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5" r:id="rId4"/>
    <p:sldId id="290" r:id="rId5"/>
    <p:sldId id="293" r:id="rId6"/>
    <p:sldId id="297" r:id="rId7"/>
    <p:sldId id="284" r:id="rId8"/>
    <p:sldId id="279" r:id="rId9"/>
    <p:sldId id="275" r:id="rId10"/>
    <p:sldId id="277" r:id="rId11"/>
    <p:sldId id="303" r:id="rId12"/>
    <p:sldId id="282" r:id="rId13"/>
    <p:sldId id="299" r:id="rId14"/>
    <p:sldId id="268" r:id="rId15"/>
    <p:sldId id="281"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541" autoAdjust="0"/>
    <p:restoredTop sz="94660"/>
  </p:normalViewPr>
  <p:slideViewPr>
    <p:cSldViewPr snapToGrid="0">
      <p:cViewPr varScale="1">
        <p:scale>
          <a:sx n="64" d="100"/>
          <a:sy n="64" d="100"/>
        </p:scale>
        <p:origin x="86" y="4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F52B1A69-C99A-4674-8943-C426FC73F6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751CE5-6B44-48E9-B8E2-B257B876AE4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52B1A69-C99A-4674-8943-C426FC73F6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751CE5-6B44-48E9-B8E2-B257B876AE4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52B1A69-C99A-4674-8943-C426FC73F6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751CE5-6B44-48E9-B8E2-B257B876AE48}"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52B1A69-C99A-4674-8943-C426FC73F6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751CE5-6B44-48E9-B8E2-B257B876AE4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F52B1A69-C99A-4674-8943-C426FC73F69A}"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751CE5-6B44-48E9-B8E2-B257B876AE4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52B1A69-C99A-4674-8943-C426FC73F69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751CE5-6B44-48E9-B8E2-B257B876AE4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52B1A69-C99A-4674-8943-C426FC73F69A}"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751CE5-6B44-48E9-B8E2-B257B876AE4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52B1A69-C99A-4674-8943-C426FC73F69A}"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751CE5-6B44-48E9-B8E2-B257B876AE4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52B1A69-C99A-4674-8943-C426FC73F69A}"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751CE5-6B44-48E9-B8E2-B257B876AE4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52B1A69-C99A-4674-8943-C426FC73F69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751CE5-6B44-48E9-B8E2-B257B876AE4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F52B1A69-C99A-4674-8943-C426FC73F69A}"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751CE5-6B44-48E9-B8E2-B257B876AE4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tile tx="0" ty="0" sx="100000" sy="100000" flip="none" algn="tl"/>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2B1A69-C99A-4674-8943-C426FC73F69A}"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751CE5-6B44-48E9-B8E2-B257B876AE48}"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楷体" panose="02010609060101010101" pitchFamily="49" charset="-122"/>
                <a:ea typeface="楷体" panose="02010609060101010101" pitchFamily="49" charset="-122"/>
              </a:rPr>
              <a:t>动态规划问题选讲</a:t>
            </a:r>
            <a:endParaRPr lang="zh-CN" altLang="en-US" sz="2400" dirty="0">
              <a:latin typeface="楷体" panose="02010609060101010101" pitchFamily="49" charset="-122"/>
              <a:ea typeface="楷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有</a:t>
                </a:r>
                <a14:m>
                  <m:oMath xmlns:m="http://schemas.openxmlformats.org/officeDocument/2006/math">
                    <m:r>
                      <a:rPr lang="en-US" altLang="zh-CN" b="0" i="1" smtClean="0">
                        <a:latin typeface="Cambria Math" panose="02040503050406030204" pitchFamily="18" charset="0"/>
                      </a:rPr>
                      <m:t>𝑛</m:t>
                    </m:r>
                  </m:oMath>
                </a14:m>
                <a:r>
                  <a:rPr lang="zh-CN" altLang="en-US" dirty="0"/>
                  <a:t>种颜色的球，编号为</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zh-CN" altLang="en-US" i="1">
                        <a:latin typeface="Cambria Math" panose="02040503050406030204" pitchFamily="18" charset="0"/>
                      </a:rPr>
                      <m:t>，</m:t>
                    </m:r>
                  </m:oMath>
                </a14:m>
                <a:r>
                  <a:rPr lang="zh-CN" altLang="en-US" dirty="0"/>
                  <a:t>每种有</a:t>
                </a:r>
                <a14:m>
                  <m:oMath xmlns:m="http://schemas.openxmlformats.org/officeDocument/2006/math">
                    <m:r>
                      <a:rPr lang="en-US" altLang="zh-CN" b="0" i="1" smtClean="0">
                        <a:latin typeface="Cambria Math" panose="02040503050406030204" pitchFamily="18" charset="0"/>
                      </a:rPr>
                      <m:t>𝑘</m:t>
                    </m:r>
                  </m:oMath>
                </a14:m>
                <a:r>
                  <a:rPr lang="zh-CN" altLang="en-US" dirty="0"/>
                  <a:t>个</a:t>
                </a:r>
                <a:endParaRPr lang="en-US" altLang="zh-CN" dirty="0"/>
              </a:p>
              <a:p>
                <a:r>
                  <a:rPr lang="zh-CN" altLang="en-US" dirty="0"/>
                  <a:t>将这</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oMath>
                </a14:m>
                <a:r>
                  <a:rPr lang="zh-CN" altLang="en-US" dirty="0"/>
                  <a:t>个球从左到右排成一个序列，将序列中每种颜色的第一个球变成</a:t>
                </a:r>
                <a14:m>
                  <m:oMath xmlns:m="http://schemas.openxmlformats.org/officeDocument/2006/math">
                    <m:r>
                      <a:rPr lang="en-US" altLang="zh-CN" b="0" i="1" smtClean="0">
                        <a:latin typeface="Cambria Math" panose="02040503050406030204" pitchFamily="18" charset="0"/>
                      </a:rPr>
                      <m:t>0</m:t>
                    </m:r>
                  </m:oMath>
                </a14:m>
                <a:r>
                  <a:rPr lang="zh-CN" altLang="en-US" dirty="0"/>
                  <a:t>，求最后能得到多少种不同的序列</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2000</m:t>
                    </m:r>
                  </m:oMath>
                </a14:m>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有</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r>
                      <a:rPr lang="zh-CN" altLang="en-US" i="1">
                        <a:latin typeface="Cambria Math" panose="02040503050406030204" pitchFamily="18" charset="0"/>
                      </a:rPr>
                      <m:t>名</m:t>
                    </m:r>
                  </m:oMath>
                </a14:m>
                <a:r>
                  <a:rPr lang="zh-CN" altLang="en-US" dirty="0"/>
                  <a:t>选手，编号为</a:t>
                </a:r>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𝑛</m:t>
                        </m:r>
                      </m:sup>
                    </m:sSup>
                  </m:oMath>
                </a14:m>
                <a:endParaRPr lang="en-US" altLang="zh-CN" b="0" dirty="0"/>
              </a:p>
              <a:p>
                <a:r>
                  <a:rPr lang="zh-CN" altLang="en-US" dirty="0"/>
                  <a:t>现把这些选手排成一个序列，从左到右两两对决，进行</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轮</m:t>
                    </m:r>
                  </m:oMath>
                </a14:m>
                <a:r>
                  <a:rPr lang="zh-CN" altLang="en-US" dirty="0"/>
                  <a:t>淘汰赛决出胜者</a:t>
                </a:r>
                <a:endParaRPr lang="en-US" altLang="zh-CN" dirty="0"/>
              </a:p>
              <a:p>
                <a14:m>
                  <m:oMath xmlns:m="http://schemas.openxmlformats.org/officeDocument/2006/math">
                    <m:r>
                      <a:rPr lang="zh-CN" altLang="en-US" i="1" dirty="0">
                        <a:latin typeface="Cambria Math" panose="02040503050406030204" pitchFamily="18" charset="0"/>
                      </a:rPr>
                      <m:t>若</m:t>
                    </m:r>
                    <m:r>
                      <a:rPr lang="en-US" altLang="zh-CN" b="0" i="1" dirty="0" smtClean="0">
                        <a:latin typeface="Cambria Math" panose="02040503050406030204" pitchFamily="18" charset="0"/>
                      </a:rPr>
                      <m:t>𝑥</m:t>
                    </m:r>
                    <m:r>
                      <a:rPr lang="en-US" altLang="zh-CN" b="0" i="1" dirty="0" smtClean="0">
                        <a:latin typeface="Cambria Math" panose="02040503050406030204" pitchFamily="18" charset="0"/>
                      </a:rPr>
                      <m:t>&lt;</m:t>
                    </m:r>
                    <m:r>
                      <a:rPr lang="en-US" altLang="zh-CN" b="0" i="1" dirty="0" smtClean="0">
                        <a:latin typeface="Cambria Math" panose="02040503050406030204" pitchFamily="18" charset="0"/>
                      </a:rPr>
                      <m:t>𝑦</m:t>
                    </m:r>
                  </m:oMath>
                </a14:m>
                <a:r>
                  <a:rPr lang="zh-CN" altLang="en-US" dirty="0"/>
                  <a:t>，</a:t>
                </a:r>
                <a14:m>
                  <m:oMath xmlns:m="http://schemas.openxmlformats.org/officeDocument/2006/math">
                    <m:r>
                      <a:rPr lang="en-US" altLang="zh-CN" b="0" i="1" dirty="0" smtClean="0">
                        <a:latin typeface="Cambria Math" panose="02040503050406030204" pitchFamily="18" charset="0"/>
                      </a:rPr>
                      <m:t>𝑥</m:t>
                    </m:r>
                  </m:oMath>
                </a14:m>
                <a:r>
                  <a:rPr lang="zh-CN" altLang="en-US" dirty="0"/>
                  <a:t>与</a:t>
                </a:r>
                <a14:m>
                  <m:oMath xmlns:m="http://schemas.openxmlformats.org/officeDocument/2006/math">
                    <m:r>
                      <a:rPr lang="en-US" altLang="zh-CN" b="0" i="1" dirty="0" smtClean="0">
                        <a:latin typeface="Cambria Math" panose="02040503050406030204" pitchFamily="18" charset="0"/>
                      </a:rPr>
                      <m:t>𝑦</m:t>
                    </m:r>
                  </m:oMath>
                </a14:m>
                <a:r>
                  <a:rPr lang="zh-CN" altLang="en-US" dirty="0"/>
                  <a:t>对决时</a:t>
                </a:r>
                <a14:m>
                  <m:oMath xmlns:m="http://schemas.openxmlformats.org/officeDocument/2006/math">
                    <m:r>
                      <a:rPr lang="en-US" altLang="zh-CN" b="0" i="1" smtClean="0">
                        <a:latin typeface="Cambria Math" panose="02040503050406030204" pitchFamily="18" charset="0"/>
                      </a:rPr>
                      <m:t>𝑥</m:t>
                    </m:r>
                    <m:r>
                      <a:rPr lang="zh-CN" altLang="en-US" i="1">
                        <a:latin typeface="Cambria Math" panose="02040503050406030204" pitchFamily="18" charset="0"/>
                      </a:rPr>
                      <m:t>胜</m:t>
                    </m:r>
                  </m:oMath>
                </a14:m>
                <a:r>
                  <a:rPr lang="zh-CN" altLang="en-US" dirty="0"/>
                  <a:t>，但有</a:t>
                </a:r>
                <a14:m>
                  <m:oMath xmlns:m="http://schemas.openxmlformats.org/officeDocument/2006/math">
                    <m:r>
                      <a:rPr lang="en-US" altLang="zh-CN" b="0" i="1" smtClean="0">
                        <a:latin typeface="Cambria Math" panose="02040503050406030204" pitchFamily="18" charset="0"/>
                      </a:rPr>
                      <m:t>𝑚</m:t>
                    </m:r>
                  </m:oMath>
                </a14:m>
                <a:r>
                  <a:rPr lang="zh-CN" altLang="en-US" dirty="0"/>
                  <a:t>个例外，</a:t>
                </a:r>
                <a14:m>
                  <m:oMath xmlns:m="http://schemas.openxmlformats.org/officeDocument/2006/math">
                    <m:r>
                      <a:rPr lang="en-US" altLang="zh-CN" i="1" dirty="0">
                        <a:latin typeface="Cambria Math" panose="02040503050406030204" pitchFamily="18" charset="0"/>
                      </a:rPr>
                      <m:t>1</m:t>
                    </m:r>
                    <m:r>
                      <a:rPr lang="zh-CN" altLang="en-US" i="1" dirty="0" smtClean="0">
                        <a:latin typeface="Cambria Math" panose="02040503050406030204" pitchFamily="18" charset="0"/>
                      </a:rPr>
                      <m:t>号</m:t>
                    </m:r>
                  </m:oMath>
                </a14:m>
                <a:r>
                  <a:rPr lang="zh-CN" altLang="en-US" dirty="0"/>
                  <a:t>选手和这</a:t>
                </a:r>
                <a14:m>
                  <m:oMath xmlns:m="http://schemas.openxmlformats.org/officeDocument/2006/math">
                    <m:r>
                      <a:rPr lang="en-US" altLang="zh-CN" b="0" i="1" smtClean="0">
                        <a:latin typeface="Cambria Math" panose="02040503050406030204" pitchFamily="18" charset="0"/>
                      </a:rPr>
                      <m:t>𝑚</m:t>
                    </m:r>
                    <m:r>
                      <a:rPr lang="zh-CN" altLang="en-US" i="1">
                        <a:latin typeface="Cambria Math" panose="02040503050406030204" pitchFamily="18" charset="0"/>
                      </a:rPr>
                      <m:t>个</m:t>
                    </m:r>
                  </m:oMath>
                </a14:m>
                <a:r>
                  <a:rPr lang="zh-CN" altLang="en-US" dirty="0"/>
                  <a:t>选手对决时</a:t>
                </a:r>
                <a14:m>
                  <m:oMath xmlns:m="http://schemas.openxmlformats.org/officeDocument/2006/math">
                    <m:r>
                      <a:rPr lang="en-US" altLang="zh-CN" b="0" i="1" smtClean="0">
                        <a:latin typeface="Cambria Math" panose="02040503050406030204" pitchFamily="18" charset="0"/>
                      </a:rPr>
                      <m:t>1</m:t>
                    </m:r>
                  </m:oMath>
                </a14:m>
                <a:r>
                  <a:rPr lang="zh-CN" altLang="en-US" dirty="0"/>
                  <a:t>号负</a:t>
                </a:r>
                <a:endParaRPr lang="en-US" altLang="zh-CN" dirty="0"/>
              </a:p>
              <a:p>
                <a:r>
                  <a:rPr lang="zh-CN" altLang="en-US" dirty="0"/>
                  <a:t>求有多少种排列方式</a:t>
                </a:r>
                <a14:m>
                  <m:oMath xmlns:m="http://schemas.openxmlformats.org/officeDocument/2006/math">
                    <m:r>
                      <a:rPr lang="en-US" altLang="zh-CN" b="0" i="1" smtClean="0">
                        <a:latin typeface="Cambria Math" panose="02040503050406030204" pitchFamily="18" charset="0"/>
                      </a:rPr>
                      <m:t>1</m:t>
                    </m:r>
                  </m:oMath>
                </a14:m>
                <a:r>
                  <a:rPr lang="zh-CN" altLang="en-US" dirty="0"/>
                  <a:t>号能获得最终胜利</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16</m:t>
                    </m:r>
                  </m:oMath>
                </a14:m>
                <a:r>
                  <a:rPr lang="zh-CN" altLang="en-US" dirty="0"/>
                  <a:t>，</a:t>
                </a:r>
                <a14:m>
                  <m:oMath xmlns:m="http://schemas.openxmlformats.org/officeDocument/2006/math">
                    <m:r>
                      <a:rPr lang="en-US" altLang="zh-CN" b="0" i="1" dirty="0" smtClean="0">
                        <a:latin typeface="Cambria Math" panose="02040503050406030204" pitchFamily="18" charset="0"/>
                      </a:rPr>
                      <m:t>0</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𝑚</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16</m:t>
                    </m:r>
                  </m:oMath>
                </a14:m>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dirty="0"/>
                  <a:t>定义</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𝑘</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zh-CN" altLang="en-US" dirty="0"/>
                  <a:t>为</a:t>
                </a:r>
                <a14:m>
                  <m:oMath xmlns:m="http://schemas.openxmlformats.org/officeDocument/2006/math">
                    <m:r>
                      <a:rPr lang="en-US" altLang="zh-CN" b="0" i="1" dirty="0" smtClean="0">
                        <a:latin typeface="Cambria Math" panose="02040503050406030204" pitchFamily="18" charset="0"/>
                      </a:rPr>
                      <m:t>𝑥</m:t>
                    </m:r>
                  </m:oMath>
                </a14:m>
                <a:r>
                  <a:rPr lang="zh-CN" altLang="en-US" dirty="0"/>
                  <a:t>在</a:t>
                </a:r>
                <a14:m>
                  <m:oMath xmlns:m="http://schemas.openxmlformats.org/officeDocument/2006/math">
                    <m:r>
                      <a:rPr lang="en-US" altLang="zh-CN" b="0" i="1" dirty="0" smtClean="0">
                        <a:latin typeface="Cambria Math" panose="02040503050406030204" pitchFamily="18" charset="0"/>
                      </a:rPr>
                      <m:t>𝑘</m:t>
                    </m:r>
                    <m:r>
                      <a:rPr lang="zh-CN" altLang="en-US" i="1" dirty="0">
                        <a:latin typeface="Cambria Math" panose="02040503050406030204" pitchFamily="18" charset="0"/>
                      </a:rPr>
                      <m:t>进制</m:t>
                    </m:r>
                  </m:oMath>
                </a14:m>
                <a:r>
                  <a:rPr lang="zh-CN" altLang="en-US" dirty="0"/>
                  <a:t>下各位数字之和，现有一个序列</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𝐴</m:t>
                        </m:r>
                      </m:e>
                      <m:sub>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sub>
                    </m:sSub>
                    <m:r>
                      <a:rPr lang="zh-CN" altLang="en-US" i="1">
                        <a:latin typeface="Cambria Math" panose="02040503050406030204" pitchFamily="18" charset="0"/>
                        <a:ea typeface="Cambria Math" panose="02040503050406030204" pitchFamily="18" charset="0"/>
                      </a:rPr>
                      <m:t>，</m:t>
                    </m:r>
                  </m:oMath>
                </a14:m>
                <a:r>
                  <a:rPr lang="zh-CN" altLang="en-US" dirty="0"/>
                  <a:t>其中</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𝐴</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𝑆</m:t>
                        </m:r>
                      </m:e>
                      <m:sub>
                        <m:r>
                          <a:rPr lang="en-US" altLang="zh-CN" b="0" i="1" dirty="0" smtClean="0">
                            <a:latin typeface="Cambria Math" panose="02040503050406030204" pitchFamily="18" charset="0"/>
                          </a:rPr>
                          <m:t>𝑘</m:t>
                        </m:r>
                      </m:sub>
                    </m:sSub>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𝑖</m:t>
                        </m:r>
                      </m:e>
                    </m:d>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𝑚𝑜𝑑</m:t>
                    </m:r>
                    <m:r>
                      <a:rPr lang="en-US" altLang="zh-CN" b="0" i="1" dirty="0" smtClean="0">
                        <a:latin typeface="Cambria Math" panose="02040503050406030204" pitchFamily="18" charset="0"/>
                      </a:rPr>
                      <m:t> </m:t>
                    </m:r>
                    <m:r>
                      <a:rPr lang="en-US" altLang="zh-CN" b="0" i="1" dirty="0" smtClean="0">
                        <a:latin typeface="Cambria Math" panose="02040503050406030204" pitchFamily="18" charset="0"/>
                      </a:rPr>
                      <m:t>𝑘</m:t>
                    </m:r>
                  </m:oMath>
                </a14:m>
                <a:r>
                  <a:rPr lang="zh-CN" altLang="en-US" dirty="0"/>
                  <a:t>，求</a:t>
                </a:r>
                <a14:m>
                  <m:oMath xmlns:m="http://schemas.openxmlformats.org/officeDocument/2006/math">
                    <m:r>
                      <a:rPr lang="en-US" altLang="zh-CN" b="0" i="1" smtClean="0">
                        <a:latin typeface="Cambria Math" panose="02040503050406030204" pitchFamily="18" charset="0"/>
                      </a:rPr>
                      <m:t>𝐴</m:t>
                    </m:r>
                    <m:r>
                      <a:rPr lang="zh-CN" altLang="en-US" i="1">
                        <a:latin typeface="Cambria Math" panose="02040503050406030204" pitchFamily="18" charset="0"/>
                      </a:rPr>
                      <m:t>有</m:t>
                    </m:r>
                  </m:oMath>
                </a14:m>
                <a:r>
                  <a:rPr lang="zh-CN" altLang="en-US" dirty="0"/>
                  <a:t>多少种不同的子序列</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18</m:t>
                        </m:r>
                      </m:sup>
                    </m:sSup>
                    <m:r>
                      <a:rPr lang="zh-CN" altLang="en-US" i="1">
                        <a:latin typeface="Cambria Math" panose="02040503050406030204" pitchFamily="18" charset="0"/>
                        <a:ea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2</m:t>
                    </m:r>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0" smtClean="0">
                        <a:latin typeface="Cambria Math" panose="02040503050406030204" pitchFamily="18" charset="0"/>
                        <a:ea typeface="Cambria Math" panose="02040503050406030204" pitchFamily="18" charset="0"/>
                      </a:rPr>
                      <m:t>150</m:t>
                    </m:r>
                  </m:oMath>
                </a14:m>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有一张</a:t>
                </a:r>
                <a14:m>
                  <m:oMath xmlns:m="http://schemas.openxmlformats.org/officeDocument/2006/math">
                    <m:r>
                      <a:rPr lang="en-US" altLang="zh-CN" b="0" i="1" smtClean="0">
                        <a:latin typeface="Cambria Math" panose="02040503050406030204" pitchFamily="18" charset="0"/>
                      </a:rPr>
                      <m:t>𝑛</m:t>
                    </m:r>
                  </m:oMath>
                </a14:m>
                <a:r>
                  <a:rPr lang="zh-CN" altLang="en-US" dirty="0"/>
                  <a:t>个点的图，每个点是黑色或者白色或者未确定，图中一开始没有边，对于每对</a:t>
                </a:r>
                <a14:m>
                  <m:oMath xmlns:m="http://schemas.openxmlformats.org/officeDocument/2006/math">
                    <m:r>
                      <a:rPr lang="en-US" altLang="zh-CN" b="0" i="1" smtClean="0">
                        <a:latin typeface="Cambria Math" panose="02040503050406030204" pitchFamily="18" charset="0"/>
                      </a:rPr>
                      <m:t>𝑖</m:t>
                    </m:r>
                    <m:r>
                      <a:rPr lang="en-US" altLang="zh-CN" b="0" i="1" smtClean="0">
                        <a:latin typeface="Cambria Math" panose="02040503050406030204" pitchFamily="18" charset="0"/>
                      </a:rPr>
                      <m:t>&lt;</m:t>
                    </m:r>
                    <m:r>
                      <a:rPr lang="en-US" altLang="zh-CN" b="0" i="1" smtClean="0">
                        <a:latin typeface="Cambria Math" panose="02040503050406030204" pitchFamily="18" charset="0"/>
                      </a:rPr>
                      <m:t>𝑗</m:t>
                    </m:r>
                  </m:oMath>
                </a14:m>
                <a:r>
                  <a:rPr lang="zh-CN" altLang="en-US" dirty="0"/>
                  <a:t>，你可以从</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向</m:t>
                    </m:r>
                    <m:r>
                      <a:rPr lang="en-US" altLang="zh-CN" b="0" i="1" smtClean="0">
                        <a:latin typeface="Cambria Math" panose="02040503050406030204" pitchFamily="18" charset="0"/>
                      </a:rPr>
                      <m:t>𝑗</m:t>
                    </m:r>
                  </m:oMath>
                </a14:m>
                <a:r>
                  <a:rPr lang="zh-CN" altLang="en-US" dirty="0"/>
                  <a:t>连一条边或不连，求有多少种确定颜色并连边的方案使得最终图中有奇数</a:t>
                </a:r>
                <a:r>
                  <a:rPr lang="en-US" altLang="zh-CN" dirty="0"/>
                  <a:t>/</a:t>
                </a:r>
                <a:r>
                  <a:rPr lang="zh-CN" altLang="en-US" dirty="0"/>
                  <a:t>偶数条黑白相间的路径</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50</m:t>
                    </m:r>
                  </m:oMath>
                </a14:m>
                <a:endParaRPr lang="en-US" altLang="zh-CN" dirty="0"/>
              </a:p>
              <a:p>
                <a:r>
                  <a:rPr lang="zh-CN" altLang="en-US" dirty="0"/>
                  <a:t>加强版：</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5</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oMath>
                </a14:m>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p:txBody>
          <a:bodyPr/>
          <a:lstStyle/>
          <a:p>
            <a:r>
              <a:rPr lang="zh-CN" altLang="en-US" dirty="0"/>
              <a:t>谢谢大家</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dirty="0">
                    <a:latin typeface="+mn-ea"/>
                  </a:rPr>
                  <a:t>有</a:t>
                </a:r>
                <a14:m>
                  <m:oMath xmlns:m="http://schemas.openxmlformats.org/officeDocument/2006/math">
                    <m:r>
                      <a:rPr lang="en-US" altLang="zh-CN" b="0" i="1" smtClean="0">
                        <a:latin typeface="Cambria Math" panose="02040503050406030204" pitchFamily="18" charset="0"/>
                      </a:rPr>
                      <m:t>𝑛</m:t>
                    </m:r>
                  </m:oMath>
                </a14:m>
                <a:r>
                  <a:rPr smtClean="0"/>
                  <a:t> </a:t>
                </a:r>
                <a:r>
                  <a:rPr lang="zh-CN" altLang="en-US" dirty="0">
                    <a:latin typeface="+mn-ea"/>
                  </a:rPr>
                  <a:t>件物品，每件物品有三个正整数属性</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endParaRPr lang="en-US" altLang="zh-CN" b="0" dirty="0">
                  <a:latin typeface="+mn-ea"/>
                </a:endParaRPr>
              </a:p>
              <a:p>
                <a14:m>
                  <m:oMath xmlns:m="http://schemas.openxmlformats.org/officeDocument/2006/math">
                    <m:r>
                      <a:rPr lang="en-US" altLang="zh-CN" b="0" i="1" smtClean="0">
                        <a:latin typeface="Cambria Math" panose="02040503050406030204" pitchFamily="18" charset="0"/>
                      </a:rPr>
                      <m:t>𝑞</m:t>
                    </m:r>
                    <m:r>
                      <a:rPr lang="zh-CN" altLang="en-US" i="1">
                        <a:latin typeface="Cambria Math" panose="02040503050406030204" pitchFamily="18" charset="0"/>
                      </a:rPr>
                      <m:t>次</m:t>
                    </m:r>
                  </m:oMath>
                </a14:m>
                <a:r>
                  <a:rPr lang="zh-CN" altLang="en-US" dirty="0">
                    <a:latin typeface="+mn-ea"/>
                  </a:rPr>
                  <a:t>询问，每次给出非负整数</a:t>
                </a:r>
                <a14:m>
                  <m:oMath xmlns:m="http://schemas.openxmlformats.org/officeDocument/2006/math">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oMath>
                </a14:m>
                <a:r>
                  <a:rPr lang="zh-CN" altLang="en-US" dirty="0">
                    <a:latin typeface="+mn-ea"/>
                  </a:rPr>
                  <a:t>，问是否能选出物品满足：</a:t>
                </a:r>
                <a:endParaRPr lang="en-US" altLang="zh-CN" dirty="0">
                  <a:latin typeface="+mn-ea"/>
                </a:endParaRPr>
              </a:p>
              <a:p>
                <a:r>
                  <a:rPr lang="en-US" altLang="zh-CN" dirty="0">
                    <a:latin typeface="+mn-ea"/>
                  </a:rPr>
                  <a:t>1.</a:t>
                </a:r>
                <a:r>
                  <a:rPr lang="zh-CN" altLang="en-US" dirty="0">
                    <a:latin typeface="+mn-ea"/>
                  </a:rPr>
                  <a:t>每个选出的物品满足</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oMath>
                </a14:m>
                <a:r>
                  <a:rPr lang="zh-CN" altLang="en-US" dirty="0">
                    <a:latin typeface="+mn-ea"/>
                  </a:rPr>
                  <a:t>且</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&gt;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𝑠</m:t>
                    </m:r>
                  </m:oMath>
                </a14:m>
                <a:endParaRPr lang="en-US" altLang="zh-CN" dirty="0">
                  <a:latin typeface="+mn-ea"/>
                </a:endParaRPr>
              </a:p>
              <a:p>
                <a:r>
                  <a:rPr lang="en-US" altLang="zh-CN" dirty="0">
                    <a:latin typeface="+mn-ea"/>
                  </a:rPr>
                  <a:t>2.</a:t>
                </a:r>
                <a:r>
                  <a:rPr lang="zh-CN" altLang="en-US" dirty="0">
                    <a:latin typeface="+mn-ea"/>
                  </a:rPr>
                  <a:t>选出的物品</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a:latin typeface="+mn-ea"/>
                  </a:rPr>
                  <a:t>的和恰好为</a:t>
                </a:r>
                <a14:m>
                  <m:oMath xmlns:m="http://schemas.openxmlformats.org/officeDocument/2006/math">
                    <m:r>
                      <a:rPr lang="en-US" altLang="zh-CN" b="0" i="1" smtClean="0">
                        <a:latin typeface="Cambria Math" panose="02040503050406030204" pitchFamily="18" charset="0"/>
                      </a:rPr>
                      <m:t>𝑘</m:t>
                    </m:r>
                  </m:oMath>
                </a14:m>
                <a:endParaRPr lang="en-US" altLang="zh-CN" dirty="0">
                  <a:latin typeface="+mn-ea"/>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1000</m:t>
                    </m:r>
                    <m:r>
                      <a:rPr lang="zh-CN" altLang="en-US"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r>
                      <a:rPr lang="zh-CN" altLang="en-US"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6</m:t>
                        </m:r>
                      </m:sup>
                    </m:sSup>
                    <m:r>
                      <a:rPr lang="zh-CN" altLang="en-US" i="1">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𝑏</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𝑠</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9</m:t>
                        </m:r>
                      </m:sup>
                    </m:sSup>
                  </m:oMath>
                </a14:m>
                <a:endParaRPr lang="en-US" altLang="zh-CN" dirty="0">
                  <a:latin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14:m>
                  <m:oMath xmlns:m="http://schemas.openxmlformats.org/officeDocument/2006/math">
                    <m:r>
                      <a:rPr lang="zh-CN" altLang="en-US" i="1" smtClean="0">
                        <a:latin typeface="Cambria Math" panose="02040503050406030204" pitchFamily="18" charset="0"/>
                      </a:rPr>
                      <m:t>给出</m:t>
                    </m:r>
                  </m:oMath>
                </a14:m>
                <a:r>
                  <a:rPr lang="zh-CN" altLang="en-US" dirty="0">
                    <a:latin typeface="+mn-ea"/>
                  </a:rPr>
                  <a:t>一个长度</a:t>
                </a:r>
                <a14:m>
                  <m:oMath xmlns:m="http://schemas.openxmlformats.org/officeDocument/2006/math">
                    <m:r>
                      <a:rPr lang="zh-CN" altLang="en-US" b="0" i="1" dirty="0">
                        <a:latin typeface="Cambria Math" panose="02040503050406030204" pitchFamily="18" charset="0"/>
                      </a:rPr>
                      <m:t>为</m:t>
                    </m:r>
                    <m:r>
                      <a:rPr lang="en-US" altLang="zh-CN" b="0" i="1" smtClean="0">
                        <a:latin typeface="Cambria Math" panose="02040503050406030204" pitchFamily="18" charset="0"/>
                      </a:rPr>
                      <m:t>𝑛</m:t>
                    </m:r>
                  </m:oMath>
                </a14:m>
                <a:r>
                  <a:rPr lang="zh-CN" altLang="en-US" dirty="0">
                    <a:latin typeface="+mn-ea"/>
                  </a:rPr>
                  <a:t>的上升序列，问是否存在一棵二叉搜索树满足所有有边直接相连的点对的权值的</a:t>
                </a:r>
                <a14:m>
                  <m:oMath xmlns:m="http://schemas.openxmlformats.org/officeDocument/2006/math">
                    <m:r>
                      <a:rPr lang="en-US" altLang="zh-CN" b="0" i="1" smtClean="0">
                        <a:latin typeface="Cambria Math" panose="02040503050406030204" pitchFamily="18" charset="0"/>
                      </a:rPr>
                      <m:t>𝑔𝑐𝑑</m:t>
                    </m:r>
                  </m:oMath>
                </a14:m>
                <a:r>
                  <a:rPr lang="zh-CN" altLang="en-US" dirty="0">
                    <a:latin typeface="+mn-ea"/>
                  </a:rPr>
                  <a:t>都大于</a:t>
                </a:r>
                <a14:m>
                  <m:oMath xmlns:m="http://schemas.openxmlformats.org/officeDocument/2006/math">
                    <m:r>
                      <a:rPr lang="en-US" altLang="zh-CN" i="1" dirty="0">
                        <a:latin typeface="Cambria Math" panose="02040503050406030204" pitchFamily="18" charset="0"/>
                      </a:rPr>
                      <m:t>1</m:t>
                    </m:r>
                  </m:oMath>
                </a14:m>
                <a:r>
                  <a:rPr lang="zh-CN" altLang="en-US" dirty="0">
                    <a:latin typeface="+mn-ea"/>
                  </a:rPr>
                  <a:t>，且其中序遍历恰好可以得到这个序列</a:t>
                </a:r>
                <a:endParaRPr lang="en-US" altLang="zh-CN" dirty="0">
                  <a:latin typeface="+mn-ea"/>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700</m:t>
                    </m:r>
                    <m:r>
                      <a:rPr lang="zh-CN" altLang="en-US" i="1">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9</m:t>
                        </m:r>
                      </m:sup>
                    </m:sSup>
                  </m:oMath>
                </a14:m>
                <a:endParaRPr lang="zh-CN" altLang="en-US" dirty="0">
                  <a:latin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latin typeface="+mn-ea"/>
                  </a:rPr>
                  <a:t>给出一个长度为</a:t>
                </a:r>
                <a14:m>
                  <m:oMath xmlns:m="http://schemas.openxmlformats.org/officeDocument/2006/math">
                    <m:r>
                      <a:rPr lang="en-US" altLang="zh-CN" b="0" i="1" smtClean="0">
                        <a:latin typeface="Cambria Math" panose="02040503050406030204" pitchFamily="18" charset="0"/>
                      </a:rPr>
                      <m:t>𝑛</m:t>
                    </m:r>
                  </m:oMath>
                </a14:m>
                <a:r>
                  <a:rPr lang="zh-CN" altLang="en-US" dirty="0">
                    <a:latin typeface="+mn-ea"/>
                  </a:rPr>
                  <a:t>的字符串，你需要进行</a:t>
                </a:r>
                <a14:m>
                  <m:oMath xmlns:m="http://schemas.openxmlformats.org/officeDocument/2006/math">
                    <m:d>
                      <m:dPr>
                        <m:begChr m:val="⌊"/>
                        <m:endChr m:val="⌋"/>
                        <m:ctrlPr>
                          <a:rPr lang="zh-CN" altLang="en-US"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r>
                              <a:rPr lang="en-US" altLang="zh-CN" b="0" i="1" smtClean="0">
                                <a:latin typeface="Cambria Math" panose="02040503050406030204" pitchFamily="18" charset="0"/>
                              </a:rPr>
                              <m:t>𝑛</m:t>
                            </m:r>
                          </m:e>
                        </m:func>
                      </m:e>
                    </m:d>
                    <m:r>
                      <a:rPr lang="zh-CN" altLang="en-US" i="1">
                        <a:latin typeface="Cambria Math" panose="02040503050406030204" pitchFamily="18" charset="0"/>
                      </a:rPr>
                      <m:t>次</m:t>
                    </m:r>
                  </m:oMath>
                </a14:m>
                <a:r>
                  <a:rPr lang="zh-CN" altLang="en-US" dirty="0">
                    <a:latin typeface="+mn-ea"/>
                  </a:rPr>
                  <a:t>操作，第</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次</m:t>
                    </m:r>
                  </m:oMath>
                </a14:m>
                <a:r>
                  <a:rPr lang="zh-CN" altLang="en-US" dirty="0">
                    <a:latin typeface="+mn-ea"/>
                  </a:rPr>
                  <a:t>操作删掉一个长度为</a:t>
                </a:r>
                <a14:m>
                  <m:oMath xmlns:m="http://schemas.openxmlformats.org/officeDocument/2006/math">
                    <m:sSup>
                      <m:sSupPr>
                        <m:ctrlPr>
                          <a:rPr lang="en-US" altLang="zh-CN" b="0" i="1" dirty="0" smtClean="0">
                            <a:latin typeface="Cambria Math" panose="02040503050406030204" pitchFamily="18" charset="0"/>
                          </a:rPr>
                        </m:ctrlPr>
                      </m:sSupPr>
                      <m:e>
                        <m:r>
                          <a:rPr lang="en-US" altLang="zh-CN" i="1" dirty="0">
                            <a:latin typeface="Cambria Math" panose="02040503050406030204" pitchFamily="18" charset="0"/>
                          </a:rPr>
                          <m:t>2</m:t>
                        </m:r>
                      </m:e>
                      <m:sup>
                        <m: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1</m:t>
                        </m:r>
                      </m:sup>
                    </m:sSup>
                  </m:oMath>
                </a14:m>
                <a:r>
                  <a:rPr lang="zh-CN" altLang="en-US" dirty="0">
                    <a:latin typeface="+mn-ea"/>
                  </a:rPr>
                  <a:t>的子串，求最后留下来的字典序最小的串</a:t>
                </a:r>
                <a:endParaRPr lang="en-US" altLang="zh-CN" dirty="0">
                  <a:latin typeface="+mn-ea"/>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5000</m:t>
                    </m:r>
                  </m:oMath>
                </a14:m>
                <a:endParaRPr lang="zh-CN" altLang="en-US" dirty="0">
                  <a:latin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latin typeface="+mn-ea"/>
                  </a:rPr>
                  <a:t>有一棵</a:t>
                </a:r>
                <a14:m>
                  <m:oMath xmlns:m="http://schemas.openxmlformats.org/officeDocument/2006/math">
                    <m:r>
                      <a:rPr lang="en-US" altLang="zh-CN" b="0" i="1" smtClean="0">
                        <a:latin typeface="Cambria Math" panose="02040503050406030204" pitchFamily="18" charset="0"/>
                      </a:rPr>
                      <m:t>𝑛</m:t>
                    </m:r>
                  </m:oMath>
                </a14:m>
                <a:r>
                  <a:rPr lang="zh-CN" altLang="en-US" dirty="0">
                    <a:latin typeface="+mn-ea"/>
                  </a:rPr>
                  <a:t>个点的树，一开始点</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上</m:t>
                    </m:r>
                  </m:oMath>
                </a14:m>
                <a:r>
                  <a:rPr lang="zh-CN" altLang="en-US" dirty="0">
                    <a:latin typeface="+mn-ea"/>
                  </a:rPr>
                  <a:t>有</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𝑎</m:t>
                        </m:r>
                      </m:e>
                      <m:sub>
                        <m:r>
                          <a:rPr lang="en-US" altLang="zh-CN" b="0" i="1" dirty="0" smtClean="0">
                            <a:latin typeface="Cambria Math" panose="02040503050406030204" pitchFamily="18" charset="0"/>
                          </a:rPr>
                          <m:t>𝑖</m:t>
                        </m:r>
                      </m:sub>
                    </m:sSub>
                    <m:r>
                      <a:rPr lang="zh-CN" altLang="en-US" i="1" dirty="0">
                        <a:latin typeface="Cambria Math" panose="02040503050406030204" pitchFamily="18" charset="0"/>
                      </a:rPr>
                      <m:t>个</m:t>
                    </m:r>
                  </m:oMath>
                </a14:m>
                <a:r>
                  <a:rPr lang="zh-CN" altLang="en-US" dirty="0">
                    <a:latin typeface="+mn-ea"/>
                  </a:rPr>
                  <a:t>石子。</a:t>
                </a:r>
                <a:r>
                  <a:rPr lang="en-US" altLang="zh-CN" dirty="0">
                    <a:latin typeface="+mn-ea"/>
                  </a:rPr>
                  <a:t>A</a:t>
                </a:r>
                <a:r>
                  <a:rPr lang="zh-CN" altLang="en-US" dirty="0">
                    <a:latin typeface="+mn-ea"/>
                  </a:rPr>
                  <a:t>和</a:t>
                </a:r>
                <a:r>
                  <a:rPr lang="en-US" altLang="zh-CN" dirty="0">
                    <a:latin typeface="+mn-ea"/>
                  </a:rPr>
                  <a:t>B</a:t>
                </a:r>
                <a:r>
                  <a:rPr lang="zh-CN" altLang="en-US" dirty="0">
                    <a:latin typeface="+mn-ea"/>
                  </a:rPr>
                  <a:t>两人玩游戏，</a:t>
                </a:r>
                <a:r>
                  <a:rPr lang="en-US" altLang="zh-CN" dirty="0">
                    <a:latin typeface="+mn-ea"/>
                  </a:rPr>
                  <a:t>A</a:t>
                </a:r>
                <a:r>
                  <a:rPr lang="zh-CN" altLang="en-US" dirty="0">
                    <a:latin typeface="+mn-ea"/>
                  </a:rPr>
                  <a:t>先将一个棋子放在一个节点上，然后</a:t>
                </a:r>
                <a:r>
                  <a:rPr lang="en-US" altLang="zh-CN" dirty="0">
                    <a:latin typeface="+mn-ea"/>
                  </a:rPr>
                  <a:t>AB</a:t>
                </a:r>
                <a:r>
                  <a:rPr lang="zh-CN" altLang="en-US" dirty="0">
                    <a:latin typeface="+mn-ea"/>
                  </a:rPr>
                  <a:t>轮流操作，</a:t>
                </a:r>
                <a:r>
                  <a:rPr lang="en-US" altLang="zh-CN" dirty="0">
                    <a:latin typeface="+mn-ea"/>
                  </a:rPr>
                  <a:t>A</a:t>
                </a:r>
                <a:r>
                  <a:rPr lang="zh-CN" altLang="en-US" dirty="0">
                    <a:latin typeface="+mn-ea"/>
                  </a:rPr>
                  <a:t>先，每次操作取走当前棋子所在节点上的一个石子并将棋子移动到一个相邻节点上，无石子可取者输。假设两人都取最优操作，求</a:t>
                </a:r>
                <a:r>
                  <a:rPr lang="en-US" altLang="zh-CN" dirty="0">
                    <a:latin typeface="+mn-ea"/>
                  </a:rPr>
                  <a:t>A</a:t>
                </a:r>
                <a:r>
                  <a:rPr lang="zh-CN" altLang="en-US" dirty="0">
                    <a:latin typeface="+mn-ea"/>
                  </a:rPr>
                  <a:t>一开始将棋子摆在哪些节点上会赢</a:t>
                </a:r>
                <a:endParaRPr lang="en-US" altLang="zh-CN" dirty="0">
                  <a:latin typeface="+mn-ea"/>
                </a:endParaRPr>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3000</m:t>
                    </m:r>
                    <m:r>
                      <a:rPr lang="zh-CN" altLang="en-US" i="1">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9</m:t>
                        </m:r>
                      </m:sup>
                    </m:sSup>
                  </m:oMath>
                </a14:m>
                <a:endParaRPr lang="zh-CN" altLang="en-US" dirty="0">
                  <a:latin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14:m>
                  <m:oMath xmlns:m="http://schemas.openxmlformats.org/officeDocument/2006/math">
                    <m:r>
                      <a:rPr lang="en-US" altLang="zh-CN" b="0" i="1" smtClean="0">
                        <a:latin typeface="Cambria Math" panose="02040503050406030204" pitchFamily="18" charset="0"/>
                      </a:rPr>
                      <m:t>𝑛</m:t>
                    </m:r>
                  </m:oMath>
                </a14:m>
                <a:r>
                  <a:rPr lang="zh-CN" altLang="en-US" dirty="0"/>
                  <a:t>个</a:t>
                </a:r>
                <a14:m>
                  <m:oMath xmlns:m="http://schemas.openxmlformats.org/officeDocument/2006/math">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𝑚</m:t>
                    </m:r>
                    <m:r>
                      <a:rPr lang="en-US" altLang="zh-CN" b="0" i="1" dirty="0" smtClean="0">
                        <a:latin typeface="Cambria Math" panose="02040503050406030204" pitchFamily="18" charset="0"/>
                      </a:rPr>
                      <m:t>]</m:t>
                    </m:r>
                    <m:r>
                      <a:rPr lang="zh-CN" altLang="en-US" i="1" dirty="0">
                        <a:latin typeface="Cambria Math" panose="02040503050406030204" pitchFamily="18" charset="0"/>
                      </a:rPr>
                      <m:t>内</m:t>
                    </m:r>
                  </m:oMath>
                </a14:m>
                <a:r>
                  <a:rPr lang="zh-CN" altLang="en-US" dirty="0"/>
                  <a:t>的整数变量，其中</a:t>
                </a:r>
                <a14:m>
                  <m:oMath xmlns:m="http://schemas.openxmlformats.org/officeDocument/2006/math">
                    <m:r>
                      <a:rPr lang="en-US" altLang="zh-CN" b="0" i="1" smtClean="0">
                        <a:latin typeface="Cambria Math" panose="02040503050406030204" pitchFamily="18" charset="0"/>
                      </a:rPr>
                      <m:t>𝑖</m:t>
                    </m:r>
                  </m:oMath>
                </a14:m>
                <a:r>
                  <a:rPr lang="zh-CN" altLang="en-US" dirty="0"/>
                  <a:t>不能连续出现超过</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次</m:t>
                    </m:r>
                  </m:oMath>
                </a14:m>
                <a:r>
                  <a:rPr lang="zh-CN" altLang="en-US" dirty="0"/>
                  <a:t>，求方案数</a:t>
                </a:r>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5000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5</m:t>
                        </m:r>
                      </m:sup>
                    </m:sSup>
                  </m:oMath>
                </a14:m>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normAutofit/>
              </a:bodyPr>
              <a:lstStyle/>
              <a:p>
                <a:r>
                  <a:rPr lang="zh-CN" altLang="en-US" dirty="0"/>
                  <a:t>给出一棵</a:t>
                </a:r>
                <a14:m>
                  <m:oMath xmlns:m="http://schemas.openxmlformats.org/officeDocument/2006/math">
                    <m:r>
                      <a:rPr lang="en-US" altLang="zh-CN" b="0" i="1" smtClean="0">
                        <a:latin typeface="Cambria Math" panose="02040503050406030204" pitchFamily="18" charset="0"/>
                      </a:rPr>
                      <m:t>𝑛</m:t>
                    </m:r>
                  </m:oMath>
                </a14:m>
                <a:r>
                  <a:rPr lang="zh-CN" altLang="en-US" dirty="0"/>
                  <a:t>个点的有根树，每个点可以有一个</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r>
                      <a:rPr lang="en-US" altLang="zh-CN" b="0" i="1" smtClean="0">
                        <a:latin typeface="Cambria Math" panose="02040503050406030204" pitchFamily="18" charset="0"/>
                      </a:rPr>
                      <m:t>]</m:t>
                    </m:r>
                  </m:oMath>
                </a14:m>
                <a:r>
                  <a:rPr lang="zh-CN" altLang="en-US" dirty="0"/>
                  <a:t>内的整数点权，问有多少种点权满足儿子点权不大于父亲</a:t>
                </a:r>
                <a:endParaRPr lang="en-US" altLang="zh-CN" dirty="0"/>
              </a:p>
              <a:p>
                <a14:m>
                  <m:oMath xmlns:m="http://schemas.openxmlformats.org/officeDocument/2006/math">
                    <m:r>
                      <a:rPr lang="en-US" altLang="zh-CN" b="0" i="1" smtClean="0">
                        <a:latin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3000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𝐷</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9</m:t>
                        </m:r>
                      </m:sup>
                    </m:sSup>
                  </m:oMath>
                </a14:m>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r="-761"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有</a:t>
                </a:r>
                <a14:m>
                  <m:oMath xmlns:m="http://schemas.openxmlformats.org/officeDocument/2006/math">
                    <m:r>
                      <a:rPr lang="en-US" altLang="zh-CN" b="0" i="1" smtClean="0">
                        <a:latin typeface="Cambria Math" panose="02040503050406030204" pitchFamily="18" charset="0"/>
                      </a:rPr>
                      <m:t>𝑛</m:t>
                    </m:r>
                  </m:oMath>
                </a14:m>
                <a:r>
                  <a:rPr lang="zh-CN" altLang="en-US" dirty="0"/>
                  <a:t>个</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zh-CN" altLang="en-US" i="1">
                        <a:latin typeface="Cambria Math" panose="02040503050406030204" pitchFamily="18" charset="0"/>
                      </a:rPr>
                      <m:t>内</m:t>
                    </m:r>
                  </m:oMath>
                </a14:m>
                <a:r>
                  <a:rPr lang="zh-CN" altLang="en-US" dirty="0"/>
                  <a:t>的整数变量，</a:t>
                </a:r>
                <a14:m>
                  <m:oMath xmlns:m="http://schemas.openxmlformats.org/officeDocument/2006/math">
                    <m:r>
                      <a:rPr lang="en-US" altLang="zh-CN" b="0" i="1" smtClean="0">
                        <a:latin typeface="Cambria Math" panose="02040503050406030204" pitchFamily="18" charset="0"/>
                      </a:rPr>
                      <m:t>𝑄</m:t>
                    </m:r>
                    <m:r>
                      <a:rPr lang="zh-CN" altLang="en-US" i="1">
                        <a:latin typeface="Cambria Math" panose="02040503050406030204" pitchFamily="18" charset="0"/>
                      </a:rPr>
                      <m:t>条</m:t>
                    </m:r>
                  </m:oMath>
                </a14:m>
                <a:r>
                  <a:rPr lang="zh-CN" altLang="en-US" dirty="0"/>
                  <a:t>限制，限制形如</a:t>
                </a:r>
                <a14:m>
                  <m:oMath xmlns:m="http://schemas.openxmlformats.org/officeDocument/2006/math">
                    <m:r>
                      <a:rPr lang="zh-CN" altLang="en-US" i="1" dirty="0">
                        <a:latin typeface="Cambria Math" panose="02040503050406030204" pitchFamily="18" charset="0"/>
                      </a:rPr>
                      <m:t>第</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𝑙</m:t>
                        </m:r>
                      </m:e>
                      <m:sub>
                        <m:r>
                          <a:rPr lang="en-US" altLang="zh-CN" b="0" i="1" smtClean="0">
                            <a:latin typeface="Cambria Math" panose="02040503050406030204" pitchFamily="18" charset="0"/>
                          </a:rPr>
                          <m:t>𝑖</m:t>
                        </m:r>
                      </m:sub>
                    </m:sSub>
                  </m:oMath>
                </a14:m>
                <a:r>
                  <a:rPr lang="zh-CN" altLang="en-US" dirty="0"/>
                  <a:t>到第</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个</m:t>
                    </m:r>
                  </m:oMath>
                </a14:m>
                <a:r>
                  <a:rPr lang="zh-CN" altLang="en-US" dirty="0"/>
                  <a:t>变量的最大值为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m:t>
                    </m:r>
                  </m:oMath>
                </a14:m>
                <a:r>
                  <a:rPr lang="zh-CN" altLang="en-US" dirty="0"/>
                  <a:t>求方案数，多组数据。</a:t>
                </a:r>
                <a:endParaRPr lang="en-US" altLang="zh-CN" dirty="0"/>
              </a:p>
              <a:p>
                <a14:m>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20</m:t>
                    </m:r>
                    <m:r>
                      <a:rPr lang="zh-CN" altLang="en-US"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9</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8</m:t>
                        </m:r>
                      </m:sup>
                    </m:sSup>
                    <m:r>
                      <a:rPr lang="zh-CN" altLang="en-US"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500</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𝑚</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𝐴</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9</m:t>
                    </m:r>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10</m:t>
                        </m:r>
                      </m:e>
                      <m:sup>
                        <m:r>
                          <a:rPr lang="en-US" altLang="zh-CN" b="0" i="1" smtClean="0">
                            <a:latin typeface="Cambria Math" panose="02040503050406030204" pitchFamily="18" charset="0"/>
                            <a:ea typeface="Cambria Math" panose="02040503050406030204" pitchFamily="18" charset="0"/>
                          </a:rPr>
                          <m:t>8</m:t>
                        </m:r>
                      </m:sup>
                    </m:sSup>
                  </m:oMath>
                </a14:m>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r>
                  <a:rPr lang="zh-CN" altLang="en-US" dirty="0"/>
                  <a:t>有</a:t>
                </a:r>
                <a14:m>
                  <m:oMath xmlns:m="http://schemas.openxmlformats.org/officeDocument/2006/math">
                    <m:r>
                      <a:rPr lang="en-US" altLang="zh-CN" b="0" i="1" smtClean="0">
                        <a:latin typeface="Cambria Math" panose="02040503050406030204" pitchFamily="18" charset="0"/>
                      </a:rPr>
                      <m:t>𝑛</m:t>
                    </m:r>
                    <m:r>
                      <a:rPr lang="zh-CN" altLang="en-US" i="1">
                        <a:latin typeface="Cambria Math" panose="02040503050406030204" pitchFamily="18" charset="0"/>
                      </a:rPr>
                      <m:t>个</m:t>
                    </m:r>
                  </m:oMath>
                </a14:m>
                <a:r>
                  <a:rPr lang="zh-CN" altLang="en-US" dirty="0"/>
                  <a:t>物品，第</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个</m:t>
                    </m:r>
                  </m:oMath>
                </a14:m>
                <a:r>
                  <a:rPr lang="zh-CN" altLang="en-US" dirty="0"/>
                  <a:t>物品价格为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oMath>
                </a14:m>
                <a:r>
                  <a:rPr lang="zh-CN" altLang="en-US" dirty="0"/>
                  <a:t>，价值为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ℎ</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m:t>
                    </m:r>
                  </m:oMath>
                </a14:m>
                <a:r>
                  <a:rPr lang="zh-CN" altLang="en-US" dirty="0"/>
                  <a:t>上架时间为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𝑡</m:t>
                        </m:r>
                      </m:e>
                      <m:sub>
                        <m:r>
                          <a:rPr lang="en-US" altLang="zh-CN" b="0" i="1" smtClean="0">
                            <a:latin typeface="Cambria Math" panose="02040503050406030204" pitchFamily="18" charset="0"/>
                          </a:rPr>
                          <m:t>𝑖</m:t>
                        </m:r>
                      </m:sub>
                    </m:sSub>
                  </m:oMath>
                </a14:m>
                <a:r>
                  <a:rPr lang="zh-CN" altLang="en-US" dirty="0"/>
                  <a:t>，所有物品都会在上架</a:t>
                </a:r>
                <a14:m>
                  <m:oMath xmlns:m="http://schemas.openxmlformats.org/officeDocument/2006/math">
                    <m:r>
                      <a:rPr lang="en-US" altLang="zh-CN" b="0" i="1" smtClean="0">
                        <a:latin typeface="Cambria Math" panose="02040503050406030204" pitchFamily="18" charset="0"/>
                      </a:rPr>
                      <m:t>𝑝</m:t>
                    </m:r>
                    <m:r>
                      <a:rPr lang="zh-CN" altLang="en-US" i="1">
                        <a:latin typeface="Cambria Math" panose="02040503050406030204" pitchFamily="18" charset="0"/>
                      </a:rPr>
                      <m:t>个</m:t>
                    </m:r>
                  </m:oMath>
                </a14:m>
                <a:r>
                  <a:rPr lang="zh-CN" altLang="en-US" dirty="0"/>
                  <a:t>单位时间后下架。有</a:t>
                </a:r>
                <a14:m>
                  <m:oMath xmlns:m="http://schemas.openxmlformats.org/officeDocument/2006/math">
                    <m:r>
                      <a:rPr lang="en-US" altLang="zh-CN" b="0" i="1" smtClean="0">
                        <a:latin typeface="Cambria Math" panose="02040503050406030204" pitchFamily="18" charset="0"/>
                      </a:rPr>
                      <m:t>𝑞</m:t>
                    </m:r>
                    <m:r>
                      <a:rPr lang="zh-CN" altLang="en-US" i="1">
                        <a:latin typeface="Cambria Math" panose="02040503050406030204" pitchFamily="18" charset="0"/>
                      </a:rPr>
                      <m:t>次</m:t>
                    </m:r>
                  </m:oMath>
                </a14:m>
                <a:r>
                  <a:rPr lang="zh-CN" altLang="en-US" dirty="0"/>
                  <a:t>询问，每次询问在</a:t>
                </a:r>
                <a14:m>
                  <m:oMath xmlns:m="http://schemas.openxmlformats.org/officeDocument/2006/math">
                    <m:r>
                      <a:rPr lang="zh-CN" altLang="en-US" b="0" i="1" dirty="0">
                        <a:latin typeface="Cambria Math" panose="02040503050406030204" pitchFamily="18" charset="0"/>
                      </a:rPr>
                      <m:t>时间</m:t>
                    </m:r>
                    <m:r>
                      <a:rPr lang="zh-CN" altLang="en-US" i="1" dirty="0" smtClean="0">
                        <a:latin typeface="Cambria Math" panose="02040503050406030204" pitchFamily="18" charset="0"/>
                      </a:rPr>
                      <m:t>点</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r>
                  <a:rPr lang="zh-CN" altLang="en-US" dirty="0"/>
                  <a:t>花</a:t>
                </a:r>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𝑏</m:t>
                        </m:r>
                      </m:e>
                      <m:sub>
                        <m:r>
                          <a:rPr lang="en-US" altLang="zh-CN" b="0" i="1" dirty="0" smtClean="0">
                            <a:latin typeface="Cambria Math" panose="02040503050406030204" pitchFamily="18" charset="0"/>
                          </a:rPr>
                          <m:t>𝑖</m:t>
                        </m:r>
                      </m:sub>
                    </m:sSub>
                    <m:r>
                      <a:rPr lang="zh-CN" altLang="en-US" i="1" dirty="0">
                        <a:latin typeface="Cambria Math" panose="02040503050406030204" pitchFamily="18" charset="0"/>
                      </a:rPr>
                      <m:t>最多</m:t>
                    </m:r>
                  </m:oMath>
                </a14:m>
                <a:r>
                  <a:rPr lang="zh-CN" altLang="en-US" dirty="0"/>
                  <a:t>能买到价值和为多少的物品，每个物品最多只能买一次，每个询问都是独立的。</a:t>
                </a:r>
                <a:endParaRPr lang="en-US" altLang="zh-CN" dirty="0"/>
              </a:p>
              <a:p>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𝑏</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400</m:t>
                    </m:r>
                    <m:r>
                      <a:rPr lang="en-US" altLang="zh-CN" i="1">
                        <a:latin typeface="Cambria Math" panose="02040503050406030204" pitchFamily="18" charset="0"/>
                        <a:ea typeface="Cambria Math" panose="02040503050406030204" pitchFamily="18" charset="0"/>
                      </a:rPr>
                      <m:t>0</m:t>
                    </m:r>
                    <m:r>
                      <a:rPr lang="zh-CN" altLang="en-US"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𝑝</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𝑡</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10000</m:t>
                    </m:r>
                    <m:r>
                      <a:rPr lang="zh-CN" altLang="en-US"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𝑞</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𝑖</m:t>
                        </m:r>
                      </m:sub>
                    </m:sSub>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20000</m:t>
                    </m:r>
                  </m:oMath>
                </a14:m>
                <a:endParaRPr lang="en-US" altLang="zh-CN"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1463</Words>
  <Application>WPS Office WWO_wpscloud_20230627224307-608e93d780</Application>
  <PresentationFormat>宽屏</PresentationFormat>
  <Paragraphs>50</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宋体</vt:lpstr>
      <vt:lpstr>Wingdings</vt:lpstr>
      <vt:lpstr>楷体</vt:lpstr>
      <vt:lpstr>汉仪楷体KW</vt:lpstr>
      <vt:lpstr>Cambria Math</vt:lpstr>
      <vt:lpstr>Kingsoft Math</vt:lpstr>
      <vt:lpstr>汉仪书宋二KW</vt:lpstr>
      <vt:lpstr>Kingsoft Confetti</vt:lpstr>
      <vt:lpstr>等线</vt:lpstr>
      <vt:lpstr>汉仪中等线KW</vt:lpstr>
      <vt:lpstr>Office 主题​​</vt:lpstr>
      <vt:lpstr>动态规划问题选讲</vt:lpstr>
      <vt:lpstr>POI2012 SZA-Cloakroom</vt:lpstr>
      <vt:lpstr>CF1025D Recovering BST</vt:lpstr>
      <vt:lpstr>CF938F Erasing Substrings</vt:lpstr>
      <vt:lpstr>AGC010F Tree Game</vt:lpstr>
      <vt:lpstr>简单计数</vt:lpstr>
      <vt:lpstr>CF995F Cowmpany Cowmpensation</vt:lpstr>
      <vt:lpstr>清华集训2017 某位歌姬的故事</vt:lpstr>
      <vt:lpstr>CF500F New Year Shopping</vt:lpstr>
      <vt:lpstr>AGC002F Leftmost Ball</vt:lpstr>
      <vt:lpstr>ARC093F Dark Horse</vt:lpstr>
      <vt:lpstr>subsequence</vt:lpstr>
      <vt:lpstr>CF979E Kuro and Topological Parity</vt:lpstr>
      <vt:lpstr>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动态规划问题选讲</dc:title>
  <dc:creator>Zhao Sunday</dc:creator>
  <cp:lastModifiedBy>Sunday Zhao</cp:lastModifiedBy>
  <dcterms:created xsi:type="dcterms:W3CDTF">2023-07-16T14:19:04Z</dcterms:created>
  <dcterms:modified xsi:type="dcterms:W3CDTF">2023-07-16T14:19:04Z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2052-0.0.0.0</vt:lpwstr>
  </property>
</Properties>
</file>