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2" r:id="rId8"/>
    <p:sldId id="261" r:id="rId9"/>
    <p:sldId id="273" r:id="rId10"/>
    <p:sldId id="277" r:id="rId11"/>
    <p:sldId id="264" r:id="rId12"/>
    <p:sldId id="265" r:id="rId13"/>
    <p:sldId id="266" r:id="rId14"/>
    <p:sldId id="267" r:id="rId15"/>
    <p:sldId id="280" r:id="rId16"/>
    <p:sldId id="268" r:id="rId17"/>
    <p:sldId id="269" r:id="rId18"/>
    <p:sldId id="270" r:id="rId19"/>
    <p:sldId id="271" r:id="rId20"/>
    <p:sldId id="272" r:id="rId21"/>
    <p:sldId id="274" r:id="rId22"/>
    <p:sldId id="275" r:id="rId23"/>
    <p:sldId id="276" r:id="rId24"/>
    <p:sldId id="283" r:id="rId25"/>
    <p:sldId id="287" r:id="rId26"/>
    <p:sldId id="278" r:id="rId27"/>
    <p:sldId id="279" r:id="rId28"/>
    <p:sldId id="281" r:id="rId29"/>
    <p:sldId id="282" r:id="rId30"/>
    <p:sldId id="284" r:id="rId31"/>
    <p:sldId id="28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2" d="100"/>
          <a:sy n="92" d="100"/>
        </p:scale>
        <p:origin x="64"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A4D63A-A2E9-83EF-D4F0-53AEF889250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C12D9D1-B45C-03F7-8452-334361A239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460CBE6-597E-8077-847A-688CDA350122}"/>
              </a:ext>
            </a:extLst>
          </p:cNvPr>
          <p:cNvSpPr>
            <a:spLocks noGrp="1"/>
          </p:cNvSpPr>
          <p:nvPr>
            <p:ph type="dt" sz="half" idx="10"/>
          </p:nvPr>
        </p:nvSpPr>
        <p:spPr/>
        <p:txBody>
          <a:bodyPr/>
          <a:lstStyle/>
          <a:p>
            <a:fld id="{B487FDF5-30F0-460A-8787-4CFF269D4343}" type="datetimeFigureOut">
              <a:rPr lang="zh-CN" altLang="en-US" smtClean="0"/>
              <a:t>2023/8/7</a:t>
            </a:fld>
            <a:endParaRPr lang="zh-CN" altLang="en-US"/>
          </a:p>
        </p:txBody>
      </p:sp>
      <p:sp>
        <p:nvSpPr>
          <p:cNvPr id="5" name="页脚占位符 4">
            <a:extLst>
              <a:ext uri="{FF2B5EF4-FFF2-40B4-BE49-F238E27FC236}">
                <a16:creationId xmlns:a16="http://schemas.microsoft.com/office/drawing/2014/main" id="{BBA55CB3-2F5F-2AD5-B9A6-38F0B20E0F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B408D1B-A347-973C-06B9-07C5E92EE1CD}"/>
              </a:ext>
            </a:extLst>
          </p:cNvPr>
          <p:cNvSpPr>
            <a:spLocks noGrp="1"/>
          </p:cNvSpPr>
          <p:nvPr>
            <p:ph type="sldNum" sz="quarter" idx="12"/>
          </p:nvPr>
        </p:nvSpPr>
        <p:spPr/>
        <p:txBody>
          <a:bodyPr/>
          <a:lstStyle/>
          <a:p>
            <a:fld id="{51E4BC26-F27B-4C5C-AECA-A347C1904D54}" type="slidenum">
              <a:rPr lang="zh-CN" altLang="en-US" smtClean="0"/>
              <a:t>‹#›</a:t>
            </a:fld>
            <a:endParaRPr lang="zh-CN" altLang="en-US"/>
          </a:p>
        </p:txBody>
      </p:sp>
    </p:spTree>
    <p:extLst>
      <p:ext uri="{BB962C8B-B14F-4D97-AF65-F5344CB8AC3E}">
        <p14:creationId xmlns:p14="http://schemas.microsoft.com/office/powerpoint/2010/main" val="364076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9B1CF7-017D-E37C-6B51-0E2758308F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917696A-5614-29BB-E509-EF8380572A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3E77B8-F407-DFCC-A363-E4650750034E}"/>
              </a:ext>
            </a:extLst>
          </p:cNvPr>
          <p:cNvSpPr>
            <a:spLocks noGrp="1"/>
          </p:cNvSpPr>
          <p:nvPr>
            <p:ph type="dt" sz="half" idx="10"/>
          </p:nvPr>
        </p:nvSpPr>
        <p:spPr/>
        <p:txBody>
          <a:bodyPr/>
          <a:lstStyle/>
          <a:p>
            <a:fld id="{B487FDF5-30F0-460A-8787-4CFF269D4343}" type="datetimeFigureOut">
              <a:rPr lang="zh-CN" altLang="en-US" smtClean="0"/>
              <a:t>2023/8/7</a:t>
            </a:fld>
            <a:endParaRPr lang="zh-CN" altLang="en-US"/>
          </a:p>
        </p:txBody>
      </p:sp>
      <p:sp>
        <p:nvSpPr>
          <p:cNvPr id="5" name="页脚占位符 4">
            <a:extLst>
              <a:ext uri="{FF2B5EF4-FFF2-40B4-BE49-F238E27FC236}">
                <a16:creationId xmlns:a16="http://schemas.microsoft.com/office/drawing/2014/main" id="{7500F03D-AB8F-8D9F-BBBD-5B3A93F6A3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0B7960E-9DBB-7BDB-6E46-B8E9FA0D6DBD}"/>
              </a:ext>
            </a:extLst>
          </p:cNvPr>
          <p:cNvSpPr>
            <a:spLocks noGrp="1"/>
          </p:cNvSpPr>
          <p:nvPr>
            <p:ph type="sldNum" sz="quarter" idx="12"/>
          </p:nvPr>
        </p:nvSpPr>
        <p:spPr/>
        <p:txBody>
          <a:bodyPr/>
          <a:lstStyle/>
          <a:p>
            <a:fld id="{51E4BC26-F27B-4C5C-AECA-A347C1904D54}" type="slidenum">
              <a:rPr lang="zh-CN" altLang="en-US" smtClean="0"/>
              <a:t>‹#›</a:t>
            </a:fld>
            <a:endParaRPr lang="zh-CN" altLang="en-US"/>
          </a:p>
        </p:txBody>
      </p:sp>
    </p:spTree>
    <p:extLst>
      <p:ext uri="{BB962C8B-B14F-4D97-AF65-F5344CB8AC3E}">
        <p14:creationId xmlns:p14="http://schemas.microsoft.com/office/powerpoint/2010/main" val="3105222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AC6FDBC-3A64-DF3E-4B4D-D49D22E64BA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D6259B9-F460-1B34-12F4-153F3BD8B53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5B5BFD-083C-3846-3CFD-025321DAA929}"/>
              </a:ext>
            </a:extLst>
          </p:cNvPr>
          <p:cNvSpPr>
            <a:spLocks noGrp="1"/>
          </p:cNvSpPr>
          <p:nvPr>
            <p:ph type="dt" sz="half" idx="10"/>
          </p:nvPr>
        </p:nvSpPr>
        <p:spPr/>
        <p:txBody>
          <a:bodyPr/>
          <a:lstStyle/>
          <a:p>
            <a:fld id="{B487FDF5-30F0-460A-8787-4CFF269D4343}" type="datetimeFigureOut">
              <a:rPr lang="zh-CN" altLang="en-US" smtClean="0"/>
              <a:t>2023/8/7</a:t>
            </a:fld>
            <a:endParaRPr lang="zh-CN" altLang="en-US"/>
          </a:p>
        </p:txBody>
      </p:sp>
      <p:sp>
        <p:nvSpPr>
          <p:cNvPr id="5" name="页脚占位符 4">
            <a:extLst>
              <a:ext uri="{FF2B5EF4-FFF2-40B4-BE49-F238E27FC236}">
                <a16:creationId xmlns:a16="http://schemas.microsoft.com/office/drawing/2014/main" id="{254F37A1-57C4-927E-A82E-9A377899C2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FC768C-EA33-8BB2-B78F-6CD7EC20D9F5}"/>
              </a:ext>
            </a:extLst>
          </p:cNvPr>
          <p:cNvSpPr>
            <a:spLocks noGrp="1"/>
          </p:cNvSpPr>
          <p:nvPr>
            <p:ph type="sldNum" sz="quarter" idx="12"/>
          </p:nvPr>
        </p:nvSpPr>
        <p:spPr/>
        <p:txBody>
          <a:bodyPr/>
          <a:lstStyle/>
          <a:p>
            <a:fld id="{51E4BC26-F27B-4C5C-AECA-A347C1904D54}" type="slidenum">
              <a:rPr lang="zh-CN" altLang="en-US" smtClean="0"/>
              <a:t>‹#›</a:t>
            </a:fld>
            <a:endParaRPr lang="zh-CN" altLang="en-US"/>
          </a:p>
        </p:txBody>
      </p:sp>
    </p:spTree>
    <p:extLst>
      <p:ext uri="{BB962C8B-B14F-4D97-AF65-F5344CB8AC3E}">
        <p14:creationId xmlns:p14="http://schemas.microsoft.com/office/powerpoint/2010/main" val="805391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21E05C-0FC2-E1A4-2E54-6F1C004C01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5FBE5A-2AF1-17ED-B214-5F478EEE6F7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423984D-78CE-0477-3815-D6B80271B47D}"/>
              </a:ext>
            </a:extLst>
          </p:cNvPr>
          <p:cNvSpPr>
            <a:spLocks noGrp="1"/>
          </p:cNvSpPr>
          <p:nvPr>
            <p:ph type="dt" sz="half" idx="10"/>
          </p:nvPr>
        </p:nvSpPr>
        <p:spPr/>
        <p:txBody>
          <a:bodyPr/>
          <a:lstStyle/>
          <a:p>
            <a:fld id="{B487FDF5-30F0-460A-8787-4CFF269D4343}" type="datetimeFigureOut">
              <a:rPr lang="zh-CN" altLang="en-US" smtClean="0"/>
              <a:t>2023/8/7</a:t>
            </a:fld>
            <a:endParaRPr lang="zh-CN" altLang="en-US"/>
          </a:p>
        </p:txBody>
      </p:sp>
      <p:sp>
        <p:nvSpPr>
          <p:cNvPr id="5" name="页脚占位符 4">
            <a:extLst>
              <a:ext uri="{FF2B5EF4-FFF2-40B4-BE49-F238E27FC236}">
                <a16:creationId xmlns:a16="http://schemas.microsoft.com/office/drawing/2014/main" id="{76523AA4-484F-676B-6EA1-F920348C3C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9CD838-8E54-D819-07F8-4EB9DCD92B8A}"/>
              </a:ext>
            </a:extLst>
          </p:cNvPr>
          <p:cNvSpPr>
            <a:spLocks noGrp="1"/>
          </p:cNvSpPr>
          <p:nvPr>
            <p:ph type="sldNum" sz="quarter" idx="12"/>
          </p:nvPr>
        </p:nvSpPr>
        <p:spPr/>
        <p:txBody>
          <a:bodyPr/>
          <a:lstStyle/>
          <a:p>
            <a:fld id="{51E4BC26-F27B-4C5C-AECA-A347C1904D54}" type="slidenum">
              <a:rPr lang="zh-CN" altLang="en-US" smtClean="0"/>
              <a:t>‹#›</a:t>
            </a:fld>
            <a:endParaRPr lang="zh-CN" altLang="en-US"/>
          </a:p>
        </p:txBody>
      </p:sp>
    </p:spTree>
    <p:extLst>
      <p:ext uri="{BB962C8B-B14F-4D97-AF65-F5344CB8AC3E}">
        <p14:creationId xmlns:p14="http://schemas.microsoft.com/office/powerpoint/2010/main" val="285470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D5023-6288-0CC5-1D55-41717711A57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5BEFC1B-0432-2A54-3DCD-D2FD092F6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62167B8-F4F8-6225-76AF-7B09992A5760}"/>
              </a:ext>
            </a:extLst>
          </p:cNvPr>
          <p:cNvSpPr>
            <a:spLocks noGrp="1"/>
          </p:cNvSpPr>
          <p:nvPr>
            <p:ph type="dt" sz="half" idx="10"/>
          </p:nvPr>
        </p:nvSpPr>
        <p:spPr/>
        <p:txBody>
          <a:bodyPr/>
          <a:lstStyle/>
          <a:p>
            <a:fld id="{B487FDF5-30F0-460A-8787-4CFF269D4343}" type="datetimeFigureOut">
              <a:rPr lang="zh-CN" altLang="en-US" smtClean="0"/>
              <a:t>2023/8/7</a:t>
            </a:fld>
            <a:endParaRPr lang="zh-CN" altLang="en-US"/>
          </a:p>
        </p:txBody>
      </p:sp>
      <p:sp>
        <p:nvSpPr>
          <p:cNvPr id="5" name="页脚占位符 4">
            <a:extLst>
              <a:ext uri="{FF2B5EF4-FFF2-40B4-BE49-F238E27FC236}">
                <a16:creationId xmlns:a16="http://schemas.microsoft.com/office/drawing/2014/main" id="{9B56D1C4-A8B0-832C-2FA1-EF4DE8F73C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7ECFB0-4E70-8040-6162-478AFE561AAD}"/>
              </a:ext>
            </a:extLst>
          </p:cNvPr>
          <p:cNvSpPr>
            <a:spLocks noGrp="1"/>
          </p:cNvSpPr>
          <p:nvPr>
            <p:ph type="sldNum" sz="quarter" idx="12"/>
          </p:nvPr>
        </p:nvSpPr>
        <p:spPr/>
        <p:txBody>
          <a:bodyPr/>
          <a:lstStyle/>
          <a:p>
            <a:fld id="{51E4BC26-F27B-4C5C-AECA-A347C1904D54}" type="slidenum">
              <a:rPr lang="zh-CN" altLang="en-US" smtClean="0"/>
              <a:t>‹#›</a:t>
            </a:fld>
            <a:endParaRPr lang="zh-CN" altLang="en-US"/>
          </a:p>
        </p:txBody>
      </p:sp>
    </p:spTree>
    <p:extLst>
      <p:ext uri="{BB962C8B-B14F-4D97-AF65-F5344CB8AC3E}">
        <p14:creationId xmlns:p14="http://schemas.microsoft.com/office/powerpoint/2010/main" val="817501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F3EC1-D45C-63F4-8201-BCE77FC265B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6AFBC9-6793-9DD1-3D49-20BC00DA053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9331B91-8533-AC76-43AB-037D3298012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484D0B-926E-65F6-D9E9-2EB6586C4C6A}"/>
              </a:ext>
            </a:extLst>
          </p:cNvPr>
          <p:cNvSpPr>
            <a:spLocks noGrp="1"/>
          </p:cNvSpPr>
          <p:nvPr>
            <p:ph type="dt" sz="half" idx="10"/>
          </p:nvPr>
        </p:nvSpPr>
        <p:spPr/>
        <p:txBody>
          <a:bodyPr/>
          <a:lstStyle/>
          <a:p>
            <a:fld id="{B487FDF5-30F0-460A-8787-4CFF269D4343}" type="datetimeFigureOut">
              <a:rPr lang="zh-CN" altLang="en-US" smtClean="0"/>
              <a:t>2023/8/7</a:t>
            </a:fld>
            <a:endParaRPr lang="zh-CN" altLang="en-US"/>
          </a:p>
        </p:txBody>
      </p:sp>
      <p:sp>
        <p:nvSpPr>
          <p:cNvPr id="6" name="页脚占位符 5">
            <a:extLst>
              <a:ext uri="{FF2B5EF4-FFF2-40B4-BE49-F238E27FC236}">
                <a16:creationId xmlns:a16="http://schemas.microsoft.com/office/drawing/2014/main" id="{0825034D-81EB-07D3-E6FB-1FA0914D873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2A9B57-2168-7089-A6ED-3316E8DD639B}"/>
              </a:ext>
            </a:extLst>
          </p:cNvPr>
          <p:cNvSpPr>
            <a:spLocks noGrp="1"/>
          </p:cNvSpPr>
          <p:nvPr>
            <p:ph type="sldNum" sz="quarter" idx="12"/>
          </p:nvPr>
        </p:nvSpPr>
        <p:spPr/>
        <p:txBody>
          <a:bodyPr/>
          <a:lstStyle/>
          <a:p>
            <a:fld id="{51E4BC26-F27B-4C5C-AECA-A347C1904D54}" type="slidenum">
              <a:rPr lang="zh-CN" altLang="en-US" smtClean="0"/>
              <a:t>‹#›</a:t>
            </a:fld>
            <a:endParaRPr lang="zh-CN" altLang="en-US"/>
          </a:p>
        </p:txBody>
      </p:sp>
    </p:spTree>
    <p:extLst>
      <p:ext uri="{BB962C8B-B14F-4D97-AF65-F5344CB8AC3E}">
        <p14:creationId xmlns:p14="http://schemas.microsoft.com/office/powerpoint/2010/main" val="1812808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54A2C9-2B29-B0D5-B66D-5F224770BEA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5768FA3-6B0E-EC22-5C33-14D4FB8E7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1DDF2C4-8C40-2FE6-83F3-917D9F39442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4632071-3BE8-E0EE-135F-9273E3D051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D36E5E1-5473-62B9-81D1-BA7BFC08AAF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3C9E489-2C10-CAF1-92F6-BFA24A469A38}"/>
              </a:ext>
            </a:extLst>
          </p:cNvPr>
          <p:cNvSpPr>
            <a:spLocks noGrp="1"/>
          </p:cNvSpPr>
          <p:nvPr>
            <p:ph type="dt" sz="half" idx="10"/>
          </p:nvPr>
        </p:nvSpPr>
        <p:spPr/>
        <p:txBody>
          <a:bodyPr/>
          <a:lstStyle/>
          <a:p>
            <a:fld id="{B487FDF5-30F0-460A-8787-4CFF269D4343}" type="datetimeFigureOut">
              <a:rPr lang="zh-CN" altLang="en-US" smtClean="0"/>
              <a:t>2023/8/7</a:t>
            </a:fld>
            <a:endParaRPr lang="zh-CN" altLang="en-US"/>
          </a:p>
        </p:txBody>
      </p:sp>
      <p:sp>
        <p:nvSpPr>
          <p:cNvPr id="8" name="页脚占位符 7">
            <a:extLst>
              <a:ext uri="{FF2B5EF4-FFF2-40B4-BE49-F238E27FC236}">
                <a16:creationId xmlns:a16="http://schemas.microsoft.com/office/drawing/2014/main" id="{E3F85280-54CD-CEAA-2A5D-A93B32584E1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EBF4E7A-DC59-4C9E-2EC5-48CF60BA2BF6}"/>
              </a:ext>
            </a:extLst>
          </p:cNvPr>
          <p:cNvSpPr>
            <a:spLocks noGrp="1"/>
          </p:cNvSpPr>
          <p:nvPr>
            <p:ph type="sldNum" sz="quarter" idx="12"/>
          </p:nvPr>
        </p:nvSpPr>
        <p:spPr/>
        <p:txBody>
          <a:bodyPr/>
          <a:lstStyle/>
          <a:p>
            <a:fld id="{51E4BC26-F27B-4C5C-AECA-A347C1904D54}" type="slidenum">
              <a:rPr lang="zh-CN" altLang="en-US" smtClean="0"/>
              <a:t>‹#›</a:t>
            </a:fld>
            <a:endParaRPr lang="zh-CN" altLang="en-US"/>
          </a:p>
        </p:txBody>
      </p:sp>
    </p:spTree>
    <p:extLst>
      <p:ext uri="{BB962C8B-B14F-4D97-AF65-F5344CB8AC3E}">
        <p14:creationId xmlns:p14="http://schemas.microsoft.com/office/powerpoint/2010/main" val="4165461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D9E27E-EF56-2CE0-60FD-B8A557660B5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C3C6AE3-2F5A-49C1-F6A1-AEA8B3DAE9AE}"/>
              </a:ext>
            </a:extLst>
          </p:cNvPr>
          <p:cNvSpPr>
            <a:spLocks noGrp="1"/>
          </p:cNvSpPr>
          <p:nvPr>
            <p:ph type="dt" sz="half" idx="10"/>
          </p:nvPr>
        </p:nvSpPr>
        <p:spPr/>
        <p:txBody>
          <a:bodyPr/>
          <a:lstStyle/>
          <a:p>
            <a:fld id="{B487FDF5-30F0-460A-8787-4CFF269D4343}" type="datetimeFigureOut">
              <a:rPr lang="zh-CN" altLang="en-US" smtClean="0"/>
              <a:t>2023/8/7</a:t>
            </a:fld>
            <a:endParaRPr lang="zh-CN" altLang="en-US"/>
          </a:p>
        </p:txBody>
      </p:sp>
      <p:sp>
        <p:nvSpPr>
          <p:cNvPr id="4" name="页脚占位符 3">
            <a:extLst>
              <a:ext uri="{FF2B5EF4-FFF2-40B4-BE49-F238E27FC236}">
                <a16:creationId xmlns:a16="http://schemas.microsoft.com/office/drawing/2014/main" id="{028E28C5-9627-80E9-CD5E-88D4CE0134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8A0F2AE-33C3-43AC-CAC1-5481EA253025}"/>
              </a:ext>
            </a:extLst>
          </p:cNvPr>
          <p:cNvSpPr>
            <a:spLocks noGrp="1"/>
          </p:cNvSpPr>
          <p:nvPr>
            <p:ph type="sldNum" sz="quarter" idx="12"/>
          </p:nvPr>
        </p:nvSpPr>
        <p:spPr/>
        <p:txBody>
          <a:bodyPr/>
          <a:lstStyle/>
          <a:p>
            <a:fld id="{51E4BC26-F27B-4C5C-AECA-A347C1904D54}" type="slidenum">
              <a:rPr lang="zh-CN" altLang="en-US" smtClean="0"/>
              <a:t>‹#›</a:t>
            </a:fld>
            <a:endParaRPr lang="zh-CN" altLang="en-US"/>
          </a:p>
        </p:txBody>
      </p:sp>
    </p:spTree>
    <p:extLst>
      <p:ext uri="{BB962C8B-B14F-4D97-AF65-F5344CB8AC3E}">
        <p14:creationId xmlns:p14="http://schemas.microsoft.com/office/powerpoint/2010/main" val="906756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C388F4C-EA32-85DB-93D6-3BABC86D4168}"/>
              </a:ext>
            </a:extLst>
          </p:cNvPr>
          <p:cNvSpPr>
            <a:spLocks noGrp="1"/>
          </p:cNvSpPr>
          <p:nvPr>
            <p:ph type="dt" sz="half" idx="10"/>
          </p:nvPr>
        </p:nvSpPr>
        <p:spPr/>
        <p:txBody>
          <a:bodyPr/>
          <a:lstStyle/>
          <a:p>
            <a:fld id="{B487FDF5-30F0-460A-8787-4CFF269D4343}" type="datetimeFigureOut">
              <a:rPr lang="zh-CN" altLang="en-US" smtClean="0"/>
              <a:t>2023/8/7</a:t>
            </a:fld>
            <a:endParaRPr lang="zh-CN" altLang="en-US"/>
          </a:p>
        </p:txBody>
      </p:sp>
      <p:sp>
        <p:nvSpPr>
          <p:cNvPr id="3" name="页脚占位符 2">
            <a:extLst>
              <a:ext uri="{FF2B5EF4-FFF2-40B4-BE49-F238E27FC236}">
                <a16:creationId xmlns:a16="http://schemas.microsoft.com/office/drawing/2014/main" id="{3C835D7A-97EF-A47B-994B-B1661F8FA06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B6BD9C4-90E1-D06B-D620-626CF32E796B}"/>
              </a:ext>
            </a:extLst>
          </p:cNvPr>
          <p:cNvSpPr>
            <a:spLocks noGrp="1"/>
          </p:cNvSpPr>
          <p:nvPr>
            <p:ph type="sldNum" sz="quarter" idx="12"/>
          </p:nvPr>
        </p:nvSpPr>
        <p:spPr/>
        <p:txBody>
          <a:bodyPr/>
          <a:lstStyle/>
          <a:p>
            <a:fld id="{51E4BC26-F27B-4C5C-AECA-A347C1904D54}" type="slidenum">
              <a:rPr lang="zh-CN" altLang="en-US" smtClean="0"/>
              <a:t>‹#›</a:t>
            </a:fld>
            <a:endParaRPr lang="zh-CN" altLang="en-US"/>
          </a:p>
        </p:txBody>
      </p:sp>
    </p:spTree>
    <p:extLst>
      <p:ext uri="{BB962C8B-B14F-4D97-AF65-F5344CB8AC3E}">
        <p14:creationId xmlns:p14="http://schemas.microsoft.com/office/powerpoint/2010/main" val="2022313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C3433B-CDE4-EAA4-0E61-336797A514D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90400E7-CDA9-5DD1-B2F9-596FF8F5D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6709513-847C-6E34-01A7-50125045D1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D8ECAD2-BB63-6920-B7A8-976D2AA77EFB}"/>
              </a:ext>
            </a:extLst>
          </p:cNvPr>
          <p:cNvSpPr>
            <a:spLocks noGrp="1"/>
          </p:cNvSpPr>
          <p:nvPr>
            <p:ph type="dt" sz="half" idx="10"/>
          </p:nvPr>
        </p:nvSpPr>
        <p:spPr/>
        <p:txBody>
          <a:bodyPr/>
          <a:lstStyle/>
          <a:p>
            <a:fld id="{B487FDF5-30F0-460A-8787-4CFF269D4343}" type="datetimeFigureOut">
              <a:rPr lang="zh-CN" altLang="en-US" smtClean="0"/>
              <a:t>2023/8/7</a:t>
            </a:fld>
            <a:endParaRPr lang="zh-CN" altLang="en-US"/>
          </a:p>
        </p:txBody>
      </p:sp>
      <p:sp>
        <p:nvSpPr>
          <p:cNvPr id="6" name="页脚占位符 5">
            <a:extLst>
              <a:ext uri="{FF2B5EF4-FFF2-40B4-BE49-F238E27FC236}">
                <a16:creationId xmlns:a16="http://schemas.microsoft.com/office/drawing/2014/main" id="{6B688A6B-0AAC-C733-2140-726991685EB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CDA7CD1-AA79-49DE-6176-FA7028E95319}"/>
              </a:ext>
            </a:extLst>
          </p:cNvPr>
          <p:cNvSpPr>
            <a:spLocks noGrp="1"/>
          </p:cNvSpPr>
          <p:nvPr>
            <p:ph type="sldNum" sz="quarter" idx="12"/>
          </p:nvPr>
        </p:nvSpPr>
        <p:spPr/>
        <p:txBody>
          <a:bodyPr/>
          <a:lstStyle/>
          <a:p>
            <a:fld id="{51E4BC26-F27B-4C5C-AECA-A347C1904D54}" type="slidenum">
              <a:rPr lang="zh-CN" altLang="en-US" smtClean="0"/>
              <a:t>‹#›</a:t>
            </a:fld>
            <a:endParaRPr lang="zh-CN" altLang="en-US"/>
          </a:p>
        </p:txBody>
      </p:sp>
    </p:spTree>
    <p:extLst>
      <p:ext uri="{BB962C8B-B14F-4D97-AF65-F5344CB8AC3E}">
        <p14:creationId xmlns:p14="http://schemas.microsoft.com/office/powerpoint/2010/main" val="2552198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4FBE7-ECF5-F985-5CFF-338A9EBE22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B63217E-6CB7-54A0-5A0E-AAF4377736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E8B9C7D-0120-CD63-B6D8-EB27E2F45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4A686F5-50C1-96FC-8C7D-A4AC24FC3A80}"/>
              </a:ext>
            </a:extLst>
          </p:cNvPr>
          <p:cNvSpPr>
            <a:spLocks noGrp="1"/>
          </p:cNvSpPr>
          <p:nvPr>
            <p:ph type="dt" sz="half" idx="10"/>
          </p:nvPr>
        </p:nvSpPr>
        <p:spPr/>
        <p:txBody>
          <a:bodyPr/>
          <a:lstStyle/>
          <a:p>
            <a:fld id="{B487FDF5-30F0-460A-8787-4CFF269D4343}" type="datetimeFigureOut">
              <a:rPr lang="zh-CN" altLang="en-US" smtClean="0"/>
              <a:t>2023/8/7</a:t>
            </a:fld>
            <a:endParaRPr lang="zh-CN" altLang="en-US"/>
          </a:p>
        </p:txBody>
      </p:sp>
      <p:sp>
        <p:nvSpPr>
          <p:cNvPr id="6" name="页脚占位符 5">
            <a:extLst>
              <a:ext uri="{FF2B5EF4-FFF2-40B4-BE49-F238E27FC236}">
                <a16:creationId xmlns:a16="http://schemas.microsoft.com/office/drawing/2014/main" id="{FD542A69-C3E9-D482-D801-D7FB95BFE6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CB5ADD-B353-79AD-DD3D-8564F9067303}"/>
              </a:ext>
            </a:extLst>
          </p:cNvPr>
          <p:cNvSpPr>
            <a:spLocks noGrp="1"/>
          </p:cNvSpPr>
          <p:nvPr>
            <p:ph type="sldNum" sz="quarter" idx="12"/>
          </p:nvPr>
        </p:nvSpPr>
        <p:spPr/>
        <p:txBody>
          <a:bodyPr/>
          <a:lstStyle/>
          <a:p>
            <a:fld id="{51E4BC26-F27B-4C5C-AECA-A347C1904D54}" type="slidenum">
              <a:rPr lang="zh-CN" altLang="en-US" smtClean="0"/>
              <a:t>‹#›</a:t>
            </a:fld>
            <a:endParaRPr lang="zh-CN" altLang="en-US"/>
          </a:p>
        </p:txBody>
      </p:sp>
    </p:spTree>
    <p:extLst>
      <p:ext uri="{BB962C8B-B14F-4D97-AF65-F5344CB8AC3E}">
        <p14:creationId xmlns:p14="http://schemas.microsoft.com/office/powerpoint/2010/main" val="1344999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8238F19-5C5C-95F6-EF67-184A64D167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F98EAA5-3124-76F5-16B2-3F46C11D1B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9A2F56-5AEF-03DD-AFE9-C3F711073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7FDF5-30F0-460A-8787-4CFF269D4343}" type="datetimeFigureOut">
              <a:rPr lang="zh-CN" altLang="en-US" smtClean="0"/>
              <a:t>2023/8/7</a:t>
            </a:fld>
            <a:endParaRPr lang="zh-CN" altLang="en-US"/>
          </a:p>
        </p:txBody>
      </p:sp>
      <p:sp>
        <p:nvSpPr>
          <p:cNvPr id="5" name="页脚占位符 4">
            <a:extLst>
              <a:ext uri="{FF2B5EF4-FFF2-40B4-BE49-F238E27FC236}">
                <a16:creationId xmlns:a16="http://schemas.microsoft.com/office/drawing/2014/main" id="{B63F6960-EF31-1718-0495-1C05F2767C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159B50-A005-277D-F543-C1F016820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4BC26-F27B-4C5C-AECA-A347C1904D54}" type="slidenum">
              <a:rPr lang="zh-CN" altLang="en-US" smtClean="0"/>
              <a:t>‹#›</a:t>
            </a:fld>
            <a:endParaRPr lang="zh-CN" altLang="en-US"/>
          </a:p>
        </p:txBody>
      </p:sp>
    </p:spTree>
    <p:extLst>
      <p:ext uri="{BB962C8B-B14F-4D97-AF65-F5344CB8AC3E}">
        <p14:creationId xmlns:p14="http://schemas.microsoft.com/office/powerpoint/2010/main" val="2126281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luogu.com.cn/problem/P3808"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luogu.com.cn/problem/P2444"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vjudge.net/contest/574084"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hyperlink" Target="https://www.luogu.com.cn/problem/P830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luogu.com.cn/problem/P455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760518-30DC-6ABF-14AA-50FEBC35908C}"/>
              </a:ext>
            </a:extLst>
          </p:cNvPr>
          <p:cNvSpPr>
            <a:spLocks noGrp="1"/>
          </p:cNvSpPr>
          <p:nvPr>
            <p:ph type="ctrTitle"/>
          </p:nvPr>
        </p:nvSpPr>
        <p:spPr>
          <a:xfrm>
            <a:off x="1524000" y="1122363"/>
            <a:ext cx="9144000" cy="2387600"/>
          </a:xfrm>
        </p:spPr>
        <p:txBody>
          <a:bodyPr>
            <a:normAutofit/>
          </a:bodyPr>
          <a:lstStyle/>
          <a:p>
            <a:r>
              <a:rPr lang="en-US" altLang="zh-CN" sz="4800" dirty="0" err="1"/>
              <a:t>Trie</a:t>
            </a:r>
            <a:r>
              <a:rPr lang="en-US" altLang="zh-CN" sz="4800" dirty="0"/>
              <a:t> </a:t>
            </a:r>
            <a:r>
              <a:rPr lang="zh-CN" altLang="en-US" sz="4800" dirty="0"/>
              <a:t>树 </a:t>
            </a:r>
            <a:r>
              <a:rPr lang="en-US" altLang="zh-CN" sz="4800" dirty="0"/>
              <a:t>AC</a:t>
            </a:r>
            <a:r>
              <a:rPr lang="zh-CN" altLang="en-US" sz="4800" dirty="0"/>
              <a:t>自动机、回文自动机</a:t>
            </a:r>
          </a:p>
        </p:txBody>
      </p:sp>
      <p:sp>
        <p:nvSpPr>
          <p:cNvPr id="3" name="副标题 2">
            <a:extLst>
              <a:ext uri="{FF2B5EF4-FFF2-40B4-BE49-F238E27FC236}">
                <a16:creationId xmlns:a16="http://schemas.microsoft.com/office/drawing/2014/main" id="{E4FE08AE-37CB-316A-51D4-6055629E6217}"/>
              </a:ext>
            </a:extLst>
          </p:cNvPr>
          <p:cNvSpPr>
            <a:spLocks noGrp="1"/>
          </p:cNvSpPr>
          <p:nvPr>
            <p:ph type="subTitle" idx="1"/>
          </p:nvPr>
        </p:nvSpPr>
        <p:spPr>
          <a:xfrm>
            <a:off x="1524000" y="4187825"/>
            <a:ext cx="9144000" cy="1655762"/>
          </a:xfrm>
        </p:spPr>
        <p:txBody>
          <a:bodyPr/>
          <a:lstStyle/>
          <a:p>
            <a:r>
              <a:rPr lang="en-US" altLang="zh-CN" dirty="0"/>
              <a:t>lyl</a:t>
            </a:r>
            <a:endParaRPr lang="zh-CN" altLang="en-US" dirty="0"/>
          </a:p>
        </p:txBody>
      </p:sp>
    </p:spTree>
    <p:extLst>
      <p:ext uri="{BB962C8B-B14F-4D97-AF65-F5344CB8AC3E}">
        <p14:creationId xmlns:p14="http://schemas.microsoft.com/office/powerpoint/2010/main" val="1317165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C2BD563-2A30-4A5F-BCA5-8D5D77DD4295}"/>
              </a:ext>
            </a:extLst>
          </p:cNvPr>
          <p:cNvSpPr>
            <a:spLocks noGrp="1"/>
          </p:cNvSpPr>
          <p:nvPr>
            <p:ph idx="1"/>
          </p:nvPr>
        </p:nvSpPr>
        <p:spPr>
          <a:xfrm>
            <a:off x="914400" y="751897"/>
            <a:ext cx="10515600" cy="4351338"/>
          </a:xfrm>
        </p:spPr>
        <p:txBody>
          <a:bodyPr/>
          <a:lstStyle/>
          <a:p>
            <a:r>
              <a:rPr lang="zh-CN" altLang="en-US" dirty="0"/>
              <a:t>字典树还可以与公共前缀，公共后缀结合，也可以与小数结合，题目在最后给出</a:t>
            </a:r>
          </a:p>
        </p:txBody>
      </p:sp>
    </p:spTree>
    <p:extLst>
      <p:ext uri="{BB962C8B-B14F-4D97-AF65-F5344CB8AC3E}">
        <p14:creationId xmlns:p14="http://schemas.microsoft.com/office/powerpoint/2010/main" val="1204891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669D9-DCED-8D49-B50F-B176DC7DD6B8}"/>
              </a:ext>
            </a:extLst>
          </p:cNvPr>
          <p:cNvSpPr>
            <a:spLocks noGrp="1"/>
          </p:cNvSpPr>
          <p:nvPr>
            <p:ph type="title"/>
          </p:nvPr>
        </p:nvSpPr>
        <p:spPr/>
        <p:txBody>
          <a:bodyPr/>
          <a:lstStyle/>
          <a:p>
            <a:r>
              <a:rPr lang="en-US" altLang="zh-CN" dirty="0"/>
              <a:t>AC</a:t>
            </a:r>
            <a:r>
              <a:rPr lang="zh-CN" altLang="en-US" dirty="0"/>
              <a:t>自动机</a:t>
            </a:r>
          </a:p>
        </p:txBody>
      </p:sp>
      <p:sp>
        <p:nvSpPr>
          <p:cNvPr id="3" name="内容占位符 2">
            <a:extLst>
              <a:ext uri="{FF2B5EF4-FFF2-40B4-BE49-F238E27FC236}">
                <a16:creationId xmlns:a16="http://schemas.microsoft.com/office/drawing/2014/main" id="{91C7C1BE-07FD-1EB4-FB7D-8D79AED54D70}"/>
              </a:ext>
            </a:extLst>
          </p:cNvPr>
          <p:cNvSpPr>
            <a:spLocks noGrp="1"/>
          </p:cNvSpPr>
          <p:nvPr>
            <p:ph idx="1"/>
          </p:nvPr>
        </p:nvSpPr>
        <p:spPr/>
        <p:txBody>
          <a:bodyPr/>
          <a:lstStyle/>
          <a:p>
            <a:r>
              <a:rPr lang="en-US" altLang="zh-CN" dirty="0"/>
              <a:t>KMP</a:t>
            </a:r>
            <a:r>
              <a:rPr lang="zh-CN" altLang="en-US" dirty="0"/>
              <a:t>算法可以实现一对一的字符串匹配，那么</a:t>
            </a:r>
            <a:r>
              <a:rPr lang="en-US" altLang="zh-CN" dirty="0"/>
              <a:t>AC</a:t>
            </a:r>
            <a:r>
              <a:rPr lang="zh-CN" altLang="en-US" dirty="0"/>
              <a:t>自动机就是用来处理一对多的字符串匹配问题。</a:t>
            </a:r>
            <a:endParaRPr lang="en-US" altLang="zh-CN" dirty="0"/>
          </a:p>
          <a:p>
            <a:r>
              <a:rPr lang="en-US" altLang="zh-CN" dirty="0" err="1"/>
              <a:t>Kmp</a:t>
            </a:r>
            <a:r>
              <a:rPr lang="zh-CN" altLang="en-US" dirty="0"/>
              <a:t>是将一个模式串建立出他的</a:t>
            </a:r>
            <a:r>
              <a:rPr lang="en-US" altLang="zh-CN" dirty="0"/>
              <a:t>ne</a:t>
            </a:r>
            <a:r>
              <a:rPr lang="zh-CN" altLang="en-US" dirty="0"/>
              <a:t>数组，通过一直向前跳的方式来进行模式匹配。</a:t>
            </a:r>
            <a:endParaRPr lang="en-US" altLang="zh-CN" dirty="0"/>
          </a:p>
          <a:p>
            <a:r>
              <a:rPr lang="zh-CN" altLang="en-US" dirty="0"/>
              <a:t>为了处理多个字符串，我们可以在</a:t>
            </a:r>
            <a:r>
              <a:rPr lang="en-US" altLang="zh-CN" dirty="0" err="1"/>
              <a:t>trie</a:t>
            </a:r>
            <a:r>
              <a:rPr lang="zh-CN" altLang="en-US" dirty="0"/>
              <a:t>树上同样建立</a:t>
            </a:r>
            <a:r>
              <a:rPr lang="en-US" altLang="zh-CN" dirty="0"/>
              <a:t>ne</a:t>
            </a:r>
            <a:r>
              <a:rPr lang="zh-CN" altLang="en-US" dirty="0"/>
              <a:t>数组，实现一对多的匹配。</a:t>
            </a:r>
          </a:p>
        </p:txBody>
      </p:sp>
    </p:spTree>
    <p:extLst>
      <p:ext uri="{BB962C8B-B14F-4D97-AF65-F5344CB8AC3E}">
        <p14:creationId xmlns:p14="http://schemas.microsoft.com/office/powerpoint/2010/main" val="207011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D3BF567-0C70-0A7D-F07D-185EFE890BA1}"/>
              </a:ext>
            </a:extLst>
          </p:cNvPr>
          <p:cNvSpPr>
            <a:spLocks noGrp="1"/>
          </p:cNvSpPr>
          <p:nvPr>
            <p:ph idx="1"/>
          </p:nvPr>
        </p:nvSpPr>
        <p:spPr>
          <a:xfrm>
            <a:off x="741218" y="675697"/>
            <a:ext cx="10515600" cy="4351338"/>
          </a:xfrm>
        </p:spPr>
        <p:txBody>
          <a:bodyPr/>
          <a:lstStyle/>
          <a:p>
            <a:r>
              <a:rPr lang="zh-CN" altLang="en-US" dirty="0"/>
              <a:t>进一步讲，</a:t>
            </a:r>
            <a:r>
              <a:rPr lang="en-US" altLang="zh-CN" dirty="0"/>
              <a:t>ac</a:t>
            </a:r>
            <a:r>
              <a:rPr lang="zh-CN" altLang="en-US" dirty="0"/>
              <a:t>自动机</a:t>
            </a:r>
            <a:r>
              <a:rPr lang="en-US" altLang="zh-CN" dirty="0"/>
              <a:t>,</a:t>
            </a:r>
            <a:r>
              <a:rPr lang="zh-CN" altLang="en-US" dirty="0"/>
              <a:t>就是在</a:t>
            </a:r>
            <a:r>
              <a:rPr lang="en-US" altLang="zh-CN" dirty="0"/>
              <a:t>tire</a:t>
            </a:r>
            <a:r>
              <a:rPr lang="zh-CN" altLang="en-US" dirty="0"/>
              <a:t>树的基础上</a:t>
            </a:r>
            <a:r>
              <a:rPr lang="en-US" altLang="zh-CN" dirty="0"/>
              <a:t>,</a:t>
            </a:r>
            <a:r>
              <a:rPr lang="zh-CN" altLang="en-US" dirty="0"/>
              <a:t>增加一个</a:t>
            </a:r>
            <a:r>
              <a:rPr lang="en-US" altLang="zh-CN" dirty="0"/>
              <a:t>fail</a:t>
            </a:r>
            <a:r>
              <a:rPr lang="zh-CN" altLang="en-US" dirty="0"/>
              <a:t>指针</a:t>
            </a:r>
            <a:r>
              <a:rPr lang="en-US" altLang="zh-CN" dirty="0"/>
              <a:t>,</a:t>
            </a:r>
            <a:r>
              <a:rPr lang="zh-CN" altLang="en-US" dirty="0"/>
              <a:t>如果当前点匹配失败</a:t>
            </a:r>
            <a:r>
              <a:rPr lang="en-US" altLang="zh-CN" dirty="0"/>
              <a:t>,</a:t>
            </a:r>
            <a:r>
              <a:rPr lang="zh-CN" altLang="en-US" dirty="0"/>
              <a:t>则将指针转移到</a:t>
            </a:r>
            <a:r>
              <a:rPr lang="en-US" altLang="zh-CN" dirty="0"/>
              <a:t>fail</a:t>
            </a:r>
            <a:r>
              <a:rPr lang="zh-CN" altLang="en-US" dirty="0"/>
              <a:t>指针指向的地方</a:t>
            </a:r>
            <a:r>
              <a:rPr lang="en-US" altLang="zh-CN" dirty="0"/>
              <a:t>,</a:t>
            </a:r>
            <a:r>
              <a:rPr lang="zh-CN" altLang="en-US" dirty="0"/>
              <a:t>转移过去意味着之前的匹配还是可以匹配上的（类比</a:t>
            </a:r>
            <a:r>
              <a:rPr lang="en-US" altLang="zh-CN" dirty="0" err="1"/>
              <a:t>kmp</a:t>
            </a:r>
            <a:r>
              <a:rPr lang="zh-CN" altLang="en-US" dirty="0"/>
              <a:t>，指</a:t>
            </a:r>
            <a:r>
              <a:rPr lang="en-US" altLang="zh-CN" dirty="0"/>
              <a:t>root</a:t>
            </a:r>
            <a:r>
              <a:rPr lang="zh-CN" altLang="en-US" dirty="0"/>
              <a:t>到</a:t>
            </a:r>
            <a:r>
              <a:rPr lang="en-US" altLang="zh-CN" dirty="0"/>
              <a:t>fail</a:t>
            </a:r>
            <a:r>
              <a:rPr lang="zh-CN" altLang="en-US" dirty="0"/>
              <a:t>的字符串是</a:t>
            </a:r>
            <a:r>
              <a:rPr lang="en-US" altLang="zh-CN" dirty="0"/>
              <a:t>root</a:t>
            </a:r>
            <a:r>
              <a:rPr lang="zh-CN" altLang="en-US" dirty="0"/>
              <a:t>到</a:t>
            </a:r>
            <a:r>
              <a:rPr lang="en-US" altLang="zh-CN" dirty="0" err="1"/>
              <a:t>i</a:t>
            </a:r>
            <a:r>
              <a:rPr lang="zh-CN" altLang="en-US" dirty="0"/>
              <a:t>的字符串的一个后缀），从当前位置进行这个字母匹配。</a:t>
            </a:r>
            <a:endParaRPr lang="en-US" altLang="zh-CN" dirty="0"/>
          </a:p>
          <a:p>
            <a:r>
              <a:rPr lang="zh-CN" altLang="en-US" dirty="0"/>
              <a:t>这样就不用回溯</a:t>
            </a:r>
            <a:r>
              <a:rPr lang="en-US" altLang="zh-CN" dirty="0"/>
              <a:t>,</a:t>
            </a:r>
            <a:r>
              <a:rPr lang="zh-CN" altLang="en-US" dirty="0"/>
              <a:t>而可以一路匹配下去了</a:t>
            </a:r>
            <a:endParaRPr lang="en-US" altLang="zh-CN" dirty="0"/>
          </a:p>
        </p:txBody>
      </p:sp>
    </p:spTree>
    <p:extLst>
      <p:ext uri="{BB962C8B-B14F-4D97-AF65-F5344CB8AC3E}">
        <p14:creationId xmlns:p14="http://schemas.microsoft.com/office/powerpoint/2010/main" val="1181385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8890F7-28CC-795F-979B-9878A64D7B32}"/>
              </a:ext>
            </a:extLst>
          </p:cNvPr>
          <p:cNvSpPr>
            <a:spLocks noGrp="1"/>
          </p:cNvSpPr>
          <p:nvPr>
            <p:ph type="title"/>
          </p:nvPr>
        </p:nvSpPr>
        <p:spPr/>
        <p:txBody>
          <a:bodyPr/>
          <a:lstStyle/>
          <a:p>
            <a:r>
              <a:rPr lang="en-US" altLang="zh-CN" dirty="0"/>
              <a:t>AC</a:t>
            </a:r>
            <a:r>
              <a:rPr lang="zh-CN" altLang="en-US" dirty="0"/>
              <a:t>自动机的构建</a:t>
            </a:r>
          </a:p>
        </p:txBody>
      </p:sp>
      <p:sp>
        <p:nvSpPr>
          <p:cNvPr id="3" name="内容占位符 2">
            <a:extLst>
              <a:ext uri="{FF2B5EF4-FFF2-40B4-BE49-F238E27FC236}">
                <a16:creationId xmlns:a16="http://schemas.microsoft.com/office/drawing/2014/main" id="{948700C3-9820-0664-50B5-32708564AB55}"/>
              </a:ext>
            </a:extLst>
          </p:cNvPr>
          <p:cNvSpPr>
            <a:spLocks noGrp="1"/>
          </p:cNvSpPr>
          <p:nvPr>
            <p:ph idx="1"/>
          </p:nvPr>
        </p:nvSpPr>
        <p:spPr>
          <a:xfrm>
            <a:off x="838200" y="1825625"/>
            <a:ext cx="3318164" cy="633557"/>
          </a:xfrm>
        </p:spPr>
        <p:txBody>
          <a:bodyPr/>
          <a:lstStyle/>
          <a:p>
            <a:r>
              <a:rPr lang="en-US" altLang="zh-CN" dirty="0"/>
              <a:t>1.</a:t>
            </a:r>
            <a:r>
              <a:rPr lang="zh-CN" altLang="en-US" dirty="0"/>
              <a:t>建立</a:t>
            </a:r>
            <a:r>
              <a:rPr lang="en-US" altLang="zh-CN" dirty="0" err="1"/>
              <a:t>trie</a:t>
            </a:r>
            <a:r>
              <a:rPr lang="zh-CN" altLang="en-US" dirty="0"/>
              <a:t>树</a:t>
            </a:r>
          </a:p>
        </p:txBody>
      </p:sp>
      <p:pic>
        <p:nvPicPr>
          <p:cNvPr id="3076" name="Picture 4">
            <a:extLst>
              <a:ext uri="{FF2B5EF4-FFF2-40B4-BE49-F238E27FC236}">
                <a16:creationId xmlns:a16="http://schemas.microsoft.com/office/drawing/2014/main" id="{45BFC97C-DFC5-E7DA-30F9-D1455943E5B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8000"/>
                    </a14:imgEffect>
                    <a14:imgEffect>
                      <a14:colorTemperature colorTemp="5315"/>
                    </a14:imgEffect>
                    <a14:imgEffect>
                      <a14:saturation sat="0"/>
                    </a14:imgEffect>
                    <a14:imgEffect>
                      <a14:brightnessContrast bright="32000" contrast="100000"/>
                    </a14:imgEffect>
                  </a14:imgLayer>
                </a14:imgProps>
              </a:ext>
              <a:ext uri="{28A0092B-C50C-407E-A947-70E740481C1C}">
                <a14:useLocalDpi xmlns:a14="http://schemas.microsoft.com/office/drawing/2010/main" val="0"/>
              </a:ext>
            </a:extLst>
          </a:blip>
          <a:srcRect/>
          <a:stretch>
            <a:fillRect/>
          </a:stretch>
        </p:blipFill>
        <p:spPr bwMode="auto">
          <a:xfrm>
            <a:off x="4759037" y="1447368"/>
            <a:ext cx="5681230" cy="4198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860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51A103C-278A-DC93-3811-14E7C5E6D64B}"/>
              </a:ext>
            </a:extLst>
          </p:cNvPr>
          <p:cNvSpPr>
            <a:spLocks noGrp="1"/>
          </p:cNvSpPr>
          <p:nvPr>
            <p:ph idx="1"/>
          </p:nvPr>
        </p:nvSpPr>
        <p:spPr>
          <a:xfrm>
            <a:off x="616528" y="502516"/>
            <a:ext cx="11229108" cy="5780520"/>
          </a:xfrm>
        </p:spPr>
        <p:txBody>
          <a:bodyPr>
            <a:normAutofit lnSpcReduction="10000"/>
          </a:bodyPr>
          <a:lstStyle/>
          <a:p>
            <a:r>
              <a:rPr lang="en-US" altLang="zh-CN" dirty="0"/>
              <a:t>2. </a:t>
            </a:r>
            <a:r>
              <a:rPr lang="zh-CN" altLang="en-US" dirty="0"/>
              <a:t>构建</a:t>
            </a:r>
            <a:r>
              <a:rPr lang="en-US" altLang="zh-CN" dirty="0"/>
              <a:t>fail</a:t>
            </a:r>
            <a:r>
              <a:rPr lang="zh-CN" altLang="en-US" dirty="0"/>
              <a:t>指针（类似</a:t>
            </a:r>
            <a:r>
              <a:rPr lang="en-US" altLang="zh-CN" dirty="0" err="1"/>
              <a:t>kmp</a:t>
            </a:r>
            <a:r>
              <a:rPr lang="zh-CN" altLang="en-US" dirty="0"/>
              <a:t>的</a:t>
            </a:r>
            <a:r>
              <a:rPr lang="en-US" altLang="zh-CN" dirty="0"/>
              <a:t>ne</a:t>
            </a:r>
            <a:r>
              <a:rPr lang="zh-CN" altLang="en-US" dirty="0"/>
              <a:t>数组）</a:t>
            </a:r>
            <a:endParaRPr lang="en-US" altLang="zh-CN" dirty="0"/>
          </a:p>
          <a:p>
            <a:r>
              <a:rPr lang="zh-CN" altLang="en-US" dirty="0"/>
              <a:t>（</a:t>
            </a:r>
            <a:r>
              <a:rPr lang="en-US" altLang="zh-CN" dirty="0"/>
              <a:t>1</a:t>
            </a:r>
            <a:r>
              <a:rPr lang="zh-CN" altLang="en-US" dirty="0"/>
              <a:t>）采用</a:t>
            </a:r>
            <a:r>
              <a:rPr lang="en-US" altLang="zh-CN" dirty="0" err="1"/>
              <a:t>bfs</a:t>
            </a:r>
            <a:r>
              <a:rPr lang="zh-CN" altLang="en-US" dirty="0"/>
              <a:t>的思想进行构建，为了保证转移的时候已经算出来先前的</a:t>
            </a:r>
            <a:r>
              <a:rPr lang="en-US" altLang="zh-CN" dirty="0"/>
              <a:t>fail</a:t>
            </a:r>
            <a:r>
              <a:rPr lang="zh-CN" altLang="en-US" dirty="0"/>
              <a:t>指针。</a:t>
            </a:r>
            <a:endParaRPr lang="en-US" altLang="zh-CN" dirty="0"/>
          </a:p>
          <a:p>
            <a:r>
              <a:rPr lang="zh-CN" altLang="en-US" dirty="0"/>
              <a:t>（</a:t>
            </a:r>
            <a:r>
              <a:rPr lang="en-US" altLang="zh-CN" dirty="0"/>
              <a:t>2</a:t>
            </a:r>
            <a:r>
              <a:rPr lang="zh-CN" altLang="en-US" dirty="0"/>
              <a:t>）首先根节点存在的儿子的</a:t>
            </a:r>
            <a:r>
              <a:rPr lang="en-US" altLang="zh-CN" dirty="0"/>
              <a:t>fail</a:t>
            </a:r>
            <a:r>
              <a:rPr lang="zh-CN" altLang="en-US" dirty="0"/>
              <a:t>指针全部指向根节点，之后入队，一层一层往下遍历。</a:t>
            </a:r>
            <a:endParaRPr lang="en-US" altLang="zh-CN" dirty="0"/>
          </a:p>
          <a:p>
            <a:r>
              <a:rPr lang="zh-CN" altLang="en-US" dirty="0"/>
              <a:t>（</a:t>
            </a:r>
            <a:r>
              <a:rPr lang="en-US" altLang="zh-CN" dirty="0"/>
              <a:t>3</a:t>
            </a:r>
            <a:r>
              <a:rPr lang="zh-CN" altLang="en-US" dirty="0"/>
              <a:t>）当节点</a:t>
            </a:r>
            <a:r>
              <a:rPr lang="en-US" altLang="zh-CN" dirty="0"/>
              <a:t>p</a:t>
            </a:r>
            <a:r>
              <a:rPr lang="zh-CN" altLang="en-US" dirty="0"/>
              <a:t>出队，考虑子节点</a:t>
            </a:r>
            <a:r>
              <a:rPr lang="en-US" altLang="zh-CN" dirty="0"/>
              <a:t>u</a:t>
            </a:r>
            <a:r>
              <a:rPr lang="zh-CN" altLang="en-US" dirty="0"/>
              <a:t>，</a:t>
            </a:r>
            <a:r>
              <a:rPr lang="en-US" altLang="zh-CN" dirty="0"/>
              <a:t>u</a:t>
            </a:r>
            <a:r>
              <a:rPr lang="zh-CN" altLang="en-US" dirty="0"/>
              <a:t>的父节点是</a:t>
            </a:r>
            <a:r>
              <a:rPr lang="en-US" altLang="zh-CN" dirty="0"/>
              <a:t>p</a:t>
            </a:r>
            <a:r>
              <a:rPr lang="zh-CN" altLang="en-US" dirty="0"/>
              <a:t>，</a:t>
            </a:r>
            <a:r>
              <a:rPr lang="en-US" altLang="zh-CN" dirty="0"/>
              <a:t>p</a:t>
            </a:r>
            <a:r>
              <a:rPr lang="zh-CN" altLang="en-US" dirty="0"/>
              <a:t>通过字符</a:t>
            </a:r>
            <a:r>
              <a:rPr lang="en-US" altLang="zh-CN" dirty="0"/>
              <a:t>c</a:t>
            </a:r>
            <a:r>
              <a:rPr lang="zh-CN" altLang="en-US" dirty="0"/>
              <a:t>的边指向</a:t>
            </a:r>
            <a:r>
              <a:rPr lang="en-US" altLang="zh-CN" dirty="0"/>
              <a:t>u</a:t>
            </a:r>
            <a:r>
              <a:rPr lang="zh-CN" altLang="en-US" dirty="0"/>
              <a:t>。我们跳转到</a:t>
            </a:r>
            <a:r>
              <a:rPr lang="en-US" altLang="zh-CN" dirty="0"/>
              <a:t>p</a:t>
            </a:r>
            <a:r>
              <a:rPr lang="zh-CN" altLang="en-US" dirty="0"/>
              <a:t>的 </a:t>
            </a:r>
            <a:r>
              <a:rPr lang="en-US" altLang="zh-CN" dirty="0"/>
              <a:t>fail </a:t>
            </a:r>
            <a:r>
              <a:rPr lang="zh-CN" altLang="en-US" dirty="0"/>
              <a:t>指针指向的结点 </a:t>
            </a:r>
            <a:r>
              <a:rPr lang="en-US" altLang="zh-CN" dirty="0"/>
              <a:t>fail[p]</a:t>
            </a:r>
            <a:r>
              <a:rPr lang="zh-CN" altLang="en-US" dirty="0"/>
              <a:t>；如果结点 </a:t>
            </a:r>
            <a:r>
              <a:rPr lang="en-US" altLang="zh-CN" dirty="0"/>
              <a:t>fail[p] </a:t>
            </a:r>
            <a:r>
              <a:rPr lang="zh-CN" altLang="en-US" dirty="0"/>
              <a:t>通过字母 </a:t>
            </a:r>
            <a:r>
              <a:rPr lang="en-US" altLang="zh-CN" dirty="0"/>
              <a:t>c </a:t>
            </a:r>
            <a:r>
              <a:rPr lang="zh-CN" altLang="en-US" dirty="0"/>
              <a:t>连接到的子结点 </a:t>
            </a:r>
            <a:r>
              <a:rPr lang="en-US" altLang="zh-CN" dirty="0"/>
              <a:t>w </a:t>
            </a:r>
            <a:r>
              <a:rPr lang="zh-CN" altLang="en-US" dirty="0"/>
              <a:t>存在：则让</a:t>
            </a:r>
            <a:r>
              <a:rPr lang="en-US" altLang="zh-CN" dirty="0"/>
              <a:t>u</a:t>
            </a:r>
            <a:r>
              <a:rPr lang="zh-CN" altLang="en-US" dirty="0"/>
              <a:t>的</a:t>
            </a:r>
            <a:r>
              <a:rPr lang="en-US" altLang="zh-CN" dirty="0"/>
              <a:t>fail</a:t>
            </a:r>
            <a:r>
              <a:rPr lang="zh-CN" altLang="en-US" dirty="0"/>
              <a:t>指针指向这个结点 </a:t>
            </a:r>
            <a:r>
              <a:rPr lang="en-US" altLang="zh-CN" dirty="0"/>
              <a:t>w </a:t>
            </a:r>
            <a:r>
              <a:rPr lang="zh-CN" altLang="en-US" dirty="0"/>
              <a:t>（ </a:t>
            </a:r>
            <a:r>
              <a:rPr lang="en-US" altLang="zh-CN" dirty="0"/>
              <a:t>fail[u]=w </a:t>
            </a:r>
            <a:r>
              <a:rPr lang="zh-CN" altLang="en-US" dirty="0"/>
              <a:t>）。如果 </a:t>
            </a:r>
            <a:r>
              <a:rPr lang="en-US" altLang="zh-CN" dirty="0"/>
              <a:t>fail[p] </a:t>
            </a:r>
            <a:r>
              <a:rPr lang="zh-CN" altLang="en-US" dirty="0"/>
              <a:t>通过字母 </a:t>
            </a:r>
            <a:r>
              <a:rPr lang="en-US" altLang="zh-CN" dirty="0"/>
              <a:t>c </a:t>
            </a:r>
            <a:r>
              <a:rPr lang="zh-CN" altLang="en-US" dirty="0"/>
              <a:t>连接到的子结点 </a:t>
            </a:r>
            <a:r>
              <a:rPr lang="en-US" altLang="zh-CN" dirty="0"/>
              <a:t>w </a:t>
            </a:r>
            <a:r>
              <a:rPr lang="zh-CN" altLang="en-US" dirty="0"/>
              <a:t>不存在：那么我们继续找到 </a:t>
            </a:r>
            <a:r>
              <a:rPr lang="en-US" altLang="zh-CN" dirty="0"/>
              <a:t>fail[fail[p]] </a:t>
            </a:r>
            <a:r>
              <a:rPr lang="zh-CN" altLang="en-US" dirty="0"/>
              <a:t>指针指向的结点，重复上述判断过程，一直跳 </a:t>
            </a:r>
            <a:r>
              <a:rPr lang="en-US" altLang="zh-CN" dirty="0"/>
              <a:t>fail </a:t>
            </a:r>
            <a:r>
              <a:rPr lang="zh-CN" altLang="en-US" dirty="0"/>
              <a:t>指针直到根节点。如果真的没有，就令 </a:t>
            </a:r>
            <a:r>
              <a:rPr lang="en-US" altLang="zh-CN" dirty="0"/>
              <a:t>fail[u] = </a:t>
            </a:r>
            <a:r>
              <a:rPr lang="zh-CN" altLang="en-US" dirty="0"/>
              <a:t>根节点。</a:t>
            </a:r>
            <a:endParaRPr lang="en-US" altLang="zh-CN" dirty="0"/>
          </a:p>
          <a:p>
            <a:r>
              <a:rPr lang="zh-CN" altLang="en-US" b="0" i="0" dirty="0">
                <a:solidFill>
                  <a:srgbClr val="000000"/>
                </a:solidFill>
                <a:effectLst/>
                <a:latin typeface="Helvetica Neue"/>
              </a:rPr>
              <a:t>总结：</a:t>
            </a:r>
            <a:r>
              <a:rPr lang="en-US" altLang="zh-CN" b="0" i="0" dirty="0" err="1">
                <a:solidFill>
                  <a:srgbClr val="000000"/>
                </a:solidFill>
                <a:effectLst/>
                <a:latin typeface="Helvetica Neue"/>
              </a:rPr>
              <a:t>Trie</a:t>
            </a:r>
            <a:r>
              <a:rPr lang="zh-CN" altLang="en-US" b="0" i="0" dirty="0">
                <a:solidFill>
                  <a:srgbClr val="000000"/>
                </a:solidFill>
                <a:effectLst/>
                <a:latin typeface="Helvetica Neue"/>
              </a:rPr>
              <a:t>树的失配指针是指向：沿着其父节点的失配指针，一直向上，直到找到（拥有当前这个字母的子节点）的节点的</a:t>
            </a:r>
            <a:r>
              <a:rPr lang="zh-CN" altLang="en-US" b="0" i="0" dirty="0">
                <a:solidFill>
                  <a:srgbClr val="FF0000"/>
                </a:solidFill>
                <a:effectLst/>
                <a:latin typeface="Helvetica Neue"/>
              </a:rPr>
              <a:t>（那个子节点）</a:t>
            </a:r>
            <a:r>
              <a:rPr lang="zh-CN" altLang="en-US" b="0" i="0" dirty="0">
                <a:solidFill>
                  <a:srgbClr val="000000"/>
                </a:solidFill>
                <a:effectLst/>
                <a:latin typeface="Helvetica Neue"/>
              </a:rPr>
              <a:t>（连到子节点上）</a:t>
            </a:r>
            <a:endParaRPr lang="zh-CN" altLang="en-US" dirty="0"/>
          </a:p>
        </p:txBody>
      </p:sp>
    </p:spTree>
    <p:extLst>
      <p:ext uri="{BB962C8B-B14F-4D97-AF65-F5344CB8AC3E}">
        <p14:creationId xmlns:p14="http://schemas.microsoft.com/office/powerpoint/2010/main" val="336386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A8BA4A2-295A-B1A2-D9C7-F0693EB39B06}"/>
              </a:ext>
            </a:extLst>
          </p:cNvPr>
          <p:cNvSpPr txBox="1"/>
          <p:nvPr/>
        </p:nvSpPr>
        <p:spPr>
          <a:xfrm>
            <a:off x="1690253" y="592522"/>
            <a:ext cx="8298873" cy="3108543"/>
          </a:xfrm>
          <a:prstGeom prst="rect">
            <a:avLst/>
          </a:prstGeom>
          <a:noFill/>
        </p:spPr>
        <p:txBody>
          <a:bodyPr wrap="square">
            <a:spAutoFit/>
          </a:bodyPr>
          <a:lstStyle/>
          <a:p>
            <a:r>
              <a:rPr lang="zh-CN" altLang="en-US" sz="2800" dirty="0"/>
              <a:t>一些细节：</a:t>
            </a:r>
            <a:endParaRPr lang="en-US" altLang="zh-CN" sz="2800" dirty="0"/>
          </a:p>
          <a:p>
            <a:r>
              <a:rPr lang="zh-CN" altLang="en-US" sz="2800" dirty="0"/>
              <a:t>首先我们可以确定，每一个点</a:t>
            </a:r>
            <a:r>
              <a:rPr lang="en-US" altLang="zh-CN" sz="2800" dirty="0" err="1"/>
              <a:t>i</a:t>
            </a:r>
            <a:r>
              <a:rPr lang="zh-CN" altLang="en-US" sz="2800" dirty="0"/>
              <a:t>的</a:t>
            </a:r>
            <a:r>
              <a:rPr lang="en-US" altLang="zh-CN" sz="2800" dirty="0"/>
              <a:t>Fail</a:t>
            </a:r>
            <a:r>
              <a:rPr lang="zh-CN" altLang="en-US" sz="2800" dirty="0"/>
              <a:t>指针指向的点的深度一定是比</a:t>
            </a:r>
            <a:r>
              <a:rPr lang="en-US" altLang="zh-CN" sz="2800" dirty="0" err="1"/>
              <a:t>i</a:t>
            </a:r>
            <a:r>
              <a:rPr lang="zh-CN" altLang="en-US" sz="2800" dirty="0"/>
              <a:t>小的。</a:t>
            </a:r>
          </a:p>
          <a:p>
            <a:r>
              <a:rPr lang="zh-CN" altLang="en-US" sz="2800" dirty="0"/>
              <a:t>第一层的</a:t>
            </a:r>
            <a:r>
              <a:rPr lang="en-US" altLang="zh-CN" sz="2800" dirty="0"/>
              <a:t>Fail</a:t>
            </a:r>
            <a:r>
              <a:rPr lang="zh-CN" altLang="en-US" sz="2800" dirty="0"/>
              <a:t>一定指的是</a:t>
            </a:r>
            <a:r>
              <a:rPr lang="en-US" altLang="zh-CN" sz="2800" dirty="0"/>
              <a:t>root</a:t>
            </a:r>
            <a:r>
              <a:rPr lang="zh-CN" altLang="en-US" sz="2800" dirty="0"/>
              <a:t>。（比深度</a:t>
            </a:r>
            <a:r>
              <a:rPr lang="en-US" altLang="zh-CN" sz="2800" dirty="0"/>
              <a:t>1</a:t>
            </a:r>
            <a:r>
              <a:rPr lang="zh-CN" altLang="en-US" sz="2800" dirty="0"/>
              <a:t>还浅的只有</a:t>
            </a:r>
            <a:r>
              <a:rPr lang="en-US" altLang="zh-CN" sz="2800" dirty="0"/>
              <a:t>root</a:t>
            </a:r>
            <a:r>
              <a:rPr lang="zh-CN" altLang="en-US" sz="2800" dirty="0"/>
              <a:t>了）</a:t>
            </a:r>
          </a:p>
          <a:p>
            <a:r>
              <a:rPr lang="zh-CN" altLang="en-US" sz="2800" dirty="0"/>
              <a:t>由于我们在处理</a:t>
            </a:r>
            <a:r>
              <a:rPr lang="en-US" altLang="zh-CN" sz="2800" dirty="0" err="1"/>
              <a:t>i</a:t>
            </a:r>
            <a:r>
              <a:rPr lang="zh-CN" altLang="en-US" sz="2800" dirty="0"/>
              <a:t>的情况必须要先处理好</a:t>
            </a:r>
            <a:r>
              <a:rPr lang="en-US" altLang="zh-CN" sz="2800" dirty="0"/>
              <a:t>fa</a:t>
            </a:r>
            <a:r>
              <a:rPr lang="zh-CN" altLang="en-US" sz="2800" dirty="0"/>
              <a:t>的情况，所以求</a:t>
            </a:r>
            <a:r>
              <a:rPr lang="en-US" altLang="zh-CN" sz="2800" dirty="0"/>
              <a:t>Fail</a:t>
            </a:r>
            <a:r>
              <a:rPr lang="zh-CN" altLang="en-US" sz="2800" dirty="0"/>
              <a:t>我们使用</a:t>
            </a:r>
            <a:r>
              <a:rPr lang="en-US" altLang="zh-CN" sz="2800" dirty="0"/>
              <a:t>BFS</a:t>
            </a:r>
            <a:r>
              <a:rPr lang="zh-CN" altLang="en-US" sz="2800" dirty="0"/>
              <a:t>来实现。</a:t>
            </a:r>
          </a:p>
        </p:txBody>
      </p:sp>
    </p:spTree>
    <p:extLst>
      <p:ext uri="{BB962C8B-B14F-4D97-AF65-F5344CB8AC3E}">
        <p14:creationId xmlns:p14="http://schemas.microsoft.com/office/powerpoint/2010/main" val="599841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FC71E88-9E49-3E94-8D02-89F434F271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516" b="6492"/>
          <a:stretch/>
        </p:blipFill>
        <p:spPr bwMode="auto">
          <a:xfrm>
            <a:off x="1093212" y="305233"/>
            <a:ext cx="6956280" cy="5340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825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ED0B0A-D4AE-17AC-1506-83CD66C63140}"/>
              </a:ext>
            </a:extLst>
          </p:cNvPr>
          <p:cNvSpPr>
            <a:spLocks noGrp="1"/>
          </p:cNvSpPr>
          <p:nvPr>
            <p:ph idx="1"/>
          </p:nvPr>
        </p:nvSpPr>
        <p:spPr>
          <a:xfrm>
            <a:off x="741219" y="1063625"/>
            <a:ext cx="10515600" cy="4351338"/>
          </a:xfrm>
        </p:spPr>
        <p:txBody>
          <a:bodyPr/>
          <a:lstStyle/>
          <a:p>
            <a:r>
              <a:rPr lang="zh-CN" altLang="en-US" dirty="0"/>
              <a:t>在进一步优化，由于在求</a:t>
            </a:r>
            <a:r>
              <a:rPr lang="en-US" altLang="zh-CN" dirty="0"/>
              <a:t>fail</a:t>
            </a:r>
            <a:r>
              <a:rPr lang="zh-CN" altLang="en-US" dirty="0"/>
              <a:t>指针的时候要一直向上跳，我们可以采用路径压缩的方法让他一步跳到位，即如果当前节点的孩子</a:t>
            </a:r>
            <a:r>
              <a:rPr lang="en-US" altLang="zh-CN" dirty="0"/>
              <a:t>c</a:t>
            </a:r>
            <a:r>
              <a:rPr lang="zh-CN" altLang="en-US" dirty="0"/>
              <a:t>非空，直接让这个孩子</a:t>
            </a:r>
            <a:r>
              <a:rPr lang="en-US" altLang="zh-CN" dirty="0"/>
              <a:t>c</a:t>
            </a:r>
            <a:r>
              <a:rPr lang="zh-CN" altLang="en-US" dirty="0"/>
              <a:t>的</a:t>
            </a:r>
            <a:r>
              <a:rPr lang="en-US" altLang="zh-CN" dirty="0"/>
              <a:t>fail</a:t>
            </a:r>
            <a:r>
              <a:rPr lang="zh-CN" altLang="en-US" dirty="0"/>
              <a:t>指向父节点的</a:t>
            </a:r>
            <a:r>
              <a:rPr lang="en-US" altLang="zh-CN" dirty="0"/>
              <a:t>fail</a:t>
            </a:r>
            <a:r>
              <a:rPr lang="zh-CN" altLang="en-US" dirty="0"/>
              <a:t>节点的</a:t>
            </a:r>
            <a:r>
              <a:rPr lang="en-US" altLang="zh-CN" dirty="0"/>
              <a:t>c</a:t>
            </a:r>
            <a:r>
              <a:rPr lang="zh-CN" altLang="en-US" dirty="0"/>
              <a:t>孩子（不管他存不存在，因为在遍历那一层的时候已经处理过这个问题）再把这个孩子压入队列</a:t>
            </a:r>
            <a:endParaRPr lang="en-US" altLang="zh-CN" dirty="0"/>
          </a:p>
          <a:p>
            <a:r>
              <a:rPr lang="zh-CN" altLang="en-US" dirty="0"/>
              <a:t>如果这个节点的孩子</a:t>
            </a:r>
            <a:r>
              <a:rPr lang="en-US" altLang="zh-CN" dirty="0"/>
              <a:t>c</a:t>
            </a:r>
            <a:r>
              <a:rPr lang="zh-CN" altLang="en-US" dirty="0"/>
              <a:t>是空的，直接把这个点的孩子</a:t>
            </a:r>
            <a:r>
              <a:rPr lang="en-US" altLang="zh-CN" dirty="0"/>
              <a:t>c</a:t>
            </a:r>
            <a:r>
              <a:rPr lang="zh-CN" altLang="en-US" dirty="0"/>
              <a:t>节点设为</a:t>
            </a:r>
            <a:r>
              <a:rPr lang="en-US" altLang="zh-CN" dirty="0"/>
              <a:t>fail</a:t>
            </a:r>
            <a:r>
              <a:rPr lang="zh-CN" altLang="en-US" dirty="0"/>
              <a:t>指针的</a:t>
            </a:r>
            <a:r>
              <a:rPr lang="en-US" altLang="zh-CN" dirty="0"/>
              <a:t>c</a:t>
            </a:r>
            <a:r>
              <a:rPr lang="zh-CN" altLang="en-US" dirty="0"/>
              <a:t>孩子，同样不用管存不存在，因为这个问题在之前层已经处理过。</a:t>
            </a:r>
          </a:p>
        </p:txBody>
      </p:sp>
    </p:spTree>
    <p:extLst>
      <p:ext uri="{BB962C8B-B14F-4D97-AF65-F5344CB8AC3E}">
        <p14:creationId xmlns:p14="http://schemas.microsoft.com/office/powerpoint/2010/main" val="402178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763CFD09-D827-0AD5-1F11-FEDAFB67885C}"/>
              </a:ext>
            </a:extLst>
          </p:cNvPr>
          <p:cNvSpPr txBox="1"/>
          <p:nvPr/>
        </p:nvSpPr>
        <p:spPr>
          <a:xfrm>
            <a:off x="290945" y="228600"/>
            <a:ext cx="8853055" cy="5816977"/>
          </a:xfrm>
          <a:prstGeom prst="rect">
            <a:avLst/>
          </a:prstGeom>
          <a:noFill/>
        </p:spPr>
        <p:txBody>
          <a:bodyPr wrap="square">
            <a:spAutoFit/>
          </a:bodyPr>
          <a:lstStyle/>
          <a:p>
            <a:r>
              <a:rPr lang="en-US" altLang="zh-CN" sz="1200" b="0" dirty="0">
                <a:solidFill>
                  <a:srgbClr val="0000FF"/>
                </a:solidFill>
                <a:effectLst/>
                <a:latin typeface="Consolas" panose="020B0609020204030204" pitchFamily="49" charset="0"/>
              </a:rPr>
              <a:t>void</a:t>
            </a:r>
            <a:r>
              <a:rPr lang="en-US" altLang="zh-CN" sz="1200" b="0" dirty="0">
                <a:solidFill>
                  <a:srgbClr val="000000"/>
                </a:solidFill>
                <a:effectLst/>
                <a:latin typeface="Consolas" panose="020B0609020204030204" pitchFamily="49" charset="0"/>
              </a:rPr>
              <a:t> </a:t>
            </a:r>
            <a:r>
              <a:rPr lang="en-US" altLang="zh-CN" sz="1200" b="0" dirty="0" err="1">
                <a:solidFill>
                  <a:srgbClr val="000000"/>
                </a:solidFill>
                <a:effectLst/>
                <a:latin typeface="Consolas" panose="020B0609020204030204" pitchFamily="49" charset="0"/>
              </a:rPr>
              <a:t>Get_fail</a:t>
            </a:r>
            <a:r>
              <a:rPr lang="en-US" altLang="zh-CN" sz="1200" b="0" dirty="0">
                <a:solidFill>
                  <a:srgbClr val="000000"/>
                </a:solidFill>
                <a:effectLst/>
                <a:latin typeface="Consolas" panose="020B0609020204030204" pitchFamily="49" charset="0"/>
              </a:rPr>
              <a:t>()</a:t>
            </a:r>
            <a:r>
              <a:rPr lang="en-US" altLang="zh-CN" sz="1200" b="0" dirty="0">
                <a:solidFill>
                  <a:srgbClr val="008000"/>
                </a:solidFill>
                <a:effectLst/>
                <a:latin typeface="Consolas" panose="020B0609020204030204" pitchFamily="49" charset="0"/>
              </a:rPr>
              <a:t>//</a:t>
            </a:r>
            <a:r>
              <a:rPr lang="zh-CN" altLang="en-US" sz="1200" b="0" dirty="0">
                <a:solidFill>
                  <a:srgbClr val="008000"/>
                </a:solidFill>
                <a:effectLst/>
                <a:latin typeface="Consolas" panose="020B0609020204030204" pitchFamily="49" charset="0"/>
              </a:rPr>
              <a:t>构造</a:t>
            </a:r>
            <a:r>
              <a:rPr lang="en-US" altLang="zh-CN" sz="1200" b="0" dirty="0">
                <a:solidFill>
                  <a:srgbClr val="008000"/>
                </a:solidFill>
                <a:effectLst/>
                <a:latin typeface="Consolas" panose="020B0609020204030204" pitchFamily="49" charset="0"/>
              </a:rPr>
              <a:t>fail</a:t>
            </a:r>
            <a:r>
              <a:rPr lang="zh-CN" altLang="en-US" sz="1200" b="0" dirty="0">
                <a:solidFill>
                  <a:srgbClr val="008000"/>
                </a:solidFill>
                <a:effectLst/>
                <a:latin typeface="Consolas" panose="020B0609020204030204" pitchFamily="49" charset="0"/>
              </a:rPr>
              <a:t>指针</a:t>
            </a:r>
            <a:endParaRPr lang="zh-CN" altLang="en-US"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a:t>
            </a:r>
          </a:p>
          <a:p>
            <a:r>
              <a:rPr lang="en-US" altLang="zh-CN" sz="1200" b="0" dirty="0">
                <a:solidFill>
                  <a:srgbClr val="000000"/>
                </a:solidFill>
                <a:effectLst/>
                <a:latin typeface="Consolas" panose="020B0609020204030204" pitchFamily="49" charset="0"/>
              </a:rPr>
              <a:t>     queue&lt;</a:t>
            </a:r>
            <a:r>
              <a:rPr lang="en-US" altLang="zh-CN" sz="1200" b="0" dirty="0">
                <a:solidFill>
                  <a:srgbClr val="0000FF"/>
                </a:solidFill>
                <a:effectLst/>
                <a:latin typeface="Consolas" panose="020B0609020204030204" pitchFamily="49" charset="0"/>
              </a:rPr>
              <a:t>int</a:t>
            </a:r>
            <a:r>
              <a:rPr lang="en-US" altLang="zh-CN" sz="1200" b="0" dirty="0">
                <a:solidFill>
                  <a:srgbClr val="000000"/>
                </a:solidFill>
                <a:effectLst/>
                <a:latin typeface="Consolas" panose="020B0609020204030204" pitchFamily="49" charset="0"/>
              </a:rPr>
              <a:t>&gt; Q;</a:t>
            </a:r>
            <a:r>
              <a:rPr lang="en-US" altLang="zh-CN" sz="1200" b="0" dirty="0">
                <a:solidFill>
                  <a:srgbClr val="008000"/>
                </a:solidFill>
                <a:effectLst/>
                <a:latin typeface="Consolas" panose="020B0609020204030204" pitchFamily="49" charset="0"/>
              </a:rPr>
              <a:t>//</a:t>
            </a:r>
            <a:r>
              <a:rPr lang="zh-CN" altLang="en-US" sz="1200" b="0" dirty="0">
                <a:solidFill>
                  <a:srgbClr val="008000"/>
                </a:solidFill>
                <a:effectLst/>
                <a:latin typeface="Consolas" panose="020B0609020204030204" pitchFamily="49" charset="0"/>
              </a:rPr>
              <a:t>队列 </a:t>
            </a:r>
            <a:endParaRPr lang="zh-CN" altLang="en-US" sz="1200" b="0" dirty="0">
              <a:solidFill>
                <a:srgbClr val="000000"/>
              </a:solidFill>
              <a:effectLst/>
              <a:latin typeface="Consolas" panose="020B0609020204030204" pitchFamily="49" charset="0"/>
            </a:endParaRPr>
          </a:p>
          <a:p>
            <a:r>
              <a:rPr lang="zh-CN" altLang="en-US"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for</a:t>
            </a:r>
            <a:r>
              <a:rPr lang="en-US" altLang="zh-CN" sz="1200" b="0" dirty="0">
                <a:solidFill>
                  <a:srgbClr val="000000"/>
                </a:solidFill>
                <a:effectLst/>
                <a:latin typeface="Consolas" panose="020B0609020204030204" pitchFamily="49" charset="0"/>
              </a:rPr>
              <a:t>(</a:t>
            </a:r>
            <a:r>
              <a:rPr lang="en-US" altLang="zh-CN" sz="1200" b="0" dirty="0">
                <a:solidFill>
                  <a:srgbClr val="0000FF"/>
                </a:solidFill>
                <a:effectLst/>
                <a:latin typeface="Consolas" panose="020B0609020204030204" pitchFamily="49" charset="0"/>
              </a:rPr>
              <a:t>int</a:t>
            </a:r>
            <a:r>
              <a:rPr lang="en-US" altLang="zh-CN" sz="1200" b="0" dirty="0">
                <a:solidFill>
                  <a:srgbClr val="000000"/>
                </a:solidFill>
                <a:effectLst/>
                <a:latin typeface="Consolas" panose="020B0609020204030204" pitchFamily="49" charset="0"/>
              </a:rPr>
              <a:t> </a:t>
            </a:r>
            <a:r>
              <a:rPr lang="en-US" altLang="zh-CN" sz="1200" b="0" dirty="0" err="1">
                <a:solidFill>
                  <a:srgbClr val="000000"/>
                </a:solidFill>
                <a:effectLst/>
                <a:latin typeface="Consolas" panose="020B0609020204030204" pitchFamily="49" charset="0"/>
              </a:rPr>
              <a:t>i</a:t>
            </a:r>
            <a:r>
              <a:rPr lang="en-US" altLang="zh-CN" sz="1200" b="0" dirty="0">
                <a:solidFill>
                  <a:srgbClr val="000000"/>
                </a:solidFill>
                <a:effectLst/>
                <a:latin typeface="Consolas" panose="020B0609020204030204" pitchFamily="49" charset="0"/>
              </a:rPr>
              <a:t>=</a:t>
            </a:r>
            <a:r>
              <a:rPr lang="en-US" altLang="zh-CN" sz="1200" b="0" dirty="0">
                <a:solidFill>
                  <a:srgbClr val="09885A"/>
                </a:solidFill>
                <a:effectLst/>
                <a:latin typeface="Consolas" panose="020B0609020204030204" pitchFamily="49" charset="0"/>
              </a:rPr>
              <a:t>0</a:t>
            </a:r>
            <a:r>
              <a:rPr lang="en-US" altLang="zh-CN" sz="1200" b="0" dirty="0">
                <a:solidFill>
                  <a:srgbClr val="000000"/>
                </a:solidFill>
                <a:effectLst/>
                <a:latin typeface="Consolas" panose="020B0609020204030204" pitchFamily="49" charset="0"/>
              </a:rPr>
              <a:t>;i&lt;</a:t>
            </a:r>
            <a:r>
              <a:rPr lang="en-US" altLang="zh-CN" sz="1200" b="0" dirty="0">
                <a:solidFill>
                  <a:srgbClr val="09885A"/>
                </a:solidFill>
                <a:effectLst/>
                <a:latin typeface="Consolas" panose="020B0609020204030204" pitchFamily="49" charset="0"/>
              </a:rPr>
              <a:t>26</a:t>
            </a:r>
            <a:r>
              <a:rPr lang="en-US" altLang="zh-CN" sz="1200" b="0" dirty="0">
                <a:solidFill>
                  <a:srgbClr val="000000"/>
                </a:solidFill>
                <a:effectLst/>
                <a:latin typeface="Consolas" panose="020B0609020204030204" pitchFamily="49" charset="0"/>
              </a:rPr>
              <a:t>;++</a:t>
            </a:r>
            <a:r>
              <a:rPr lang="en-US" altLang="zh-CN" sz="1200" b="0" dirty="0" err="1">
                <a:solidFill>
                  <a:srgbClr val="000000"/>
                </a:solidFill>
                <a:effectLst/>
                <a:latin typeface="Consolas" panose="020B0609020204030204" pitchFamily="49" charset="0"/>
              </a:rPr>
              <a:t>i</a:t>
            </a:r>
            <a:r>
              <a:rPr lang="en-US" altLang="zh-CN" sz="1200" b="0" dirty="0">
                <a:solidFill>
                  <a:srgbClr val="000000"/>
                </a:solidFill>
                <a:effectLst/>
                <a:latin typeface="Consolas" panose="020B0609020204030204" pitchFamily="49" charset="0"/>
              </a:rPr>
              <a:t>)</a:t>
            </a:r>
            <a:r>
              <a:rPr lang="en-US" altLang="zh-CN" sz="1200" b="0" dirty="0">
                <a:solidFill>
                  <a:srgbClr val="008000"/>
                </a:solidFill>
                <a:effectLst/>
                <a:latin typeface="Consolas" panose="020B0609020204030204" pitchFamily="49" charset="0"/>
              </a:rPr>
              <a:t>//</a:t>
            </a:r>
            <a:r>
              <a:rPr lang="zh-CN" altLang="en-US" sz="1200" b="0" dirty="0">
                <a:solidFill>
                  <a:srgbClr val="008000"/>
                </a:solidFill>
                <a:effectLst/>
                <a:latin typeface="Consolas" panose="020B0609020204030204" pitchFamily="49" charset="0"/>
              </a:rPr>
              <a:t>第二层的</a:t>
            </a:r>
            <a:r>
              <a:rPr lang="en-US" altLang="zh-CN" sz="1200" b="0" dirty="0">
                <a:solidFill>
                  <a:srgbClr val="008000"/>
                </a:solidFill>
                <a:effectLst/>
                <a:latin typeface="Consolas" panose="020B0609020204030204" pitchFamily="49" charset="0"/>
              </a:rPr>
              <a:t>fail</a:t>
            </a:r>
            <a:r>
              <a:rPr lang="zh-CN" altLang="en-US" sz="1200" b="0" dirty="0">
                <a:solidFill>
                  <a:srgbClr val="008000"/>
                </a:solidFill>
                <a:effectLst/>
                <a:latin typeface="Consolas" panose="020B0609020204030204" pitchFamily="49" charset="0"/>
              </a:rPr>
              <a:t>指针提前处理一下</a:t>
            </a:r>
            <a:endParaRPr lang="zh-CN" altLang="en-US" sz="1200" b="0" dirty="0">
              <a:solidFill>
                <a:srgbClr val="000000"/>
              </a:solidFill>
              <a:effectLst/>
              <a:latin typeface="Consolas" panose="020B0609020204030204" pitchFamily="49" charset="0"/>
            </a:endParaRPr>
          </a:p>
          <a:p>
            <a:r>
              <a:rPr lang="en-US" altLang="zh-CN" sz="1200" b="0" dirty="0">
                <a:solidFill>
                  <a:srgbClr val="000000"/>
                </a:solidFill>
                <a:effectLst/>
                <a:latin typeface="Consolas" panose="020B0609020204030204" pitchFamily="49" charset="0"/>
              </a:rPr>
              <a:t>{</a:t>
            </a:r>
          </a:p>
          <a:p>
            <a:r>
              <a:rPr lang="en-US" altLang="zh-CN"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if</a:t>
            </a:r>
            <a:r>
              <a:rPr lang="en-US" altLang="zh-CN" sz="1200" b="0" dirty="0">
                <a:solidFill>
                  <a:srgbClr val="000000"/>
                </a:solidFill>
                <a:effectLst/>
                <a:latin typeface="Consolas" panose="020B0609020204030204" pitchFamily="49" charset="0"/>
              </a:rPr>
              <a:t>(AC[</a:t>
            </a:r>
            <a:r>
              <a:rPr lang="en-US" altLang="zh-CN" sz="1200" b="0" dirty="0">
                <a:solidFill>
                  <a:srgbClr val="09885A"/>
                </a:solidFill>
                <a:effectLst/>
                <a:latin typeface="Consolas" panose="020B0609020204030204" pitchFamily="49" charset="0"/>
              </a:rPr>
              <a:t>0</a:t>
            </a:r>
            <a:r>
              <a:rPr lang="en-US" altLang="zh-CN" sz="1200" b="0" dirty="0">
                <a:solidFill>
                  <a:srgbClr val="000000"/>
                </a:solidFill>
                <a:effectLst/>
                <a:latin typeface="Consolas" panose="020B0609020204030204" pitchFamily="49" charset="0"/>
              </a:rPr>
              <a:t>].vis[</a:t>
            </a:r>
            <a:r>
              <a:rPr lang="en-US" altLang="zh-CN" sz="1200" b="0" dirty="0" err="1">
                <a:solidFill>
                  <a:srgbClr val="000000"/>
                </a:solidFill>
                <a:effectLst/>
                <a:latin typeface="Consolas" panose="020B0609020204030204" pitchFamily="49" charset="0"/>
              </a:rPr>
              <a:t>i</a:t>
            </a:r>
            <a:r>
              <a:rPr lang="en-US" altLang="zh-CN" sz="1200" b="0" dirty="0">
                <a:solidFill>
                  <a:srgbClr val="000000"/>
                </a:solidFill>
                <a:effectLst/>
                <a:latin typeface="Consolas" panose="020B0609020204030204" pitchFamily="49" charset="0"/>
              </a:rPr>
              <a:t>]!=</a:t>
            </a:r>
            <a:r>
              <a:rPr lang="en-US" altLang="zh-CN" sz="1200" b="0" dirty="0">
                <a:solidFill>
                  <a:srgbClr val="09885A"/>
                </a:solidFill>
                <a:effectLst/>
                <a:latin typeface="Consolas" panose="020B0609020204030204" pitchFamily="49" charset="0"/>
              </a:rPr>
              <a:t>0</a:t>
            </a:r>
            <a:r>
              <a:rPr lang="en-US" altLang="zh-CN" sz="1200" b="0" dirty="0">
                <a:solidFill>
                  <a:srgbClr val="000000"/>
                </a:solidFill>
                <a:effectLst/>
                <a:latin typeface="Consolas" panose="020B0609020204030204" pitchFamily="49" charset="0"/>
              </a:rPr>
              <a:t>)</a:t>
            </a:r>
          </a:p>
          <a:p>
            <a:r>
              <a:rPr lang="en-US" altLang="zh-CN" sz="1200" b="0" dirty="0">
                <a:solidFill>
                  <a:srgbClr val="000000"/>
                </a:solidFill>
                <a:effectLst/>
                <a:latin typeface="Consolas" panose="020B0609020204030204" pitchFamily="49" charset="0"/>
              </a:rPr>
              <a:t>     {</a:t>
            </a:r>
          </a:p>
          <a:p>
            <a:r>
              <a:rPr lang="en-US" altLang="zh-CN" sz="1200" b="0" dirty="0">
                <a:solidFill>
                  <a:srgbClr val="000000"/>
                </a:solidFill>
                <a:effectLst/>
                <a:latin typeface="Consolas" panose="020B0609020204030204" pitchFamily="49" charset="0"/>
              </a:rPr>
              <a:t>     AC[AC[</a:t>
            </a:r>
            <a:r>
              <a:rPr lang="en-US" altLang="zh-CN" sz="1200" b="0" dirty="0">
                <a:solidFill>
                  <a:srgbClr val="09885A"/>
                </a:solidFill>
                <a:effectLst/>
                <a:latin typeface="Consolas" panose="020B0609020204030204" pitchFamily="49" charset="0"/>
              </a:rPr>
              <a:t>0</a:t>
            </a:r>
            <a:r>
              <a:rPr lang="en-US" altLang="zh-CN" sz="1200" b="0" dirty="0">
                <a:solidFill>
                  <a:srgbClr val="000000"/>
                </a:solidFill>
                <a:effectLst/>
                <a:latin typeface="Consolas" panose="020B0609020204030204" pitchFamily="49" charset="0"/>
              </a:rPr>
              <a:t>].vis[</a:t>
            </a:r>
            <a:r>
              <a:rPr lang="en-US" altLang="zh-CN" sz="1200" b="0" dirty="0" err="1">
                <a:solidFill>
                  <a:srgbClr val="000000"/>
                </a:solidFill>
                <a:effectLst/>
                <a:latin typeface="Consolas" panose="020B0609020204030204" pitchFamily="49" charset="0"/>
              </a:rPr>
              <a:t>i</a:t>
            </a:r>
            <a:r>
              <a:rPr lang="en-US" altLang="zh-CN" sz="1200" b="0" dirty="0">
                <a:solidFill>
                  <a:srgbClr val="000000"/>
                </a:solidFill>
                <a:effectLst/>
                <a:latin typeface="Consolas" panose="020B0609020204030204" pitchFamily="49" charset="0"/>
              </a:rPr>
              <a:t>]].fail=</a:t>
            </a:r>
            <a:r>
              <a:rPr lang="en-US" altLang="zh-CN" sz="1200" b="0" dirty="0">
                <a:solidFill>
                  <a:srgbClr val="09885A"/>
                </a:solidFill>
                <a:effectLst/>
                <a:latin typeface="Consolas" panose="020B0609020204030204" pitchFamily="49" charset="0"/>
              </a:rPr>
              <a:t>0</a:t>
            </a:r>
            <a:r>
              <a:rPr lang="en-US" altLang="zh-CN" sz="1200" b="0" dirty="0">
                <a:solidFill>
                  <a:srgbClr val="000000"/>
                </a:solidFill>
                <a:effectLst/>
                <a:latin typeface="Consolas" panose="020B0609020204030204" pitchFamily="49" charset="0"/>
              </a:rPr>
              <a:t>;</a:t>
            </a:r>
            <a:r>
              <a:rPr lang="en-US" altLang="zh-CN" sz="1200" b="0" dirty="0">
                <a:solidFill>
                  <a:srgbClr val="008000"/>
                </a:solidFill>
                <a:effectLst/>
                <a:latin typeface="Consolas" panose="020B0609020204030204" pitchFamily="49" charset="0"/>
              </a:rPr>
              <a:t>//</a:t>
            </a:r>
            <a:r>
              <a:rPr lang="zh-CN" altLang="en-US" sz="1200" b="0" dirty="0">
                <a:solidFill>
                  <a:srgbClr val="008000"/>
                </a:solidFill>
                <a:effectLst/>
                <a:latin typeface="Consolas" panose="020B0609020204030204" pitchFamily="49" charset="0"/>
              </a:rPr>
              <a:t>指向根节点</a:t>
            </a:r>
            <a:endParaRPr lang="zh-CN" altLang="en-US" sz="1200" b="0" dirty="0">
              <a:solidFill>
                <a:srgbClr val="000000"/>
              </a:solidFill>
              <a:effectLst/>
              <a:latin typeface="Consolas" panose="020B0609020204030204" pitchFamily="49" charset="0"/>
            </a:endParaRPr>
          </a:p>
          <a:p>
            <a:r>
              <a:rPr lang="zh-CN" altLang="en-US" sz="1200" b="0" dirty="0">
                <a:solidFill>
                  <a:srgbClr val="000000"/>
                </a:solidFill>
                <a:effectLst/>
                <a:latin typeface="Consolas" panose="020B0609020204030204" pitchFamily="49" charset="0"/>
              </a:rPr>
              <a:t>                 </a:t>
            </a:r>
            <a:r>
              <a:rPr lang="en-US" altLang="zh-CN" sz="1200" b="0" dirty="0" err="1">
                <a:solidFill>
                  <a:srgbClr val="000000"/>
                </a:solidFill>
                <a:effectLst/>
                <a:latin typeface="Consolas" panose="020B0609020204030204" pitchFamily="49" charset="0"/>
              </a:rPr>
              <a:t>Q.push</a:t>
            </a:r>
            <a:r>
              <a:rPr lang="en-US" altLang="zh-CN" sz="1200" b="0" dirty="0">
                <a:solidFill>
                  <a:srgbClr val="000000"/>
                </a:solidFill>
                <a:effectLst/>
                <a:latin typeface="Consolas" panose="020B0609020204030204" pitchFamily="49" charset="0"/>
              </a:rPr>
              <a:t>(AC[</a:t>
            </a:r>
            <a:r>
              <a:rPr lang="en-US" altLang="zh-CN" sz="1200" b="0" dirty="0">
                <a:solidFill>
                  <a:srgbClr val="09885A"/>
                </a:solidFill>
                <a:effectLst/>
                <a:latin typeface="Consolas" panose="020B0609020204030204" pitchFamily="49" charset="0"/>
              </a:rPr>
              <a:t>0</a:t>
            </a:r>
            <a:r>
              <a:rPr lang="en-US" altLang="zh-CN" sz="1200" b="0" dirty="0">
                <a:solidFill>
                  <a:srgbClr val="000000"/>
                </a:solidFill>
                <a:effectLst/>
                <a:latin typeface="Consolas" panose="020B0609020204030204" pitchFamily="49" charset="0"/>
              </a:rPr>
              <a:t>].vis[</a:t>
            </a:r>
            <a:r>
              <a:rPr lang="en-US" altLang="zh-CN" sz="1200" b="0" dirty="0" err="1">
                <a:solidFill>
                  <a:srgbClr val="000000"/>
                </a:solidFill>
                <a:effectLst/>
                <a:latin typeface="Consolas" panose="020B0609020204030204" pitchFamily="49" charset="0"/>
              </a:rPr>
              <a:t>i</a:t>
            </a:r>
            <a:r>
              <a:rPr lang="en-US" altLang="zh-CN" sz="1200" b="0" dirty="0">
                <a:solidFill>
                  <a:srgbClr val="000000"/>
                </a:solidFill>
                <a:effectLst/>
                <a:latin typeface="Consolas" panose="020B0609020204030204" pitchFamily="49" charset="0"/>
              </a:rPr>
              <a:t>]);</a:t>
            </a:r>
            <a:r>
              <a:rPr lang="en-US" altLang="zh-CN" sz="1200" b="0" dirty="0">
                <a:solidFill>
                  <a:srgbClr val="008000"/>
                </a:solidFill>
                <a:effectLst/>
                <a:latin typeface="Consolas" panose="020B0609020204030204" pitchFamily="49" charset="0"/>
              </a:rPr>
              <a:t>//</a:t>
            </a:r>
            <a:r>
              <a:rPr lang="zh-CN" altLang="en-US" sz="1200" b="0" dirty="0">
                <a:solidFill>
                  <a:srgbClr val="008000"/>
                </a:solidFill>
                <a:effectLst/>
                <a:latin typeface="Consolas" panose="020B0609020204030204" pitchFamily="49" charset="0"/>
              </a:rPr>
              <a:t>压入队列 </a:t>
            </a:r>
            <a:endParaRPr lang="zh-CN" altLang="en-US" sz="1200" b="0" dirty="0">
              <a:solidFill>
                <a:srgbClr val="000000"/>
              </a:solidFill>
              <a:effectLst/>
              <a:latin typeface="Consolas" panose="020B0609020204030204" pitchFamily="49" charset="0"/>
            </a:endParaRPr>
          </a:p>
          <a:p>
            <a:r>
              <a:rPr lang="zh-CN" altLang="en-US" sz="1200" b="0" dirty="0">
                <a:solidFill>
                  <a:srgbClr val="000000"/>
                </a:solidFill>
                <a:effectLst/>
                <a:latin typeface="Consolas" panose="020B0609020204030204" pitchFamily="49" charset="0"/>
              </a:rPr>
              <a:t>             </a:t>
            </a:r>
            <a:r>
              <a:rPr lang="en-US" altLang="zh-CN" sz="1200" b="0" dirty="0">
                <a:solidFill>
                  <a:srgbClr val="000000"/>
                </a:solidFill>
                <a:effectLst/>
                <a:latin typeface="Consolas" panose="020B0609020204030204" pitchFamily="49" charset="0"/>
              </a:rPr>
              <a:t>}</a:t>
            </a:r>
          </a:p>
          <a:p>
            <a:r>
              <a:rPr lang="en-US" altLang="zh-CN" sz="1200" b="0" dirty="0">
                <a:solidFill>
                  <a:srgbClr val="000000"/>
                </a:solidFill>
                <a:effectLst/>
                <a:latin typeface="Consolas" panose="020B0609020204030204" pitchFamily="49" charset="0"/>
              </a:rPr>
              <a:t>     }</a:t>
            </a:r>
          </a:p>
          <a:p>
            <a:r>
              <a:rPr lang="en-US" altLang="zh-CN"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while</a:t>
            </a:r>
            <a:r>
              <a:rPr lang="en-US" altLang="zh-CN" sz="1200" b="0" dirty="0">
                <a:solidFill>
                  <a:srgbClr val="000000"/>
                </a:solidFill>
                <a:effectLst/>
                <a:latin typeface="Consolas" panose="020B0609020204030204" pitchFamily="49" charset="0"/>
              </a:rPr>
              <a:t>(!</a:t>
            </a:r>
            <a:r>
              <a:rPr lang="en-US" altLang="zh-CN" sz="1200" b="0" dirty="0" err="1">
                <a:solidFill>
                  <a:srgbClr val="000000"/>
                </a:solidFill>
                <a:effectLst/>
                <a:latin typeface="Consolas" panose="020B0609020204030204" pitchFamily="49" charset="0"/>
              </a:rPr>
              <a:t>Q.empty</a:t>
            </a:r>
            <a:r>
              <a:rPr lang="en-US" altLang="zh-CN" sz="1200" b="0" dirty="0">
                <a:solidFill>
                  <a:srgbClr val="000000"/>
                </a:solidFill>
                <a:effectLst/>
                <a:latin typeface="Consolas" panose="020B0609020204030204" pitchFamily="49" charset="0"/>
              </a:rPr>
              <a:t>())</a:t>
            </a:r>
            <a:r>
              <a:rPr lang="en-US" altLang="zh-CN" sz="1200" b="0" dirty="0">
                <a:solidFill>
                  <a:srgbClr val="008000"/>
                </a:solidFill>
                <a:effectLst/>
                <a:latin typeface="Consolas" panose="020B0609020204030204" pitchFamily="49" charset="0"/>
              </a:rPr>
              <a:t>//BFS</a:t>
            </a:r>
            <a:r>
              <a:rPr lang="zh-CN" altLang="en-US" sz="1200" b="0" dirty="0">
                <a:solidFill>
                  <a:srgbClr val="008000"/>
                </a:solidFill>
                <a:effectLst/>
                <a:latin typeface="Consolas" panose="020B0609020204030204" pitchFamily="49" charset="0"/>
              </a:rPr>
              <a:t>求</a:t>
            </a:r>
            <a:r>
              <a:rPr lang="en-US" altLang="zh-CN" sz="1200" b="0" dirty="0">
                <a:solidFill>
                  <a:srgbClr val="008000"/>
                </a:solidFill>
                <a:effectLst/>
                <a:latin typeface="Consolas" panose="020B0609020204030204" pitchFamily="49" charset="0"/>
              </a:rPr>
              <a:t>fail</a:t>
            </a:r>
            <a:r>
              <a:rPr lang="zh-CN" altLang="en-US" sz="1200" b="0" dirty="0">
                <a:solidFill>
                  <a:srgbClr val="008000"/>
                </a:solidFill>
                <a:effectLst/>
                <a:latin typeface="Consolas" panose="020B0609020204030204" pitchFamily="49" charset="0"/>
              </a:rPr>
              <a:t>指针 </a:t>
            </a:r>
            <a:endParaRPr lang="zh-CN" altLang="en-US" sz="1200" b="0" dirty="0">
              <a:solidFill>
                <a:srgbClr val="000000"/>
              </a:solidFill>
              <a:effectLst/>
              <a:latin typeface="Consolas" panose="020B0609020204030204" pitchFamily="49" charset="0"/>
            </a:endParaRPr>
          </a:p>
          <a:p>
            <a:r>
              <a:rPr lang="zh-CN" altLang="en-US" sz="1200" b="0" dirty="0">
                <a:solidFill>
                  <a:srgbClr val="000000"/>
                </a:solidFill>
                <a:effectLst/>
                <a:latin typeface="Consolas" panose="020B0609020204030204" pitchFamily="49" charset="0"/>
              </a:rPr>
              <a:t>     </a:t>
            </a:r>
            <a:r>
              <a:rPr lang="en-US" altLang="zh-CN" sz="1200" b="0" dirty="0">
                <a:solidFill>
                  <a:srgbClr val="000000"/>
                </a:solidFill>
                <a:effectLst/>
                <a:latin typeface="Consolas" panose="020B0609020204030204" pitchFamily="49" charset="0"/>
              </a:rPr>
              <a:t>{</a:t>
            </a:r>
          </a:p>
          <a:p>
            <a:r>
              <a:rPr lang="en-US" altLang="zh-CN"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int</a:t>
            </a:r>
            <a:r>
              <a:rPr lang="en-US" altLang="zh-CN" sz="1200" b="0" dirty="0">
                <a:solidFill>
                  <a:srgbClr val="000000"/>
                </a:solidFill>
                <a:effectLst/>
                <a:latin typeface="Consolas" panose="020B0609020204030204" pitchFamily="49" charset="0"/>
              </a:rPr>
              <a:t> u=</a:t>
            </a:r>
            <a:r>
              <a:rPr lang="en-US" altLang="zh-CN" sz="1200" b="0" dirty="0" err="1">
                <a:solidFill>
                  <a:srgbClr val="000000"/>
                </a:solidFill>
                <a:effectLst/>
                <a:latin typeface="Consolas" panose="020B0609020204030204" pitchFamily="49" charset="0"/>
              </a:rPr>
              <a:t>Q.front</a:t>
            </a:r>
            <a:r>
              <a:rPr lang="en-US" altLang="zh-CN" sz="1200" b="0" dirty="0">
                <a:solidFill>
                  <a:srgbClr val="000000"/>
                </a:solidFill>
                <a:effectLst/>
                <a:latin typeface="Consolas" panose="020B0609020204030204" pitchFamily="49" charset="0"/>
              </a:rPr>
              <a:t>();</a:t>
            </a:r>
          </a:p>
          <a:p>
            <a:r>
              <a:rPr lang="en-US" altLang="zh-CN" sz="1200" b="0" dirty="0">
                <a:solidFill>
                  <a:srgbClr val="000000"/>
                </a:solidFill>
                <a:effectLst/>
                <a:latin typeface="Consolas" panose="020B0609020204030204" pitchFamily="49" charset="0"/>
              </a:rPr>
              <a:t>          </a:t>
            </a:r>
            <a:r>
              <a:rPr lang="en-US" altLang="zh-CN" sz="1200" b="0" dirty="0" err="1">
                <a:solidFill>
                  <a:srgbClr val="000000"/>
                </a:solidFill>
                <a:effectLst/>
                <a:latin typeface="Consolas" panose="020B0609020204030204" pitchFamily="49" charset="0"/>
              </a:rPr>
              <a:t>Q.pop</a:t>
            </a:r>
            <a:r>
              <a:rPr lang="en-US" altLang="zh-CN" sz="1200" b="0" dirty="0">
                <a:solidFill>
                  <a:srgbClr val="000000"/>
                </a:solidFill>
                <a:effectLst/>
                <a:latin typeface="Consolas" panose="020B0609020204030204" pitchFamily="49" charset="0"/>
              </a:rPr>
              <a:t>();</a:t>
            </a:r>
          </a:p>
          <a:p>
            <a:r>
              <a:rPr lang="en-US" altLang="zh-CN"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for</a:t>
            </a:r>
            <a:r>
              <a:rPr lang="en-US" altLang="zh-CN" sz="1200" b="0" dirty="0">
                <a:solidFill>
                  <a:srgbClr val="000000"/>
                </a:solidFill>
                <a:effectLst/>
                <a:latin typeface="Consolas" panose="020B0609020204030204" pitchFamily="49" charset="0"/>
              </a:rPr>
              <a:t>(</a:t>
            </a:r>
            <a:r>
              <a:rPr lang="en-US" altLang="zh-CN" sz="1200" b="0" dirty="0">
                <a:solidFill>
                  <a:srgbClr val="0000FF"/>
                </a:solidFill>
                <a:effectLst/>
                <a:latin typeface="Consolas" panose="020B0609020204030204" pitchFamily="49" charset="0"/>
              </a:rPr>
              <a:t>int</a:t>
            </a:r>
            <a:r>
              <a:rPr lang="en-US" altLang="zh-CN" sz="1200" b="0" dirty="0">
                <a:solidFill>
                  <a:srgbClr val="000000"/>
                </a:solidFill>
                <a:effectLst/>
                <a:latin typeface="Consolas" panose="020B0609020204030204" pitchFamily="49" charset="0"/>
              </a:rPr>
              <a:t> </a:t>
            </a:r>
            <a:r>
              <a:rPr lang="en-US" altLang="zh-CN" sz="1200" b="0" dirty="0" err="1">
                <a:solidFill>
                  <a:srgbClr val="000000"/>
                </a:solidFill>
                <a:effectLst/>
                <a:latin typeface="Consolas" panose="020B0609020204030204" pitchFamily="49" charset="0"/>
              </a:rPr>
              <a:t>i</a:t>
            </a:r>
            <a:r>
              <a:rPr lang="en-US" altLang="zh-CN" sz="1200" b="0" dirty="0">
                <a:solidFill>
                  <a:srgbClr val="000000"/>
                </a:solidFill>
                <a:effectLst/>
                <a:latin typeface="Consolas" panose="020B0609020204030204" pitchFamily="49" charset="0"/>
              </a:rPr>
              <a:t>=</a:t>
            </a:r>
            <a:r>
              <a:rPr lang="en-US" altLang="zh-CN" sz="1200" b="0" dirty="0">
                <a:solidFill>
                  <a:srgbClr val="09885A"/>
                </a:solidFill>
                <a:effectLst/>
                <a:latin typeface="Consolas" panose="020B0609020204030204" pitchFamily="49" charset="0"/>
              </a:rPr>
              <a:t>0</a:t>
            </a:r>
            <a:r>
              <a:rPr lang="en-US" altLang="zh-CN" sz="1200" b="0" dirty="0">
                <a:solidFill>
                  <a:srgbClr val="000000"/>
                </a:solidFill>
                <a:effectLst/>
                <a:latin typeface="Consolas" panose="020B0609020204030204" pitchFamily="49" charset="0"/>
              </a:rPr>
              <a:t>;i&lt;</a:t>
            </a:r>
            <a:r>
              <a:rPr lang="en-US" altLang="zh-CN" sz="1200" b="0" dirty="0">
                <a:solidFill>
                  <a:srgbClr val="09885A"/>
                </a:solidFill>
                <a:effectLst/>
                <a:latin typeface="Consolas" panose="020B0609020204030204" pitchFamily="49" charset="0"/>
              </a:rPr>
              <a:t>26</a:t>
            </a:r>
            <a:r>
              <a:rPr lang="en-US" altLang="zh-CN" sz="1200" b="0" dirty="0">
                <a:solidFill>
                  <a:srgbClr val="000000"/>
                </a:solidFill>
                <a:effectLst/>
                <a:latin typeface="Consolas" panose="020B0609020204030204" pitchFamily="49" charset="0"/>
              </a:rPr>
              <a:t>;++</a:t>
            </a:r>
            <a:r>
              <a:rPr lang="en-US" altLang="zh-CN" sz="1200" b="0" dirty="0" err="1">
                <a:solidFill>
                  <a:srgbClr val="000000"/>
                </a:solidFill>
                <a:effectLst/>
                <a:latin typeface="Consolas" panose="020B0609020204030204" pitchFamily="49" charset="0"/>
              </a:rPr>
              <a:t>i</a:t>
            </a:r>
            <a:r>
              <a:rPr lang="en-US" altLang="zh-CN" sz="1200" b="0" dirty="0">
                <a:solidFill>
                  <a:srgbClr val="000000"/>
                </a:solidFill>
                <a:effectLst/>
                <a:latin typeface="Consolas" panose="020B0609020204030204" pitchFamily="49" charset="0"/>
              </a:rPr>
              <a:t>)</a:t>
            </a:r>
            <a:r>
              <a:rPr lang="en-US" altLang="zh-CN" sz="1200" b="0" dirty="0">
                <a:solidFill>
                  <a:srgbClr val="008000"/>
                </a:solidFill>
                <a:effectLst/>
                <a:latin typeface="Consolas" panose="020B0609020204030204" pitchFamily="49" charset="0"/>
              </a:rPr>
              <a:t>//</a:t>
            </a:r>
            <a:r>
              <a:rPr lang="zh-CN" altLang="en-US" sz="1200" b="0" dirty="0">
                <a:solidFill>
                  <a:srgbClr val="008000"/>
                </a:solidFill>
                <a:effectLst/>
                <a:latin typeface="Consolas" panose="020B0609020204030204" pitchFamily="49" charset="0"/>
              </a:rPr>
              <a:t>枚举所有子节点</a:t>
            </a:r>
            <a:endParaRPr lang="zh-CN" altLang="en-US" sz="1200" b="0" dirty="0">
              <a:solidFill>
                <a:srgbClr val="000000"/>
              </a:solidFill>
              <a:effectLst/>
              <a:latin typeface="Consolas" panose="020B0609020204030204" pitchFamily="49" charset="0"/>
            </a:endParaRPr>
          </a:p>
          <a:p>
            <a:r>
              <a:rPr lang="zh-CN" altLang="en-US" sz="1200" b="0" dirty="0">
                <a:solidFill>
                  <a:srgbClr val="000000"/>
                </a:solidFill>
                <a:effectLst/>
                <a:latin typeface="Consolas" panose="020B0609020204030204" pitchFamily="49" charset="0"/>
              </a:rPr>
              <a:t>             </a:t>
            </a:r>
            <a:r>
              <a:rPr lang="en-US" altLang="zh-CN" sz="1200" b="0" dirty="0">
                <a:solidFill>
                  <a:srgbClr val="000000"/>
                </a:solidFill>
                <a:effectLst/>
                <a:latin typeface="Consolas" panose="020B0609020204030204" pitchFamily="49" charset="0"/>
              </a:rPr>
              <a:t>{</a:t>
            </a:r>
          </a:p>
          <a:p>
            <a:r>
              <a:rPr lang="en-US" altLang="zh-CN"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if</a:t>
            </a:r>
            <a:r>
              <a:rPr lang="en-US" altLang="zh-CN" sz="1200" b="0" dirty="0">
                <a:solidFill>
                  <a:srgbClr val="000000"/>
                </a:solidFill>
                <a:effectLst/>
                <a:latin typeface="Consolas" panose="020B0609020204030204" pitchFamily="49" charset="0"/>
              </a:rPr>
              <a:t>(AC[u].vis[</a:t>
            </a:r>
            <a:r>
              <a:rPr lang="en-US" altLang="zh-CN" sz="1200" b="0" dirty="0" err="1">
                <a:solidFill>
                  <a:srgbClr val="000000"/>
                </a:solidFill>
                <a:effectLst/>
                <a:latin typeface="Consolas" panose="020B0609020204030204" pitchFamily="49" charset="0"/>
              </a:rPr>
              <a:t>i</a:t>
            </a:r>
            <a:r>
              <a:rPr lang="en-US" altLang="zh-CN" sz="1200" b="0" dirty="0">
                <a:solidFill>
                  <a:srgbClr val="000000"/>
                </a:solidFill>
                <a:effectLst/>
                <a:latin typeface="Consolas" panose="020B0609020204030204" pitchFamily="49" charset="0"/>
              </a:rPr>
              <a:t>]!=</a:t>
            </a:r>
            <a:r>
              <a:rPr lang="en-US" altLang="zh-CN" sz="1200" b="0" dirty="0">
                <a:solidFill>
                  <a:srgbClr val="09885A"/>
                </a:solidFill>
                <a:effectLst/>
                <a:latin typeface="Consolas" panose="020B0609020204030204" pitchFamily="49" charset="0"/>
              </a:rPr>
              <a:t>0</a:t>
            </a:r>
            <a:r>
              <a:rPr lang="en-US" altLang="zh-CN" sz="1200" b="0" dirty="0">
                <a:solidFill>
                  <a:srgbClr val="000000"/>
                </a:solidFill>
                <a:effectLst/>
                <a:latin typeface="Consolas" panose="020B0609020204030204" pitchFamily="49" charset="0"/>
              </a:rPr>
              <a:t>)</a:t>
            </a:r>
            <a:r>
              <a:rPr lang="en-US" altLang="zh-CN" sz="1200" b="0" dirty="0">
                <a:solidFill>
                  <a:srgbClr val="008000"/>
                </a:solidFill>
                <a:effectLst/>
                <a:latin typeface="Consolas" panose="020B0609020204030204" pitchFamily="49" charset="0"/>
              </a:rPr>
              <a:t>//</a:t>
            </a:r>
            <a:r>
              <a:rPr lang="zh-CN" altLang="en-US" sz="1200" b="0" dirty="0">
                <a:solidFill>
                  <a:srgbClr val="008000"/>
                </a:solidFill>
                <a:effectLst/>
                <a:latin typeface="Consolas" panose="020B0609020204030204" pitchFamily="49" charset="0"/>
              </a:rPr>
              <a:t>存在这个子节点</a:t>
            </a:r>
            <a:endParaRPr lang="zh-CN" altLang="en-US" sz="1200" b="0" dirty="0">
              <a:solidFill>
                <a:srgbClr val="000000"/>
              </a:solidFill>
              <a:effectLst/>
              <a:latin typeface="Consolas" panose="020B0609020204030204" pitchFamily="49" charset="0"/>
            </a:endParaRPr>
          </a:p>
          <a:p>
            <a:r>
              <a:rPr lang="zh-CN" altLang="en-US" sz="1200" b="0" dirty="0">
                <a:solidFill>
                  <a:srgbClr val="000000"/>
                </a:solidFill>
                <a:effectLst/>
                <a:latin typeface="Consolas" panose="020B0609020204030204" pitchFamily="49" charset="0"/>
              </a:rPr>
              <a:t>                     </a:t>
            </a:r>
            <a:r>
              <a:rPr lang="en-US" altLang="zh-CN" sz="1200" b="0" dirty="0">
                <a:solidFill>
                  <a:srgbClr val="000000"/>
                </a:solidFill>
                <a:effectLst/>
                <a:latin typeface="Consolas" panose="020B0609020204030204" pitchFamily="49" charset="0"/>
              </a:rPr>
              <a:t>{</a:t>
            </a:r>
          </a:p>
          <a:p>
            <a:r>
              <a:rPr lang="en-US" altLang="zh-CN" sz="1200" b="0" dirty="0">
                <a:solidFill>
                  <a:srgbClr val="000000"/>
                </a:solidFill>
                <a:effectLst/>
                <a:latin typeface="Consolas" panose="020B0609020204030204" pitchFamily="49" charset="0"/>
              </a:rPr>
              <a:t>                        AC[AC[u].vis[</a:t>
            </a:r>
            <a:r>
              <a:rPr lang="en-US" altLang="zh-CN" sz="1200" b="0" dirty="0" err="1">
                <a:solidFill>
                  <a:srgbClr val="000000"/>
                </a:solidFill>
                <a:effectLst/>
                <a:latin typeface="Consolas" panose="020B0609020204030204" pitchFamily="49" charset="0"/>
              </a:rPr>
              <a:t>i</a:t>
            </a:r>
            <a:r>
              <a:rPr lang="en-US" altLang="zh-CN" sz="1200" b="0" dirty="0">
                <a:solidFill>
                  <a:srgbClr val="000000"/>
                </a:solidFill>
                <a:effectLst/>
                <a:latin typeface="Consolas" panose="020B0609020204030204" pitchFamily="49" charset="0"/>
              </a:rPr>
              <a:t>]].fail=AC[AC[u].fail].vis[</a:t>
            </a:r>
            <a:r>
              <a:rPr lang="en-US" altLang="zh-CN" sz="1200" b="0" dirty="0" err="1">
                <a:solidFill>
                  <a:srgbClr val="000000"/>
                </a:solidFill>
                <a:effectLst/>
                <a:latin typeface="Consolas" panose="020B0609020204030204" pitchFamily="49" charset="0"/>
              </a:rPr>
              <a:t>i</a:t>
            </a:r>
            <a:r>
              <a:rPr lang="en-US" altLang="zh-CN" sz="1200" b="0" dirty="0">
                <a:solidFill>
                  <a:srgbClr val="000000"/>
                </a:solidFill>
                <a:effectLst/>
                <a:latin typeface="Consolas" panose="020B0609020204030204" pitchFamily="49" charset="0"/>
              </a:rPr>
              <a:t>];</a:t>
            </a:r>
          </a:p>
          <a:p>
            <a:r>
              <a:rPr lang="en-US" altLang="zh-CN" sz="1200" b="0" dirty="0">
                <a:solidFill>
                  <a:srgbClr val="000000"/>
                </a:solidFill>
                <a:effectLst/>
                <a:latin typeface="Consolas" panose="020B0609020204030204" pitchFamily="49" charset="0"/>
              </a:rPr>
              <a:t>                        </a:t>
            </a:r>
            <a:r>
              <a:rPr lang="en-US" altLang="zh-CN" sz="1200" b="0" dirty="0">
                <a:solidFill>
                  <a:srgbClr val="008000"/>
                </a:solidFill>
                <a:effectLst/>
                <a:latin typeface="Consolas" panose="020B0609020204030204" pitchFamily="49" charset="0"/>
              </a:rPr>
              <a:t>//</a:t>
            </a:r>
            <a:r>
              <a:rPr lang="zh-CN" altLang="en-US" sz="1200" b="0" dirty="0">
                <a:solidFill>
                  <a:srgbClr val="008000"/>
                </a:solidFill>
                <a:effectLst/>
                <a:latin typeface="Consolas" panose="020B0609020204030204" pitchFamily="49" charset="0"/>
              </a:rPr>
              <a:t>子节点的</a:t>
            </a:r>
            <a:r>
              <a:rPr lang="en-US" altLang="zh-CN" sz="1200" b="0" dirty="0">
                <a:solidFill>
                  <a:srgbClr val="008000"/>
                </a:solidFill>
                <a:effectLst/>
                <a:latin typeface="Consolas" panose="020B0609020204030204" pitchFamily="49" charset="0"/>
              </a:rPr>
              <a:t>fail</a:t>
            </a:r>
            <a:r>
              <a:rPr lang="zh-CN" altLang="en-US" sz="1200" b="0" dirty="0">
                <a:solidFill>
                  <a:srgbClr val="008000"/>
                </a:solidFill>
                <a:effectLst/>
                <a:latin typeface="Consolas" panose="020B0609020204030204" pitchFamily="49" charset="0"/>
              </a:rPr>
              <a:t>指针指向当前节点的</a:t>
            </a:r>
            <a:endParaRPr lang="zh-CN" altLang="en-US" sz="1200" b="0" dirty="0">
              <a:solidFill>
                <a:srgbClr val="000000"/>
              </a:solidFill>
              <a:effectLst/>
              <a:latin typeface="Consolas" panose="020B0609020204030204" pitchFamily="49" charset="0"/>
            </a:endParaRPr>
          </a:p>
          <a:p>
            <a:r>
              <a:rPr lang="zh-CN" altLang="en-US" sz="1200" b="0" dirty="0">
                <a:solidFill>
                  <a:srgbClr val="000000"/>
                </a:solidFill>
                <a:effectLst/>
                <a:latin typeface="Consolas" panose="020B0609020204030204" pitchFamily="49" charset="0"/>
              </a:rPr>
              <a:t>                                 </a:t>
            </a:r>
            <a:r>
              <a:rPr lang="en-US" altLang="zh-CN" sz="1200" b="0" dirty="0">
                <a:solidFill>
                  <a:srgbClr val="008000"/>
                </a:solidFill>
                <a:effectLst/>
                <a:latin typeface="Consolas" panose="020B0609020204030204" pitchFamily="49" charset="0"/>
              </a:rPr>
              <a:t>//fail</a:t>
            </a:r>
            <a:r>
              <a:rPr lang="zh-CN" altLang="en-US" sz="1200" b="0" dirty="0">
                <a:solidFill>
                  <a:srgbClr val="008000"/>
                </a:solidFill>
                <a:effectLst/>
                <a:latin typeface="Consolas" panose="020B0609020204030204" pitchFamily="49" charset="0"/>
              </a:rPr>
              <a:t>指针所指向的节点的相同子节点 </a:t>
            </a:r>
            <a:endParaRPr lang="zh-CN" altLang="en-US" sz="1200" b="0" dirty="0">
              <a:solidFill>
                <a:srgbClr val="000000"/>
              </a:solidFill>
              <a:effectLst/>
              <a:latin typeface="Consolas" panose="020B0609020204030204" pitchFamily="49" charset="0"/>
            </a:endParaRPr>
          </a:p>
          <a:p>
            <a:r>
              <a:rPr lang="zh-CN" altLang="en-US" sz="1200" b="0" dirty="0">
                <a:solidFill>
                  <a:srgbClr val="000000"/>
                </a:solidFill>
                <a:effectLst/>
                <a:latin typeface="Consolas" panose="020B0609020204030204" pitchFamily="49" charset="0"/>
              </a:rPr>
              <a:t>                        </a:t>
            </a:r>
            <a:r>
              <a:rPr lang="en-US" altLang="zh-CN" sz="1200" b="0" dirty="0" err="1">
                <a:solidFill>
                  <a:srgbClr val="000000"/>
                </a:solidFill>
                <a:effectLst/>
                <a:latin typeface="Consolas" panose="020B0609020204030204" pitchFamily="49" charset="0"/>
              </a:rPr>
              <a:t>Q.push</a:t>
            </a:r>
            <a:r>
              <a:rPr lang="en-US" altLang="zh-CN" sz="1200" b="0" dirty="0">
                <a:solidFill>
                  <a:srgbClr val="000000"/>
                </a:solidFill>
                <a:effectLst/>
                <a:latin typeface="Consolas" panose="020B0609020204030204" pitchFamily="49" charset="0"/>
              </a:rPr>
              <a:t>(AC[u].vis[</a:t>
            </a:r>
            <a:r>
              <a:rPr lang="en-US" altLang="zh-CN" sz="1200" b="0" dirty="0" err="1">
                <a:solidFill>
                  <a:srgbClr val="000000"/>
                </a:solidFill>
                <a:effectLst/>
                <a:latin typeface="Consolas" panose="020B0609020204030204" pitchFamily="49" charset="0"/>
              </a:rPr>
              <a:t>i</a:t>
            </a:r>
            <a:r>
              <a:rPr lang="en-US" altLang="zh-CN" sz="1200" b="0" dirty="0">
                <a:solidFill>
                  <a:srgbClr val="000000"/>
                </a:solidFill>
                <a:effectLst/>
                <a:latin typeface="Consolas" panose="020B0609020204030204" pitchFamily="49" charset="0"/>
              </a:rPr>
              <a:t>]);</a:t>
            </a:r>
            <a:r>
              <a:rPr lang="en-US" altLang="zh-CN" sz="1200" b="0" dirty="0">
                <a:solidFill>
                  <a:srgbClr val="008000"/>
                </a:solidFill>
                <a:effectLst/>
                <a:latin typeface="Consolas" panose="020B0609020204030204" pitchFamily="49" charset="0"/>
              </a:rPr>
              <a:t>//</a:t>
            </a:r>
            <a:r>
              <a:rPr lang="zh-CN" altLang="en-US" sz="1200" b="0" dirty="0">
                <a:solidFill>
                  <a:srgbClr val="008000"/>
                </a:solidFill>
                <a:effectLst/>
                <a:latin typeface="Consolas" panose="020B0609020204030204" pitchFamily="49" charset="0"/>
              </a:rPr>
              <a:t>压入队列 </a:t>
            </a:r>
            <a:endParaRPr lang="zh-CN" altLang="en-US" sz="1200" b="0" dirty="0">
              <a:solidFill>
                <a:srgbClr val="000000"/>
              </a:solidFill>
              <a:effectLst/>
              <a:latin typeface="Consolas" panose="020B0609020204030204" pitchFamily="49" charset="0"/>
            </a:endParaRPr>
          </a:p>
          <a:p>
            <a:r>
              <a:rPr lang="zh-CN" altLang="en-US" sz="1200" b="0" dirty="0">
                <a:solidFill>
                  <a:srgbClr val="000000"/>
                </a:solidFill>
                <a:effectLst/>
                <a:latin typeface="Consolas" panose="020B0609020204030204" pitchFamily="49" charset="0"/>
              </a:rPr>
              <a:t>                     </a:t>
            </a:r>
            <a:r>
              <a:rPr lang="en-US" altLang="zh-CN" sz="1200" b="0" dirty="0">
                <a:solidFill>
                  <a:srgbClr val="000000"/>
                </a:solidFill>
                <a:effectLst/>
                <a:latin typeface="Consolas" panose="020B0609020204030204" pitchFamily="49" charset="0"/>
              </a:rPr>
              <a:t>}</a:t>
            </a:r>
          </a:p>
          <a:p>
            <a:r>
              <a:rPr lang="en-US" altLang="zh-CN" sz="1200" b="0" dirty="0">
                <a:solidFill>
                  <a:srgbClr val="000000"/>
                </a:solidFill>
                <a:effectLst/>
                <a:latin typeface="Consolas" panose="020B0609020204030204" pitchFamily="49" charset="0"/>
              </a:rPr>
              <a:t>                     </a:t>
            </a:r>
            <a:r>
              <a:rPr lang="en-US" altLang="zh-CN" sz="1200" b="0" dirty="0">
                <a:solidFill>
                  <a:srgbClr val="0000FF"/>
                </a:solidFill>
                <a:effectLst/>
                <a:latin typeface="Consolas" panose="020B0609020204030204" pitchFamily="49" charset="0"/>
              </a:rPr>
              <a:t>else</a:t>
            </a:r>
            <a:r>
              <a:rPr lang="en-US" altLang="zh-CN" sz="1200" b="0" dirty="0">
                <a:solidFill>
                  <a:srgbClr val="008000"/>
                </a:solidFill>
                <a:effectLst/>
                <a:latin typeface="Consolas" panose="020B0609020204030204" pitchFamily="49" charset="0"/>
              </a:rPr>
              <a:t>//</a:t>
            </a:r>
            <a:r>
              <a:rPr lang="zh-CN" altLang="en-US" sz="1200" b="0" dirty="0">
                <a:solidFill>
                  <a:srgbClr val="008000"/>
                </a:solidFill>
                <a:effectLst/>
                <a:latin typeface="Consolas" panose="020B0609020204030204" pitchFamily="49" charset="0"/>
              </a:rPr>
              <a:t>不存在这个子节点 </a:t>
            </a:r>
            <a:endParaRPr lang="zh-CN" altLang="en-US" sz="1200" b="0" dirty="0">
              <a:solidFill>
                <a:srgbClr val="000000"/>
              </a:solidFill>
              <a:effectLst/>
              <a:latin typeface="Consolas" panose="020B0609020204030204" pitchFamily="49" charset="0"/>
            </a:endParaRPr>
          </a:p>
          <a:p>
            <a:r>
              <a:rPr lang="zh-CN" altLang="en-US" sz="1200" b="0" dirty="0">
                <a:solidFill>
                  <a:srgbClr val="000000"/>
                </a:solidFill>
                <a:effectLst/>
                <a:latin typeface="Consolas" panose="020B0609020204030204" pitchFamily="49" charset="0"/>
              </a:rPr>
              <a:t>                     </a:t>
            </a:r>
            <a:r>
              <a:rPr lang="en-US" altLang="zh-CN" sz="1200" b="0" dirty="0">
                <a:solidFill>
                  <a:srgbClr val="000000"/>
                </a:solidFill>
                <a:effectLst/>
                <a:latin typeface="Consolas" panose="020B0609020204030204" pitchFamily="49" charset="0"/>
              </a:rPr>
              <a:t>AC[u].vis[</a:t>
            </a:r>
            <a:r>
              <a:rPr lang="en-US" altLang="zh-CN" sz="1200" b="0" dirty="0" err="1">
                <a:solidFill>
                  <a:srgbClr val="000000"/>
                </a:solidFill>
                <a:effectLst/>
                <a:latin typeface="Consolas" panose="020B0609020204030204" pitchFamily="49" charset="0"/>
              </a:rPr>
              <a:t>i</a:t>
            </a:r>
            <a:r>
              <a:rPr lang="en-US" altLang="zh-CN" sz="1200" b="0" dirty="0">
                <a:solidFill>
                  <a:srgbClr val="000000"/>
                </a:solidFill>
                <a:effectLst/>
                <a:latin typeface="Consolas" panose="020B0609020204030204" pitchFamily="49" charset="0"/>
              </a:rPr>
              <a:t>]=AC[AC[u].fail].vis[</a:t>
            </a:r>
            <a:r>
              <a:rPr lang="en-US" altLang="zh-CN" sz="1200" b="0" dirty="0" err="1">
                <a:solidFill>
                  <a:srgbClr val="000000"/>
                </a:solidFill>
                <a:effectLst/>
                <a:latin typeface="Consolas" panose="020B0609020204030204" pitchFamily="49" charset="0"/>
              </a:rPr>
              <a:t>i</a:t>
            </a:r>
            <a:r>
              <a:rPr lang="en-US" altLang="zh-CN" sz="1200" b="0" dirty="0">
                <a:solidFill>
                  <a:srgbClr val="000000"/>
                </a:solidFill>
                <a:effectLst/>
                <a:latin typeface="Consolas" panose="020B0609020204030204" pitchFamily="49" charset="0"/>
              </a:rPr>
              <a:t>];</a:t>
            </a:r>
          </a:p>
          <a:p>
            <a:r>
              <a:rPr lang="en-US" altLang="zh-CN" sz="1200" b="0" dirty="0">
                <a:solidFill>
                  <a:srgbClr val="000000"/>
                </a:solidFill>
                <a:effectLst/>
                <a:latin typeface="Consolas" panose="020B0609020204030204" pitchFamily="49" charset="0"/>
              </a:rPr>
              <a:t>                     </a:t>
            </a:r>
            <a:r>
              <a:rPr lang="en-US" altLang="zh-CN" sz="1200" b="0" dirty="0">
                <a:solidFill>
                  <a:srgbClr val="008000"/>
                </a:solidFill>
                <a:effectLst/>
                <a:latin typeface="Consolas" panose="020B0609020204030204" pitchFamily="49" charset="0"/>
              </a:rPr>
              <a:t>//</a:t>
            </a:r>
            <a:r>
              <a:rPr lang="zh-CN" altLang="en-US" sz="1200" b="0" dirty="0">
                <a:solidFill>
                  <a:srgbClr val="008000"/>
                </a:solidFill>
                <a:effectLst/>
                <a:latin typeface="Consolas" panose="020B0609020204030204" pitchFamily="49" charset="0"/>
              </a:rPr>
              <a:t>当前节点的这个子节点指向当</a:t>
            </a:r>
            <a:endParaRPr lang="zh-CN" altLang="en-US" sz="1200" b="0" dirty="0">
              <a:solidFill>
                <a:srgbClr val="000000"/>
              </a:solidFill>
              <a:effectLst/>
              <a:latin typeface="Consolas" panose="020B0609020204030204" pitchFamily="49" charset="0"/>
            </a:endParaRPr>
          </a:p>
          <a:p>
            <a:r>
              <a:rPr lang="zh-CN" altLang="en-US" sz="1200" b="0" dirty="0">
                <a:solidFill>
                  <a:srgbClr val="000000"/>
                </a:solidFill>
                <a:effectLst/>
                <a:latin typeface="Consolas" panose="020B0609020204030204" pitchFamily="49" charset="0"/>
              </a:rPr>
              <a:t>                     </a:t>
            </a:r>
            <a:r>
              <a:rPr lang="en-US" altLang="zh-CN" sz="1200" b="0" dirty="0">
                <a:solidFill>
                  <a:srgbClr val="008000"/>
                </a:solidFill>
                <a:effectLst/>
                <a:latin typeface="Consolas" panose="020B0609020204030204" pitchFamily="49" charset="0"/>
              </a:rPr>
              <a:t>//</a:t>
            </a:r>
            <a:r>
              <a:rPr lang="zh-CN" altLang="en-US" sz="1200" b="0" dirty="0">
                <a:solidFill>
                  <a:srgbClr val="008000"/>
                </a:solidFill>
                <a:effectLst/>
                <a:latin typeface="Consolas" panose="020B0609020204030204" pitchFamily="49" charset="0"/>
              </a:rPr>
              <a:t>前节点</a:t>
            </a:r>
            <a:r>
              <a:rPr lang="en-US" altLang="zh-CN" sz="1200" b="0" dirty="0">
                <a:solidFill>
                  <a:srgbClr val="008000"/>
                </a:solidFill>
                <a:effectLst/>
                <a:latin typeface="Consolas" panose="020B0609020204030204" pitchFamily="49" charset="0"/>
              </a:rPr>
              <a:t>fail</a:t>
            </a:r>
            <a:r>
              <a:rPr lang="zh-CN" altLang="en-US" sz="1200" b="0" dirty="0">
                <a:solidFill>
                  <a:srgbClr val="008000"/>
                </a:solidFill>
                <a:effectLst/>
                <a:latin typeface="Consolas" panose="020B0609020204030204" pitchFamily="49" charset="0"/>
              </a:rPr>
              <a:t>指针的这个子节点 </a:t>
            </a:r>
            <a:endParaRPr lang="zh-CN" altLang="en-US" sz="1200" b="0" dirty="0">
              <a:solidFill>
                <a:srgbClr val="000000"/>
              </a:solidFill>
              <a:effectLst/>
              <a:latin typeface="Consolas" panose="020B0609020204030204" pitchFamily="49" charset="0"/>
            </a:endParaRPr>
          </a:p>
          <a:p>
            <a:r>
              <a:rPr lang="zh-CN" altLang="en-US" sz="1200" b="0" dirty="0">
                <a:solidFill>
                  <a:srgbClr val="000000"/>
                </a:solidFill>
                <a:effectLst/>
                <a:latin typeface="Consolas" panose="020B0609020204030204" pitchFamily="49" charset="0"/>
              </a:rPr>
              <a:t>         </a:t>
            </a:r>
            <a:r>
              <a:rPr lang="en-US" altLang="zh-CN" sz="1200" b="0" dirty="0">
                <a:solidFill>
                  <a:srgbClr val="000000"/>
                </a:solidFill>
                <a:effectLst/>
                <a:latin typeface="Consolas" panose="020B0609020204030204" pitchFamily="49" charset="0"/>
              </a:rPr>
              <a:t>}</a:t>
            </a:r>
          </a:p>
          <a:p>
            <a:r>
              <a:rPr lang="en-US" altLang="zh-CN" sz="1200" b="0" dirty="0">
                <a:solidFill>
                  <a:srgbClr val="000000"/>
                </a:solidFill>
                <a:effectLst/>
                <a:latin typeface="Consolas" panose="020B0609020204030204" pitchFamily="49" charset="0"/>
              </a:rPr>
              <a:t>     }</a:t>
            </a:r>
          </a:p>
          <a:p>
            <a:r>
              <a:rPr lang="en-US" altLang="zh-CN" sz="12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8173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4801187-2215-AE31-139E-139857CD0961}"/>
              </a:ext>
            </a:extLst>
          </p:cNvPr>
          <p:cNvSpPr txBox="1"/>
          <p:nvPr/>
        </p:nvSpPr>
        <p:spPr>
          <a:xfrm>
            <a:off x="671946" y="557289"/>
            <a:ext cx="10993582" cy="3970318"/>
          </a:xfrm>
          <a:prstGeom prst="rect">
            <a:avLst/>
          </a:prstGeom>
          <a:noFill/>
        </p:spPr>
        <p:txBody>
          <a:bodyPr wrap="square">
            <a:spAutoFit/>
          </a:bodyPr>
          <a:lstStyle/>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query(</a:t>
            </a:r>
            <a:r>
              <a:rPr lang="en-US" altLang="zh-CN" b="0" dirty="0">
                <a:solidFill>
                  <a:srgbClr val="0000FF"/>
                </a:solidFill>
                <a:effectLst/>
                <a:latin typeface="Consolas" panose="020B0609020204030204" pitchFamily="49" charset="0"/>
              </a:rPr>
              <a:t>char</a:t>
            </a:r>
            <a:r>
              <a:rPr lang="en-US" altLang="zh-CN" b="0" dirty="0">
                <a:solidFill>
                  <a:srgbClr val="000000"/>
                </a:solidFill>
                <a:effectLst/>
                <a:latin typeface="Consolas" panose="020B0609020204030204" pitchFamily="49" charset="0"/>
              </a:rPr>
              <a:t>* s){</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u=</a:t>
            </a:r>
            <a:r>
              <a:rPr lang="en-US" altLang="zh-CN" b="0" dirty="0">
                <a:solidFill>
                  <a:srgbClr val="09885A"/>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,ans=</a:t>
            </a:r>
            <a:r>
              <a:rPr lang="en-US" altLang="zh-CN" b="0" dirty="0">
                <a:solidFill>
                  <a:srgbClr val="09885A"/>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,len=</a:t>
            </a:r>
            <a:r>
              <a:rPr lang="en-US" altLang="zh-CN" b="0" dirty="0" err="1">
                <a:solidFill>
                  <a:srgbClr val="000000"/>
                </a:solidFill>
                <a:effectLst/>
                <a:latin typeface="Consolas" panose="020B0609020204030204" pitchFamily="49" charset="0"/>
              </a:rPr>
              <a:t>strlen</a:t>
            </a:r>
            <a:r>
              <a:rPr lang="en-US" altLang="zh-CN" b="0" dirty="0">
                <a:solidFill>
                  <a:srgbClr val="000000"/>
                </a:solidFill>
                <a:effectLst/>
                <a:latin typeface="Consolas" panose="020B0609020204030204" pitchFamily="49" charset="0"/>
              </a:rPr>
              <a:t>(s);</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for</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a:t>
            </a:r>
            <a:r>
              <a:rPr lang="en-US" altLang="zh-CN" b="0" dirty="0">
                <a:solidFill>
                  <a:srgbClr val="09885A"/>
                </a:solidFill>
                <a:effectLst/>
                <a:latin typeface="Consolas" panose="020B0609020204030204" pitchFamily="49" charset="0"/>
              </a:rPr>
              <a:t>0</a:t>
            </a:r>
            <a:r>
              <a:rPr lang="en-US" altLang="zh-CN" b="0" dirty="0">
                <a:solidFill>
                  <a:srgbClr val="000000"/>
                </a:solidFill>
                <a:effectLst/>
                <a:latin typeface="Consolas" panose="020B0609020204030204" pitchFamily="49" charset="0"/>
              </a:rPr>
              <a:t>;i&lt;</a:t>
            </a:r>
            <a:r>
              <a:rPr lang="en-US" altLang="zh-CN" b="0" dirty="0" err="1">
                <a:solidFill>
                  <a:srgbClr val="000000"/>
                </a:solidFill>
                <a:effectLst/>
                <a:latin typeface="Consolas" panose="020B0609020204030204" pitchFamily="49" charset="0"/>
              </a:rPr>
              <a:t>len;i</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v=s[</a:t>
            </a:r>
            <a:r>
              <a:rPr lang="en-US" altLang="zh-CN" b="0" dirty="0" err="1">
                <a:solidFill>
                  <a:srgbClr val="000000"/>
                </a:solidFill>
                <a:effectLst/>
                <a:latin typeface="Consolas" panose="020B0609020204030204" pitchFamily="49" charset="0"/>
              </a:rPr>
              <a:t>i</a:t>
            </a:r>
            <a:r>
              <a:rPr lang="en-US" altLang="zh-CN" b="0" dirty="0">
                <a:solidFill>
                  <a:srgbClr val="000000"/>
                </a:solidFill>
                <a:effectLst/>
                <a:latin typeface="Consolas" panose="020B0609020204030204" pitchFamily="49" charset="0"/>
              </a:rPr>
              <a:t>]-</a:t>
            </a:r>
            <a:r>
              <a:rPr lang="en-US" altLang="zh-CN" b="0" dirty="0">
                <a:solidFill>
                  <a:srgbClr val="A31515"/>
                </a:solidFill>
                <a:effectLst/>
                <a:latin typeface="Consolas" panose="020B0609020204030204" pitchFamily="49" charset="0"/>
              </a:rPr>
              <a:t>'a'</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k=</a:t>
            </a:r>
            <a:r>
              <a:rPr lang="en-US" altLang="zh-CN" b="0" dirty="0" err="1">
                <a:solidFill>
                  <a:srgbClr val="000000"/>
                </a:solidFill>
                <a:effectLst/>
                <a:latin typeface="Consolas" panose="020B0609020204030204" pitchFamily="49" charset="0"/>
              </a:rPr>
              <a:t>trie</a:t>
            </a:r>
            <a:r>
              <a:rPr lang="en-US" altLang="zh-CN" b="0" dirty="0">
                <a:solidFill>
                  <a:srgbClr val="000000"/>
                </a:solidFill>
                <a:effectLst/>
                <a:latin typeface="Consolas" panose="020B0609020204030204" pitchFamily="49" charset="0"/>
              </a:rPr>
              <a:t>[u].son[v];       </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跳</a:t>
            </a:r>
            <a:r>
              <a:rPr lang="en-US" altLang="zh-CN" b="0" dirty="0">
                <a:solidFill>
                  <a:srgbClr val="008000"/>
                </a:solidFill>
                <a:effectLst/>
                <a:latin typeface="Consolas" panose="020B0609020204030204" pitchFamily="49" charset="0"/>
              </a:rPr>
              <a:t>Fail</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while</a:t>
            </a:r>
            <a:r>
              <a:rPr lang="en-US" altLang="zh-CN" b="0" dirty="0">
                <a:solidFill>
                  <a:srgbClr val="000000"/>
                </a:solidFill>
                <a:effectLst/>
                <a:latin typeface="Consolas" panose="020B0609020204030204" pitchFamily="49" charset="0"/>
              </a:rPr>
              <a:t>(k&gt;</a:t>
            </a:r>
            <a:r>
              <a:rPr lang="en-US" altLang="zh-CN" b="0" dirty="0">
                <a:solidFill>
                  <a:srgbClr val="09885A"/>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&amp;&amp;</a:t>
            </a:r>
            <a:r>
              <a:rPr lang="en-US" altLang="zh-CN" b="0" dirty="0" err="1">
                <a:solidFill>
                  <a:srgbClr val="000000"/>
                </a:solidFill>
                <a:effectLst/>
                <a:latin typeface="Consolas" panose="020B0609020204030204" pitchFamily="49" charset="0"/>
              </a:rPr>
              <a:t>trie</a:t>
            </a:r>
            <a:r>
              <a:rPr lang="en-US" altLang="zh-CN" b="0" dirty="0">
                <a:solidFill>
                  <a:srgbClr val="000000"/>
                </a:solidFill>
                <a:effectLst/>
                <a:latin typeface="Consolas" panose="020B0609020204030204" pitchFamily="49" charset="0"/>
              </a:rPr>
              <a:t>[k].flag!=-</a:t>
            </a:r>
            <a:r>
              <a:rPr lang="en-US" altLang="zh-CN" b="0" dirty="0">
                <a:solidFill>
                  <a:srgbClr val="09885A"/>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经过就不统计了</a:t>
            </a:r>
            <a:endParaRPr lang="zh-CN" altLang="en-US" b="0" dirty="0">
              <a:solidFill>
                <a:srgbClr val="000000"/>
              </a:solidFill>
              <a:effectLst/>
              <a:latin typeface="Consolas" panose="020B0609020204030204" pitchFamily="49" charset="0"/>
            </a:endParaRPr>
          </a:p>
          <a:p>
            <a:r>
              <a:rPr lang="zh-CN" altLang="en-US" b="0" dirty="0">
                <a:solidFill>
                  <a:srgbClr val="000000"/>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ans+=</a:t>
            </a:r>
            <a:r>
              <a:rPr lang="en-US" altLang="zh-CN" b="0" dirty="0" err="1">
                <a:solidFill>
                  <a:srgbClr val="000000"/>
                </a:solidFill>
                <a:effectLst/>
                <a:latin typeface="Consolas" panose="020B0609020204030204" pitchFamily="49" charset="0"/>
              </a:rPr>
              <a:t>trie</a:t>
            </a:r>
            <a:r>
              <a:rPr lang="en-US" altLang="zh-CN" b="0" dirty="0">
                <a:solidFill>
                  <a:srgbClr val="000000"/>
                </a:solidFill>
                <a:effectLst/>
                <a:latin typeface="Consolas" panose="020B0609020204030204" pitchFamily="49" charset="0"/>
              </a:rPr>
              <a:t>[k].</a:t>
            </a:r>
            <a:r>
              <a:rPr lang="en-US" altLang="zh-CN" b="0" dirty="0" err="1">
                <a:solidFill>
                  <a:srgbClr val="000000"/>
                </a:solidFill>
                <a:effectLst/>
                <a:latin typeface="Consolas" panose="020B0609020204030204" pitchFamily="49" charset="0"/>
              </a:rPr>
              <a:t>flag,trie</a:t>
            </a:r>
            <a:r>
              <a:rPr lang="en-US" altLang="zh-CN" b="0" dirty="0">
                <a:solidFill>
                  <a:srgbClr val="000000"/>
                </a:solidFill>
                <a:effectLst/>
                <a:latin typeface="Consolas" panose="020B0609020204030204" pitchFamily="49" charset="0"/>
              </a:rPr>
              <a:t>[k].flag=-</a:t>
            </a:r>
            <a:r>
              <a:rPr lang="en-US" altLang="zh-CN" b="0" dirty="0">
                <a:solidFill>
                  <a:srgbClr val="09885A"/>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  </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累加上这个位置的模式串个数（根据</a:t>
            </a:r>
            <a:r>
              <a:rPr lang="zh-CN" altLang="en-US" dirty="0">
                <a:solidFill>
                  <a:srgbClr val="008000"/>
                </a:solidFill>
                <a:latin typeface="Consolas" panose="020B0609020204030204" pitchFamily="49" charset="0"/>
              </a:rPr>
              <a:t>题意设计）</a:t>
            </a:r>
            <a:r>
              <a:rPr lang="zh-CN" altLang="en-US" b="0" dirty="0">
                <a:solidFill>
                  <a:srgbClr val="000000"/>
                </a:solidFill>
                <a:effectLst/>
                <a:latin typeface="Consolas" panose="020B0609020204030204" pitchFamily="49" charset="0"/>
              </a:rPr>
              <a:t>            </a:t>
            </a:r>
            <a:endParaRPr lang="en-US" altLang="zh-CN" b="0" dirty="0">
              <a:solidFill>
                <a:srgbClr val="000000"/>
              </a:solidFill>
              <a:effectLst/>
              <a:latin typeface="Consolas" panose="020B0609020204030204" pitchFamily="49" charset="0"/>
            </a:endParaRPr>
          </a:p>
          <a:p>
            <a:r>
              <a:rPr lang="en-US" altLang="zh-CN" dirty="0">
                <a:solidFill>
                  <a:srgbClr val="000000"/>
                </a:solidFill>
                <a:latin typeface="Consolas" panose="020B0609020204030204" pitchFamily="49" charset="0"/>
              </a:rPr>
              <a:t>	     </a:t>
            </a:r>
            <a:r>
              <a:rPr lang="en-US" altLang="zh-CN" b="0" dirty="0">
                <a:solidFill>
                  <a:srgbClr val="000000"/>
                </a:solidFill>
                <a:effectLst/>
                <a:latin typeface="Consolas" panose="020B0609020204030204" pitchFamily="49" charset="0"/>
              </a:rPr>
              <a:t>k=</a:t>
            </a:r>
            <a:r>
              <a:rPr lang="en-US" altLang="zh-CN" b="0" dirty="0" err="1">
                <a:solidFill>
                  <a:srgbClr val="000000"/>
                </a:solidFill>
                <a:effectLst/>
                <a:latin typeface="Consolas" panose="020B0609020204030204" pitchFamily="49" charset="0"/>
              </a:rPr>
              <a:t>trie</a:t>
            </a:r>
            <a:r>
              <a:rPr lang="en-US" altLang="zh-CN" b="0" dirty="0">
                <a:solidFill>
                  <a:srgbClr val="000000"/>
                </a:solidFill>
                <a:effectLst/>
                <a:latin typeface="Consolas" panose="020B0609020204030204" pitchFamily="49" charset="0"/>
              </a:rPr>
              <a:t>[k].fail;         </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继续跳</a:t>
            </a:r>
            <a:r>
              <a:rPr lang="en-US" altLang="zh-CN" b="0" dirty="0">
                <a:solidFill>
                  <a:srgbClr val="008000"/>
                </a:solidFill>
                <a:effectLst/>
                <a:latin typeface="Consolas" panose="020B0609020204030204" pitchFamily="49" charset="0"/>
              </a:rPr>
              <a:t>Fail</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a:t>
            </a:r>
          </a:p>
          <a:p>
            <a:r>
              <a:rPr lang="en-US" altLang="zh-CN" b="0" dirty="0">
                <a:solidFill>
                  <a:srgbClr val="000000"/>
                </a:solidFill>
                <a:effectLst/>
                <a:latin typeface="Consolas" panose="020B0609020204030204" pitchFamily="49" charset="0"/>
              </a:rPr>
              <a:t>        u=</a:t>
            </a:r>
            <a:r>
              <a:rPr lang="en-US" altLang="zh-CN" b="0" dirty="0" err="1">
                <a:solidFill>
                  <a:srgbClr val="000000"/>
                </a:solidFill>
                <a:effectLst/>
                <a:latin typeface="Consolas" panose="020B0609020204030204" pitchFamily="49" charset="0"/>
              </a:rPr>
              <a:t>trie</a:t>
            </a:r>
            <a:r>
              <a:rPr lang="en-US" altLang="zh-CN" b="0" dirty="0">
                <a:solidFill>
                  <a:srgbClr val="000000"/>
                </a:solidFill>
                <a:effectLst/>
                <a:latin typeface="Consolas" panose="020B0609020204030204" pitchFamily="49" charset="0"/>
              </a:rPr>
              <a:t>[u].son[v];           </a:t>
            </a:r>
            <a:r>
              <a:rPr lang="en-US" altLang="zh-CN" b="0" dirty="0">
                <a:solidFill>
                  <a:srgbClr val="008000"/>
                </a:solidFill>
                <a:effectLst/>
                <a:latin typeface="Consolas" panose="020B0609020204030204" pitchFamily="49" charset="0"/>
              </a:rPr>
              <a:t>//</a:t>
            </a:r>
            <a:r>
              <a:rPr lang="zh-CN" altLang="en-US" b="0" dirty="0">
                <a:solidFill>
                  <a:srgbClr val="008000"/>
                </a:solidFill>
                <a:effectLst/>
                <a:latin typeface="Consolas" panose="020B0609020204030204" pitchFamily="49" charset="0"/>
              </a:rPr>
              <a:t>到下一个儿子</a:t>
            </a:r>
            <a:endParaRPr lang="zh-CN" altLang="en-US" b="0" dirty="0">
              <a:solidFill>
                <a:srgbClr val="000000"/>
              </a:solidFill>
              <a:effectLst/>
              <a:latin typeface="Consolas" panose="020B0609020204030204" pitchFamily="49" charset="0"/>
            </a:endParaRPr>
          </a:p>
          <a:p>
            <a:r>
              <a:rPr lang="zh-CN" altLang="en-US" b="0" dirty="0">
                <a:solidFill>
                  <a:srgbClr val="000000"/>
                </a:solidFill>
                <a:effectLst/>
                <a:latin typeface="Consolas" panose="020B0609020204030204" pitchFamily="49" charset="0"/>
              </a:rPr>
              <a:t>    </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ans;</a:t>
            </a:r>
          </a:p>
          <a:p>
            <a:r>
              <a:rPr lang="en-US" altLang="zh-C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866745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3FE6B-CCEF-EA5E-AABF-306F452A872E}"/>
              </a:ext>
            </a:extLst>
          </p:cNvPr>
          <p:cNvSpPr>
            <a:spLocks noGrp="1"/>
          </p:cNvSpPr>
          <p:nvPr>
            <p:ph type="title"/>
          </p:nvPr>
        </p:nvSpPr>
        <p:spPr/>
        <p:txBody>
          <a:bodyPr/>
          <a:lstStyle/>
          <a:p>
            <a:r>
              <a:rPr lang="en-US" altLang="zh-CN" dirty="0" err="1"/>
              <a:t>Trie</a:t>
            </a:r>
            <a:r>
              <a:rPr lang="en-US" altLang="zh-CN" dirty="0"/>
              <a:t> </a:t>
            </a:r>
            <a:r>
              <a:rPr lang="zh-CN" altLang="en-US" dirty="0"/>
              <a:t>树</a:t>
            </a:r>
          </a:p>
        </p:txBody>
      </p:sp>
      <p:sp>
        <p:nvSpPr>
          <p:cNvPr id="3" name="内容占位符 2">
            <a:extLst>
              <a:ext uri="{FF2B5EF4-FFF2-40B4-BE49-F238E27FC236}">
                <a16:creationId xmlns:a16="http://schemas.microsoft.com/office/drawing/2014/main" id="{99377767-2E15-8064-6DD7-943307DBE0D0}"/>
              </a:ext>
            </a:extLst>
          </p:cNvPr>
          <p:cNvSpPr>
            <a:spLocks noGrp="1"/>
          </p:cNvSpPr>
          <p:nvPr>
            <p:ph idx="1"/>
          </p:nvPr>
        </p:nvSpPr>
        <p:spPr>
          <a:xfrm>
            <a:off x="666750" y="1604963"/>
            <a:ext cx="10515600" cy="4351338"/>
          </a:xfrm>
        </p:spPr>
        <p:txBody>
          <a:bodyPr/>
          <a:lstStyle/>
          <a:p>
            <a:r>
              <a:rPr lang="en-US" altLang="zh-CN" b="0" i="0" dirty="0" err="1">
                <a:solidFill>
                  <a:srgbClr val="121212"/>
                </a:solidFill>
                <a:effectLst/>
                <a:latin typeface="-apple-system"/>
              </a:rPr>
              <a:t>Trie</a:t>
            </a:r>
            <a:r>
              <a:rPr lang="en-US" altLang="zh-CN" b="0" i="0" dirty="0">
                <a:solidFill>
                  <a:srgbClr val="121212"/>
                </a:solidFill>
                <a:effectLst/>
                <a:latin typeface="-apple-system"/>
              </a:rPr>
              <a:t> </a:t>
            </a:r>
            <a:r>
              <a:rPr lang="zh-CN" altLang="en-US" b="0" i="0" dirty="0">
                <a:solidFill>
                  <a:srgbClr val="121212"/>
                </a:solidFill>
                <a:effectLst/>
                <a:latin typeface="-apple-system"/>
              </a:rPr>
              <a:t>树是一种多叉树的结构，可以把许多字符串存储到一个树里，每个节点保存一个字符，一条路径表示一个字符串。同时可以通过对节点打标记的方式维护字符串中的一些信息。</a:t>
            </a:r>
            <a:endParaRPr lang="en-US" altLang="zh-CN" b="0" i="0" dirty="0">
              <a:solidFill>
                <a:srgbClr val="121212"/>
              </a:solidFill>
              <a:effectLst/>
              <a:latin typeface="-apple-system"/>
            </a:endParaRPr>
          </a:p>
          <a:p>
            <a:endParaRPr lang="zh-CN" altLang="en-US" dirty="0"/>
          </a:p>
        </p:txBody>
      </p:sp>
      <p:pic>
        <p:nvPicPr>
          <p:cNvPr id="1026" name="Picture 2">
            <a:extLst>
              <a:ext uri="{FF2B5EF4-FFF2-40B4-BE49-F238E27FC236}">
                <a16:creationId xmlns:a16="http://schemas.microsoft.com/office/drawing/2014/main" id="{549B9AC6-8418-D654-E8B7-211258DD1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3098801"/>
            <a:ext cx="3048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060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F5908-84CF-EDE2-94DF-3A332FBEA718}"/>
              </a:ext>
            </a:extLst>
          </p:cNvPr>
          <p:cNvSpPr>
            <a:spLocks noGrp="1"/>
          </p:cNvSpPr>
          <p:nvPr>
            <p:ph type="title"/>
          </p:nvPr>
        </p:nvSpPr>
        <p:spPr/>
        <p:txBody>
          <a:bodyPr/>
          <a:lstStyle/>
          <a:p>
            <a:r>
              <a:rPr lang="zh-CN" altLang="en-US" dirty="0"/>
              <a:t>例题</a:t>
            </a:r>
            <a:r>
              <a:rPr lang="en-US" altLang="zh-CN" dirty="0"/>
              <a:t>3</a:t>
            </a:r>
            <a:r>
              <a:rPr lang="zh-CN" altLang="en-US" dirty="0"/>
              <a:t> </a:t>
            </a:r>
            <a:r>
              <a:rPr lang="en-US" altLang="zh-CN" dirty="0"/>
              <a:t>AC</a:t>
            </a:r>
            <a:r>
              <a:rPr lang="zh-CN" altLang="en-US" dirty="0"/>
              <a:t>自动机 </a:t>
            </a:r>
          </a:p>
        </p:txBody>
      </p:sp>
      <p:sp>
        <p:nvSpPr>
          <p:cNvPr id="3" name="内容占位符 2">
            <a:extLst>
              <a:ext uri="{FF2B5EF4-FFF2-40B4-BE49-F238E27FC236}">
                <a16:creationId xmlns:a16="http://schemas.microsoft.com/office/drawing/2014/main" id="{D6E523A8-CF39-FE0A-AB4F-14A80370BE0A}"/>
              </a:ext>
            </a:extLst>
          </p:cNvPr>
          <p:cNvSpPr>
            <a:spLocks noGrp="1"/>
          </p:cNvSpPr>
          <p:nvPr>
            <p:ph idx="1"/>
          </p:nvPr>
        </p:nvSpPr>
        <p:spPr/>
        <p:txBody>
          <a:bodyPr/>
          <a:lstStyle/>
          <a:p>
            <a:r>
              <a:rPr lang="en-US" altLang="zh-CN" b="0" i="0" dirty="0">
                <a:effectLst/>
                <a:latin typeface="-apple-system"/>
                <a:hlinkClick r:id="rId2"/>
              </a:rPr>
              <a:t>https://www.luogu.com.cn/problem/P3808</a:t>
            </a:r>
            <a:r>
              <a:rPr lang="en-US" altLang="zh-CN" b="0" i="0" dirty="0">
                <a:effectLst/>
                <a:latin typeface="-apple-system"/>
              </a:rPr>
              <a:t> </a:t>
            </a:r>
          </a:p>
          <a:p>
            <a:r>
              <a:rPr lang="zh-CN" altLang="en-US" b="0" i="0" dirty="0">
                <a:effectLst/>
                <a:latin typeface="-apple-system"/>
              </a:rPr>
              <a:t>给定 </a:t>
            </a:r>
            <a:r>
              <a:rPr lang="en-US" altLang="zh-CN" b="0" i="1" dirty="0">
                <a:effectLst/>
                <a:latin typeface="KaTeX_Math"/>
              </a:rPr>
              <a:t>n</a:t>
            </a:r>
            <a:r>
              <a:rPr lang="zh-CN" altLang="en-US" b="0" i="0" dirty="0">
                <a:effectLst/>
                <a:latin typeface="-apple-system"/>
              </a:rPr>
              <a:t> 个模式串 </a:t>
            </a:r>
            <a:r>
              <a:rPr lang="en-US" altLang="zh-CN" b="0" i="1" dirty="0" err="1">
                <a:effectLst/>
                <a:latin typeface="KaTeX_Math"/>
              </a:rPr>
              <a:t>si</a:t>
            </a:r>
            <a:r>
              <a:rPr lang="zh-CN" altLang="en-US" b="0" i="0" dirty="0">
                <a:effectLst/>
                <a:latin typeface="KaTeX_Main"/>
              </a:rPr>
              <a:t>​</a:t>
            </a:r>
            <a:r>
              <a:rPr lang="zh-CN" altLang="en-US" b="0" i="0" dirty="0">
                <a:effectLst/>
                <a:latin typeface="-apple-system"/>
              </a:rPr>
              <a:t> 和一个文本串 </a:t>
            </a:r>
            <a:r>
              <a:rPr lang="en-US" altLang="zh-CN" b="0" i="1" dirty="0">
                <a:effectLst/>
                <a:latin typeface="KaTeX_Math"/>
              </a:rPr>
              <a:t>t</a:t>
            </a:r>
            <a:r>
              <a:rPr lang="zh-CN" altLang="en-US" b="0" i="0" dirty="0">
                <a:effectLst/>
                <a:latin typeface="-apple-system"/>
              </a:rPr>
              <a:t>，求有多少个不同的模式串在文本串里出现过。</a:t>
            </a:r>
            <a:br>
              <a:rPr lang="zh-CN" altLang="en-US" dirty="0"/>
            </a:br>
            <a:r>
              <a:rPr lang="zh-CN" altLang="en-US" b="0" i="0" dirty="0">
                <a:effectLst/>
                <a:latin typeface="-apple-system"/>
              </a:rPr>
              <a:t>两个模式串不同当且仅当他们</a:t>
            </a:r>
            <a:r>
              <a:rPr lang="zh-CN" altLang="en-US" b="1" i="0" dirty="0">
                <a:effectLst/>
                <a:latin typeface="-apple-system"/>
              </a:rPr>
              <a:t>编号</a:t>
            </a:r>
            <a:r>
              <a:rPr lang="zh-CN" altLang="en-US" b="0" i="0" dirty="0">
                <a:effectLst/>
                <a:latin typeface="-apple-system"/>
              </a:rPr>
              <a:t>不同。</a:t>
            </a:r>
            <a:endParaRPr lang="en-US" altLang="zh-CN" b="0" i="0" dirty="0">
              <a:effectLst/>
              <a:latin typeface="-apple-system"/>
            </a:endParaRPr>
          </a:p>
          <a:p>
            <a:r>
              <a:rPr lang="zh-CN" altLang="en-US" dirty="0"/>
              <a:t>一对多匹配问题，直接用</a:t>
            </a:r>
            <a:r>
              <a:rPr lang="en-US" altLang="zh-CN" dirty="0"/>
              <a:t>AC</a:t>
            </a:r>
            <a:r>
              <a:rPr lang="zh-CN" altLang="en-US" dirty="0"/>
              <a:t>自动机查找即可</a:t>
            </a:r>
          </a:p>
        </p:txBody>
      </p:sp>
    </p:spTree>
    <p:extLst>
      <p:ext uri="{BB962C8B-B14F-4D97-AF65-F5344CB8AC3E}">
        <p14:creationId xmlns:p14="http://schemas.microsoft.com/office/powerpoint/2010/main" val="1442305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D0674-8296-0C5A-A364-650398841023}"/>
              </a:ext>
            </a:extLst>
          </p:cNvPr>
          <p:cNvSpPr>
            <a:spLocks noGrp="1"/>
          </p:cNvSpPr>
          <p:nvPr>
            <p:ph type="title"/>
          </p:nvPr>
        </p:nvSpPr>
        <p:spPr/>
        <p:txBody>
          <a:bodyPr/>
          <a:lstStyle/>
          <a:p>
            <a:r>
              <a:rPr lang="zh-CN" altLang="en-US" dirty="0"/>
              <a:t>例题 </a:t>
            </a:r>
            <a:r>
              <a:rPr lang="en-US" altLang="zh-CN" dirty="0"/>
              <a:t>4 </a:t>
            </a:r>
            <a:r>
              <a:rPr lang="zh-CN" altLang="en-US" dirty="0"/>
              <a:t>病毒</a:t>
            </a:r>
          </a:p>
        </p:txBody>
      </p:sp>
      <p:sp>
        <p:nvSpPr>
          <p:cNvPr id="3" name="内容占位符 2">
            <a:extLst>
              <a:ext uri="{FF2B5EF4-FFF2-40B4-BE49-F238E27FC236}">
                <a16:creationId xmlns:a16="http://schemas.microsoft.com/office/drawing/2014/main" id="{1F766B05-2980-240A-7CBC-A1F754AF801D}"/>
              </a:ext>
            </a:extLst>
          </p:cNvPr>
          <p:cNvSpPr>
            <a:spLocks noGrp="1"/>
          </p:cNvSpPr>
          <p:nvPr>
            <p:ph idx="1"/>
          </p:nvPr>
        </p:nvSpPr>
        <p:spPr/>
        <p:txBody>
          <a:bodyPr/>
          <a:lstStyle/>
          <a:p>
            <a:pPr algn="l"/>
            <a:r>
              <a:rPr lang="en-US" altLang="zh-CN" b="0" i="0" dirty="0">
                <a:effectLst/>
                <a:latin typeface="-apple-system"/>
                <a:hlinkClick r:id="rId2"/>
              </a:rPr>
              <a:t>https://www.luogu.com.cn/problem/P2444</a:t>
            </a:r>
            <a:r>
              <a:rPr lang="en-US" altLang="zh-CN" b="0" i="0" dirty="0">
                <a:effectLst/>
                <a:latin typeface="-apple-system"/>
              </a:rPr>
              <a:t> </a:t>
            </a:r>
          </a:p>
          <a:p>
            <a:pPr algn="l"/>
            <a:r>
              <a:rPr lang="zh-CN" altLang="en-US" b="0" i="0" dirty="0">
                <a:effectLst/>
                <a:latin typeface="-apple-system"/>
              </a:rPr>
              <a:t>二进制病毒审查委员会最近发现了如下的规律：某些确定的二进制串是病毒的代码。如果某段代码中不存在任何一段病毒代码，那么我们就称这段代码是安全的。现在委员会已经找出了所有的病毒代码段，试问，是否存在一个无限长的安全的二进制代码。</a:t>
            </a:r>
          </a:p>
          <a:p>
            <a:pPr algn="l"/>
            <a:r>
              <a:rPr lang="zh-CN" altLang="en-US" b="0" i="0" dirty="0">
                <a:effectLst/>
                <a:latin typeface="-apple-system"/>
              </a:rPr>
              <a:t>例如如果 </a:t>
            </a:r>
            <a:r>
              <a:rPr lang="en-US" altLang="zh-CN" b="0" i="0" dirty="0">
                <a:effectLst/>
                <a:latin typeface="KaTeX_Main"/>
              </a:rPr>
              <a:t>{011,11,00000}{011,11,00000}</a:t>
            </a:r>
            <a:r>
              <a:rPr lang="zh-CN" altLang="en-US" b="0" i="0" dirty="0">
                <a:effectLst/>
                <a:latin typeface="-apple-system"/>
              </a:rPr>
              <a:t> 为病毒代码段，那么一个可能的无限长安全代码就是 </a:t>
            </a:r>
            <a:r>
              <a:rPr lang="en-US" altLang="zh-CN" b="0" i="0" dirty="0">
                <a:effectLst/>
                <a:latin typeface="KaTeX_Main"/>
              </a:rPr>
              <a:t>010101…010101…</a:t>
            </a:r>
            <a:r>
              <a:rPr lang="zh-CN" altLang="en-US" b="0" i="0" dirty="0">
                <a:effectLst/>
                <a:latin typeface="-apple-system"/>
              </a:rPr>
              <a:t>。如果 </a:t>
            </a:r>
            <a:r>
              <a:rPr lang="en-US" altLang="zh-CN" b="0" i="0" dirty="0">
                <a:effectLst/>
                <a:latin typeface="KaTeX_Main"/>
              </a:rPr>
              <a:t>{01,11,000000}{01,11,000000}</a:t>
            </a:r>
            <a:r>
              <a:rPr lang="zh-CN" altLang="en-US" b="0" i="0" dirty="0">
                <a:effectLst/>
                <a:latin typeface="-apple-system"/>
              </a:rPr>
              <a:t> 为病毒代码段，那么就不存在一个无限长的安全代码。</a:t>
            </a:r>
          </a:p>
          <a:p>
            <a:pPr algn="l"/>
            <a:r>
              <a:rPr lang="zh-CN" altLang="en-US" b="0" i="0" dirty="0">
                <a:effectLst/>
                <a:latin typeface="-apple-system"/>
              </a:rPr>
              <a:t>现在给出所有的病毒代码段，判断是否存在无限长的安全代码。</a:t>
            </a:r>
          </a:p>
          <a:p>
            <a:endParaRPr lang="zh-CN" altLang="en-US" dirty="0"/>
          </a:p>
        </p:txBody>
      </p:sp>
    </p:spTree>
    <p:extLst>
      <p:ext uri="{BB962C8B-B14F-4D97-AF65-F5344CB8AC3E}">
        <p14:creationId xmlns:p14="http://schemas.microsoft.com/office/powerpoint/2010/main" val="3971438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04F7373-AAA4-E3D4-06EF-CE1CAE5BA78C}"/>
              </a:ext>
            </a:extLst>
          </p:cNvPr>
          <p:cNvSpPr>
            <a:spLocks noGrp="1"/>
          </p:cNvSpPr>
          <p:nvPr>
            <p:ph idx="1"/>
          </p:nvPr>
        </p:nvSpPr>
        <p:spPr>
          <a:xfrm>
            <a:off x="768928" y="904297"/>
            <a:ext cx="10515600" cy="4351338"/>
          </a:xfrm>
        </p:spPr>
        <p:txBody>
          <a:bodyPr/>
          <a:lstStyle/>
          <a:p>
            <a:r>
              <a:rPr lang="zh-CN" altLang="en-US" dirty="0"/>
              <a:t>本题旨在让大家理解</a:t>
            </a:r>
            <a:r>
              <a:rPr lang="en-US" altLang="zh-CN" dirty="0"/>
              <a:t>fail</a:t>
            </a:r>
            <a:r>
              <a:rPr lang="zh-CN" altLang="en-US" dirty="0"/>
              <a:t>指针的本质含义，</a:t>
            </a:r>
            <a:r>
              <a:rPr lang="en-US" altLang="zh-CN" dirty="0"/>
              <a:t>fail</a:t>
            </a:r>
            <a:r>
              <a:rPr lang="zh-CN" altLang="en-US" dirty="0"/>
              <a:t>指针就是当前点不匹配了，跳到</a:t>
            </a:r>
            <a:r>
              <a:rPr lang="en-US" altLang="zh-CN" dirty="0"/>
              <a:t>fail</a:t>
            </a:r>
            <a:r>
              <a:rPr lang="zh-CN" altLang="en-US" dirty="0"/>
              <a:t>指针继续匹配。</a:t>
            </a:r>
            <a:endParaRPr lang="en-US" altLang="zh-CN" dirty="0"/>
          </a:p>
          <a:p>
            <a:r>
              <a:rPr lang="zh-CN" altLang="en-US" dirty="0"/>
              <a:t>本题目的是为了避免出现原串，因此所有可以跳的边就是除了跳到拥有原串标记点的所有边，因此对这些边建图，如果存在环那么就可以无限跳下去，实现题意，否则就没有。</a:t>
            </a:r>
          </a:p>
        </p:txBody>
      </p:sp>
    </p:spTree>
    <p:extLst>
      <p:ext uri="{BB962C8B-B14F-4D97-AF65-F5344CB8AC3E}">
        <p14:creationId xmlns:p14="http://schemas.microsoft.com/office/powerpoint/2010/main" val="4025754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A88524-EA9C-9A52-CD8A-023FF71D7F9D}"/>
              </a:ext>
            </a:extLst>
          </p:cNvPr>
          <p:cNvSpPr>
            <a:spLocks noGrp="1"/>
          </p:cNvSpPr>
          <p:nvPr>
            <p:ph type="title"/>
          </p:nvPr>
        </p:nvSpPr>
        <p:spPr/>
        <p:txBody>
          <a:bodyPr/>
          <a:lstStyle/>
          <a:p>
            <a:r>
              <a:rPr lang="en-US" altLang="zh-CN" dirty="0"/>
              <a:t>PAM </a:t>
            </a:r>
            <a:r>
              <a:rPr lang="zh-CN" altLang="en-US" dirty="0"/>
              <a:t>回文自动机</a:t>
            </a:r>
          </a:p>
        </p:txBody>
      </p:sp>
      <p:sp>
        <p:nvSpPr>
          <p:cNvPr id="3" name="内容占位符 2">
            <a:extLst>
              <a:ext uri="{FF2B5EF4-FFF2-40B4-BE49-F238E27FC236}">
                <a16:creationId xmlns:a16="http://schemas.microsoft.com/office/drawing/2014/main" id="{5C929A71-EF37-D2A5-5EEB-42111327DB00}"/>
              </a:ext>
            </a:extLst>
          </p:cNvPr>
          <p:cNvSpPr>
            <a:spLocks noGrp="1"/>
          </p:cNvSpPr>
          <p:nvPr>
            <p:ph idx="1"/>
          </p:nvPr>
        </p:nvSpPr>
        <p:spPr/>
        <p:txBody>
          <a:bodyPr/>
          <a:lstStyle/>
          <a:p>
            <a:r>
              <a:rPr lang="zh-CN" altLang="en-US" dirty="0"/>
              <a:t>回文自动机是快速处理一个序列回文问题的自动机</a:t>
            </a:r>
            <a:endParaRPr lang="en-US" altLang="zh-CN" dirty="0"/>
          </a:p>
          <a:p>
            <a:r>
              <a:rPr lang="zh-CN" altLang="en-US" dirty="0"/>
              <a:t>它的一些功能：</a:t>
            </a:r>
            <a:r>
              <a:rPr lang="zh-CN" altLang="en-US" b="0" i="0" dirty="0">
                <a:solidFill>
                  <a:srgbClr val="000000"/>
                </a:solidFill>
                <a:effectLst/>
                <a:latin typeface="Helvetica Neue"/>
              </a:rPr>
              <a:t>假设我们有一个串</a:t>
            </a:r>
            <a:r>
              <a:rPr lang="en-US" altLang="zh-CN" b="0" i="0" dirty="0">
                <a:solidFill>
                  <a:srgbClr val="000000"/>
                </a:solidFill>
                <a:effectLst/>
                <a:latin typeface="Helvetica Neue"/>
              </a:rPr>
              <a:t>S</a:t>
            </a:r>
            <a:r>
              <a:rPr lang="zh-CN" altLang="en-US" b="0" i="0" dirty="0">
                <a:solidFill>
                  <a:srgbClr val="000000"/>
                </a:solidFill>
                <a:effectLst/>
                <a:latin typeface="Helvetica Neue"/>
              </a:rPr>
              <a:t>，</a:t>
            </a:r>
            <a:r>
              <a:rPr lang="en-US" altLang="zh-CN" b="0" i="0" dirty="0">
                <a:solidFill>
                  <a:srgbClr val="000000"/>
                </a:solidFill>
                <a:effectLst/>
                <a:latin typeface="Helvetica Neue"/>
              </a:rPr>
              <a:t>S</a:t>
            </a:r>
            <a:r>
              <a:rPr lang="zh-CN" altLang="en-US" b="0" i="0" dirty="0">
                <a:solidFill>
                  <a:srgbClr val="000000"/>
                </a:solidFill>
                <a:effectLst/>
                <a:latin typeface="Helvetica Neue"/>
              </a:rPr>
              <a:t>下标从</a:t>
            </a:r>
            <a:r>
              <a:rPr lang="en-US" altLang="zh-CN" b="0" i="0" dirty="0">
                <a:solidFill>
                  <a:srgbClr val="000000"/>
                </a:solidFill>
                <a:effectLst/>
                <a:latin typeface="Helvetica Neue"/>
              </a:rPr>
              <a:t>0</a:t>
            </a:r>
            <a:r>
              <a:rPr lang="zh-CN" altLang="en-US" b="0" i="0" dirty="0">
                <a:solidFill>
                  <a:srgbClr val="000000"/>
                </a:solidFill>
                <a:effectLst/>
                <a:latin typeface="Helvetica Neue"/>
              </a:rPr>
              <a:t>开始：</a:t>
            </a:r>
          </a:p>
          <a:p>
            <a:pPr algn="l"/>
            <a:r>
              <a:rPr lang="en-US" altLang="zh-CN" b="0" i="0" dirty="0">
                <a:solidFill>
                  <a:srgbClr val="000000"/>
                </a:solidFill>
                <a:effectLst/>
                <a:latin typeface="Helvetica Neue"/>
              </a:rPr>
              <a:t>1.</a:t>
            </a:r>
            <a:r>
              <a:rPr lang="zh-CN" altLang="en-US" b="0" i="0" dirty="0">
                <a:solidFill>
                  <a:srgbClr val="000000"/>
                </a:solidFill>
                <a:effectLst/>
                <a:latin typeface="Helvetica Neue"/>
              </a:rPr>
              <a:t>求串</a:t>
            </a:r>
            <a:r>
              <a:rPr lang="en-US" altLang="zh-CN" b="0" i="0" dirty="0">
                <a:solidFill>
                  <a:srgbClr val="000000"/>
                </a:solidFill>
                <a:effectLst/>
                <a:latin typeface="Helvetica Neue"/>
              </a:rPr>
              <a:t>S</a:t>
            </a:r>
            <a:r>
              <a:rPr lang="zh-CN" altLang="en-US" b="0" i="0" dirty="0">
                <a:solidFill>
                  <a:srgbClr val="000000"/>
                </a:solidFill>
                <a:effectLst/>
                <a:latin typeface="Helvetica Neue"/>
              </a:rPr>
              <a:t>前缀</a:t>
            </a:r>
            <a:r>
              <a:rPr lang="en-US" altLang="zh-CN" b="0" i="0" dirty="0">
                <a:solidFill>
                  <a:srgbClr val="000000"/>
                </a:solidFill>
                <a:effectLst/>
                <a:latin typeface="Helvetica Neue"/>
              </a:rPr>
              <a:t>0~i</a:t>
            </a:r>
            <a:r>
              <a:rPr lang="zh-CN" altLang="en-US" b="0" i="0" dirty="0">
                <a:solidFill>
                  <a:srgbClr val="000000"/>
                </a:solidFill>
                <a:effectLst/>
                <a:latin typeface="Helvetica Neue"/>
              </a:rPr>
              <a:t>内本质不同回文串的个数（两个串长度不同或者长度相同且至少有一个字符不同便是本质不同）</a:t>
            </a:r>
          </a:p>
          <a:p>
            <a:pPr algn="l"/>
            <a:r>
              <a:rPr lang="en-US" altLang="zh-CN" b="0" i="0" dirty="0">
                <a:solidFill>
                  <a:srgbClr val="000000"/>
                </a:solidFill>
                <a:effectLst/>
                <a:latin typeface="Helvetica Neue"/>
              </a:rPr>
              <a:t>2.</a:t>
            </a:r>
            <a:r>
              <a:rPr lang="zh-CN" altLang="en-US" b="0" i="0" dirty="0">
                <a:solidFill>
                  <a:srgbClr val="000000"/>
                </a:solidFill>
                <a:effectLst/>
                <a:latin typeface="Helvetica Neue"/>
              </a:rPr>
              <a:t>求串</a:t>
            </a:r>
            <a:r>
              <a:rPr lang="en-US" altLang="zh-CN" b="0" i="0" dirty="0">
                <a:solidFill>
                  <a:srgbClr val="000000"/>
                </a:solidFill>
                <a:effectLst/>
                <a:latin typeface="Helvetica Neue"/>
              </a:rPr>
              <a:t>S</a:t>
            </a:r>
            <a:r>
              <a:rPr lang="zh-CN" altLang="en-US" b="0" i="0" dirty="0">
                <a:solidFill>
                  <a:srgbClr val="000000"/>
                </a:solidFill>
                <a:effectLst/>
                <a:latin typeface="Helvetica Neue"/>
              </a:rPr>
              <a:t>内每一个本质不同回文串出现的次数</a:t>
            </a:r>
          </a:p>
          <a:p>
            <a:pPr algn="l"/>
            <a:r>
              <a:rPr lang="en-US" altLang="zh-CN" b="0" i="0" dirty="0">
                <a:solidFill>
                  <a:srgbClr val="000000"/>
                </a:solidFill>
                <a:effectLst/>
                <a:latin typeface="Helvetica Neue"/>
              </a:rPr>
              <a:t>3.</a:t>
            </a:r>
            <a:r>
              <a:rPr lang="zh-CN" altLang="en-US" b="0" i="0" dirty="0">
                <a:solidFill>
                  <a:srgbClr val="000000"/>
                </a:solidFill>
                <a:effectLst/>
                <a:latin typeface="Helvetica Neue"/>
              </a:rPr>
              <a:t>求串</a:t>
            </a:r>
            <a:r>
              <a:rPr lang="en-US" altLang="zh-CN" b="0" i="0" dirty="0">
                <a:solidFill>
                  <a:srgbClr val="000000"/>
                </a:solidFill>
                <a:effectLst/>
                <a:latin typeface="Helvetica Neue"/>
              </a:rPr>
              <a:t>S</a:t>
            </a:r>
            <a:r>
              <a:rPr lang="zh-CN" altLang="en-US" b="0" i="0" dirty="0">
                <a:solidFill>
                  <a:srgbClr val="000000"/>
                </a:solidFill>
                <a:effectLst/>
                <a:latin typeface="Helvetica Neue"/>
              </a:rPr>
              <a:t>内回文串的个数（其实就是</a:t>
            </a:r>
            <a:r>
              <a:rPr lang="en-US" altLang="zh-CN" b="0" i="0" dirty="0">
                <a:solidFill>
                  <a:srgbClr val="000000"/>
                </a:solidFill>
                <a:effectLst/>
                <a:latin typeface="Helvetica Neue"/>
              </a:rPr>
              <a:t>1</a:t>
            </a:r>
            <a:r>
              <a:rPr lang="zh-CN" altLang="en-US" b="0" i="0" dirty="0">
                <a:solidFill>
                  <a:srgbClr val="000000"/>
                </a:solidFill>
                <a:effectLst/>
                <a:latin typeface="Helvetica Neue"/>
              </a:rPr>
              <a:t>和</a:t>
            </a:r>
            <a:r>
              <a:rPr lang="en-US" altLang="zh-CN" b="0" i="0" dirty="0">
                <a:solidFill>
                  <a:srgbClr val="000000"/>
                </a:solidFill>
                <a:effectLst/>
                <a:latin typeface="Helvetica Neue"/>
              </a:rPr>
              <a:t>2</a:t>
            </a:r>
            <a:r>
              <a:rPr lang="zh-CN" altLang="en-US" b="0" i="0" dirty="0">
                <a:solidFill>
                  <a:srgbClr val="000000"/>
                </a:solidFill>
                <a:effectLst/>
                <a:latin typeface="Helvetica Neue"/>
              </a:rPr>
              <a:t>结合起来）</a:t>
            </a:r>
          </a:p>
          <a:p>
            <a:pPr algn="l"/>
            <a:r>
              <a:rPr lang="en-US" altLang="zh-CN" b="0" i="0" dirty="0">
                <a:solidFill>
                  <a:srgbClr val="000000"/>
                </a:solidFill>
                <a:effectLst/>
                <a:latin typeface="Helvetica Neue"/>
              </a:rPr>
              <a:t>4.</a:t>
            </a:r>
            <a:r>
              <a:rPr lang="zh-CN" altLang="en-US" b="0" i="0" dirty="0">
                <a:solidFill>
                  <a:srgbClr val="000000"/>
                </a:solidFill>
                <a:effectLst/>
                <a:latin typeface="Helvetica Neue"/>
              </a:rPr>
              <a:t>求以下标</a:t>
            </a:r>
            <a:r>
              <a:rPr lang="en-US" altLang="zh-CN" b="0" i="0" dirty="0" err="1">
                <a:solidFill>
                  <a:srgbClr val="000000"/>
                </a:solidFill>
                <a:effectLst/>
                <a:latin typeface="Helvetica Neue"/>
              </a:rPr>
              <a:t>i</a:t>
            </a:r>
            <a:r>
              <a:rPr lang="zh-CN" altLang="en-US" b="0" i="0" dirty="0">
                <a:solidFill>
                  <a:srgbClr val="000000"/>
                </a:solidFill>
                <a:effectLst/>
                <a:latin typeface="Helvetica Neue"/>
              </a:rPr>
              <a:t>结尾的回文串的个数</a:t>
            </a:r>
          </a:p>
          <a:p>
            <a:endParaRPr lang="en-US" altLang="zh-CN" dirty="0"/>
          </a:p>
          <a:p>
            <a:endParaRPr lang="zh-CN" altLang="en-US" dirty="0"/>
          </a:p>
        </p:txBody>
      </p:sp>
    </p:spTree>
    <p:extLst>
      <p:ext uri="{BB962C8B-B14F-4D97-AF65-F5344CB8AC3E}">
        <p14:creationId xmlns:p14="http://schemas.microsoft.com/office/powerpoint/2010/main" val="2881424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C0E3DFF-2122-1868-BDDA-E68333F978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8344" y="352749"/>
            <a:ext cx="6630321" cy="5773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557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55627-31D8-1890-7985-B276AE06B489}"/>
              </a:ext>
            </a:extLst>
          </p:cNvPr>
          <p:cNvSpPr>
            <a:spLocks noGrp="1"/>
          </p:cNvSpPr>
          <p:nvPr>
            <p:ph type="title"/>
          </p:nvPr>
        </p:nvSpPr>
        <p:spPr/>
        <p:txBody>
          <a:bodyPr/>
          <a:lstStyle/>
          <a:p>
            <a:r>
              <a:rPr lang="zh-CN" altLang="en-US" dirty="0"/>
              <a:t>回文树的构建</a:t>
            </a:r>
          </a:p>
        </p:txBody>
      </p:sp>
      <p:sp>
        <p:nvSpPr>
          <p:cNvPr id="3" name="内容占位符 2">
            <a:extLst>
              <a:ext uri="{FF2B5EF4-FFF2-40B4-BE49-F238E27FC236}">
                <a16:creationId xmlns:a16="http://schemas.microsoft.com/office/drawing/2014/main" id="{0A3940DB-9592-2CCC-DA85-6AFDDE5FA82C}"/>
              </a:ext>
            </a:extLst>
          </p:cNvPr>
          <p:cNvSpPr>
            <a:spLocks noGrp="1"/>
          </p:cNvSpPr>
          <p:nvPr>
            <p:ph idx="1"/>
          </p:nvPr>
        </p:nvSpPr>
        <p:spPr/>
        <p:txBody>
          <a:bodyPr>
            <a:normAutofit/>
          </a:bodyPr>
          <a:lstStyle/>
          <a:p>
            <a:pPr marL="0" indent="0">
              <a:buNone/>
            </a:pPr>
            <a:r>
              <a:rPr lang="zh-CN" altLang="en-US" dirty="0"/>
              <a:t>由于回文串有奇数长度和偶数长度两种，所以我们的回文自动机自然会有两个根</a:t>
            </a:r>
            <a:r>
              <a:rPr lang="en-US" altLang="zh-CN" dirty="0"/>
              <a:t>——</a:t>
            </a:r>
            <a:r>
              <a:rPr lang="zh-CN" altLang="en-US" dirty="0"/>
              <a:t>奇根和偶根</a:t>
            </a:r>
          </a:p>
          <a:p>
            <a:pPr marL="0" indent="0">
              <a:buNone/>
            </a:pPr>
            <a:r>
              <a:rPr lang="zh-CN" altLang="en-US" dirty="0"/>
              <a:t>偶根的节点编号为 </a:t>
            </a:r>
            <a:r>
              <a:rPr lang="en-US" altLang="zh-CN" dirty="0"/>
              <a:t>0</a:t>
            </a:r>
            <a:r>
              <a:rPr lang="zh-CN" altLang="en-US" dirty="0"/>
              <a:t>，所代表的回文串的长度为 </a:t>
            </a:r>
            <a:r>
              <a:rPr lang="en-US" altLang="zh-CN" dirty="0"/>
              <a:t>0</a:t>
            </a:r>
            <a:r>
              <a:rPr lang="zh-CN" altLang="en-US" dirty="0"/>
              <a:t>，</a:t>
            </a:r>
            <a:r>
              <a:rPr lang="en-US" altLang="zh-CN" dirty="0"/>
              <a:t>fail</a:t>
            </a:r>
            <a:r>
              <a:rPr lang="zh-CN" altLang="en-US" dirty="0"/>
              <a:t>指针指向奇根</a:t>
            </a:r>
          </a:p>
          <a:p>
            <a:pPr marL="0" indent="0">
              <a:buNone/>
            </a:pPr>
            <a:r>
              <a:rPr lang="zh-CN" altLang="en-US" dirty="0"/>
              <a:t>奇根的节点编号为 </a:t>
            </a:r>
            <a:r>
              <a:rPr lang="en-US" altLang="zh-CN" dirty="0"/>
              <a:t>1</a:t>
            </a:r>
            <a:r>
              <a:rPr lang="zh-CN" altLang="en-US" dirty="0"/>
              <a:t>，所代表的回文串的长度为 </a:t>
            </a:r>
            <a:r>
              <a:rPr lang="en-US" altLang="zh-CN" dirty="0"/>
              <a:t>-1</a:t>
            </a:r>
            <a:r>
              <a:rPr lang="zh-CN" altLang="en-US" dirty="0"/>
              <a:t>，</a:t>
            </a:r>
            <a:r>
              <a:rPr lang="en-US" altLang="zh-CN" dirty="0"/>
              <a:t>fail</a:t>
            </a:r>
            <a:r>
              <a:rPr lang="zh-CN" altLang="en-US" dirty="0"/>
              <a:t>指针指向自身（其实无所谓，因为一个字符一定是回文，无需找</a:t>
            </a:r>
            <a:r>
              <a:rPr lang="en-US" altLang="zh-CN" dirty="0"/>
              <a:t>fail</a:t>
            </a:r>
            <a:r>
              <a:rPr lang="zh-CN" altLang="en-US" dirty="0"/>
              <a:t>）</a:t>
            </a:r>
            <a:endParaRPr lang="en-US" altLang="zh-CN" dirty="0"/>
          </a:p>
          <a:p>
            <a:pPr marL="0" indent="0">
              <a:buNone/>
            </a:pPr>
            <a:r>
              <a:rPr lang="zh-CN" altLang="en-US" dirty="0"/>
              <a:t>其次每一个节点代表一个回文串，并在节点记录相关信息</a:t>
            </a:r>
          </a:p>
        </p:txBody>
      </p:sp>
    </p:spTree>
    <p:extLst>
      <p:ext uri="{BB962C8B-B14F-4D97-AF65-F5344CB8AC3E}">
        <p14:creationId xmlns:p14="http://schemas.microsoft.com/office/powerpoint/2010/main" val="2001757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8613E-3E34-E835-6596-4B7B86595BC0}"/>
              </a:ext>
            </a:extLst>
          </p:cNvPr>
          <p:cNvSpPr>
            <a:spLocks noGrp="1"/>
          </p:cNvSpPr>
          <p:nvPr>
            <p:ph type="title"/>
          </p:nvPr>
        </p:nvSpPr>
        <p:spPr/>
        <p:txBody>
          <a:bodyPr/>
          <a:lstStyle/>
          <a:p>
            <a:r>
              <a:rPr lang="zh-CN" altLang="en-US" dirty="0"/>
              <a:t>回文树的构建</a:t>
            </a:r>
          </a:p>
        </p:txBody>
      </p:sp>
      <p:sp>
        <p:nvSpPr>
          <p:cNvPr id="4" name="Rectangle 1">
            <a:extLst>
              <a:ext uri="{FF2B5EF4-FFF2-40B4-BE49-F238E27FC236}">
                <a16:creationId xmlns:a16="http://schemas.microsoft.com/office/drawing/2014/main" id="{03DBAAEE-5D2D-35C1-61CA-EC232BF2CC3A}"/>
              </a:ext>
            </a:extLst>
          </p:cNvPr>
          <p:cNvSpPr>
            <a:spLocks noGrp="1" noChangeArrowheads="1"/>
          </p:cNvSpPr>
          <p:nvPr>
            <p:ph idx="1"/>
          </p:nvPr>
        </p:nvSpPr>
        <p:spPr bwMode="auto">
          <a:xfrm>
            <a:off x="1108363" y="1311327"/>
            <a:ext cx="9455727" cy="44050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7610" rIns="0" bIns="4761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那么我们该如何构造回文树？</a:t>
            </a:r>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t>首先我们定义一些变量。</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t>char s[</a:t>
            </a:r>
            <a:r>
              <a:rPr lang="en-US" altLang="zh-CN" dirty="0" err="1"/>
              <a:t>maxn</a:t>
            </a:r>
            <a:r>
              <a:rPr lang="en-US" altLang="zh-CN" dirty="0"/>
              <a:t>];		//</a:t>
            </a:r>
            <a:r>
              <a:rPr lang="zh-CN" altLang="en-US" dirty="0"/>
              <a:t>原串</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t>int fail[</a:t>
            </a:r>
            <a:r>
              <a:rPr lang="en-US" altLang="zh-CN" dirty="0" err="1"/>
              <a:t>maxn</a:t>
            </a:r>
            <a:r>
              <a:rPr lang="en-US" altLang="zh-CN" dirty="0"/>
              <a:t>];		//fail</a:t>
            </a:r>
            <a:r>
              <a:rPr lang="zh-CN" altLang="en-US" dirty="0"/>
              <a:t>指针</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t>int </a:t>
            </a:r>
            <a:r>
              <a:rPr lang="en-US" altLang="zh-CN" dirty="0" err="1"/>
              <a:t>len</a:t>
            </a:r>
            <a:r>
              <a:rPr lang="en-US" altLang="zh-CN" dirty="0"/>
              <a:t>[</a:t>
            </a:r>
            <a:r>
              <a:rPr lang="en-US" altLang="zh-CN" dirty="0" err="1"/>
              <a:t>maxn</a:t>
            </a:r>
            <a:r>
              <a:rPr lang="en-US" altLang="zh-CN" dirty="0"/>
              <a:t>];		//</a:t>
            </a:r>
            <a:r>
              <a:rPr lang="zh-CN" altLang="en-US" dirty="0"/>
              <a:t>该节点表示的字符串长度</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t>int tree[</a:t>
            </a:r>
            <a:r>
              <a:rPr lang="en-US" altLang="zh-CN" dirty="0" err="1"/>
              <a:t>maxn</a:t>
            </a:r>
            <a:r>
              <a:rPr lang="en-US" altLang="zh-CN" dirty="0"/>
              <a:t>][26];	//</a:t>
            </a:r>
            <a:r>
              <a:rPr lang="zh-CN" altLang="en-US" dirty="0"/>
              <a:t>同</a:t>
            </a:r>
            <a:r>
              <a:rPr lang="en-US" altLang="zh-CN" dirty="0" err="1"/>
              <a:t>Trie</a:t>
            </a:r>
            <a:r>
              <a:rPr lang="zh-CN" altLang="en-US" dirty="0"/>
              <a:t>，指向儿子</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t>int trans[</a:t>
            </a:r>
            <a:r>
              <a:rPr lang="en-US" altLang="zh-CN" dirty="0" err="1"/>
              <a:t>maxn</a:t>
            </a:r>
            <a:r>
              <a:rPr lang="en-US" altLang="zh-CN" dirty="0"/>
              <a:t>];	//trans</a:t>
            </a:r>
            <a:r>
              <a:rPr lang="zh-CN" altLang="en-US" dirty="0"/>
              <a:t>指针</a:t>
            </a:r>
            <a:endParaRPr lang="en-US" altLang="zh-CN" dirty="0"/>
          </a:p>
          <a:p>
            <a:pPr marL="0" marR="0" lvl="0" indent="0" algn="l" defTabSz="914400" rtl="0" eaLnBrk="0" fontAlgn="base" latinLnBrk="0" hangingPunct="0">
              <a:lnSpc>
                <a:spcPct val="100000"/>
              </a:lnSpc>
              <a:spcBef>
                <a:spcPct val="0"/>
              </a:spcBef>
              <a:spcAft>
                <a:spcPct val="0"/>
              </a:spcAft>
              <a:buClrTx/>
              <a:buSzTx/>
              <a:buFontTx/>
              <a:buNone/>
              <a:tabLst/>
            </a:pPr>
            <a:r>
              <a:rPr lang="zh-CN" altLang="en-US" b="0" i="0" dirty="0">
                <a:effectLst/>
                <a:latin typeface="-apple-system"/>
              </a:rPr>
              <a:t>小于等于当前节点长度</a:t>
            </a:r>
            <a:r>
              <a:rPr lang="zh-CN" altLang="en-US" b="1" i="0" dirty="0">
                <a:effectLst/>
                <a:latin typeface="-apple-system"/>
              </a:rPr>
              <a:t>一半</a:t>
            </a:r>
            <a:r>
              <a:rPr lang="zh-CN" altLang="en-US" b="0" i="0" dirty="0">
                <a:effectLst/>
                <a:latin typeface="-apple-system"/>
              </a:rPr>
              <a:t>的</a:t>
            </a:r>
            <a:r>
              <a:rPr lang="zh-CN" altLang="en-US" b="1" i="0" dirty="0">
                <a:effectLst/>
                <a:latin typeface="-apple-system"/>
              </a:rPr>
              <a:t>最长回文后缀</a:t>
            </a:r>
            <a:endParaRPr lang="zh-CN"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a:t>int </a:t>
            </a:r>
            <a:r>
              <a:rPr lang="en-US" altLang="zh-CN" dirty="0" err="1"/>
              <a:t>tot,pre</a:t>
            </a:r>
            <a:r>
              <a:rPr lang="en-US" altLang="zh-CN" dirty="0"/>
              <a:t>;		//tot</a:t>
            </a:r>
            <a:r>
              <a:rPr lang="zh-CN" altLang="en-US" dirty="0"/>
              <a:t>代表节点数，</a:t>
            </a:r>
            <a:r>
              <a:rPr lang="en-US" altLang="zh-CN" dirty="0"/>
              <a:t>pre</a:t>
            </a:r>
            <a:r>
              <a:rPr lang="zh-CN" altLang="en-US" dirty="0"/>
              <a:t>代表上次插入字符后指向的回文树位置</a:t>
            </a:r>
            <a:endParaRPr lang="zh-CN" altLang="zh-CN" dirty="0"/>
          </a:p>
        </p:txBody>
      </p:sp>
    </p:spTree>
    <p:extLst>
      <p:ext uri="{BB962C8B-B14F-4D97-AF65-F5344CB8AC3E}">
        <p14:creationId xmlns:p14="http://schemas.microsoft.com/office/powerpoint/2010/main" val="3942070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132DC0-DDC9-460B-C8C9-D472D4A04BCB}"/>
              </a:ext>
            </a:extLst>
          </p:cNvPr>
          <p:cNvSpPr>
            <a:spLocks noGrp="1"/>
          </p:cNvSpPr>
          <p:nvPr>
            <p:ph idx="1"/>
          </p:nvPr>
        </p:nvSpPr>
        <p:spPr>
          <a:xfrm>
            <a:off x="692726" y="530225"/>
            <a:ext cx="11162575" cy="5774882"/>
          </a:xfrm>
        </p:spPr>
        <p:txBody>
          <a:bodyPr>
            <a:normAutofit fontScale="85000" lnSpcReduction="20000"/>
          </a:bodyPr>
          <a:lstStyle/>
          <a:p>
            <a:pPr marL="0" indent="0">
              <a:buNone/>
            </a:pPr>
            <a:r>
              <a:rPr lang="zh-CN" altLang="en-US" b="0" i="0" dirty="0">
                <a:solidFill>
                  <a:srgbClr val="000000"/>
                </a:solidFill>
                <a:effectLst/>
                <a:latin typeface="Helvetica Neue"/>
              </a:rPr>
              <a:t>一开始回文树有两个节点，</a:t>
            </a:r>
            <a:r>
              <a:rPr lang="en-US" altLang="zh-CN" b="0" i="0" dirty="0">
                <a:solidFill>
                  <a:srgbClr val="000000"/>
                </a:solidFill>
                <a:effectLst/>
                <a:latin typeface="Helvetica Neue"/>
              </a:rPr>
              <a:t>0</a:t>
            </a:r>
            <a:r>
              <a:rPr lang="zh-CN" altLang="en-US" b="0" i="0" dirty="0">
                <a:solidFill>
                  <a:srgbClr val="000000"/>
                </a:solidFill>
                <a:effectLst/>
                <a:latin typeface="Helvetica Neue"/>
              </a:rPr>
              <a:t>表示偶数长度串的根和</a:t>
            </a:r>
            <a:r>
              <a:rPr lang="en-US" altLang="zh-CN" b="0" i="0" dirty="0">
                <a:solidFill>
                  <a:srgbClr val="000000"/>
                </a:solidFill>
                <a:effectLst/>
                <a:latin typeface="Helvetica Neue"/>
              </a:rPr>
              <a:t>1</a:t>
            </a:r>
            <a:r>
              <a:rPr lang="zh-CN" altLang="en-US" b="0" i="0" dirty="0">
                <a:solidFill>
                  <a:srgbClr val="000000"/>
                </a:solidFill>
                <a:effectLst/>
                <a:latin typeface="Helvetica Neue"/>
              </a:rPr>
              <a:t>表示奇数长度串的根，且</a:t>
            </a:r>
            <a:r>
              <a:rPr lang="en-US" altLang="zh-CN" b="0" i="0" dirty="0" err="1">
                <a:solidFill>
                  <a:srgbClr val="000000"/>
                </a:solidFill>
                <a:effectLst/>
                <a:latin typeface="Helvetica Neue"/>
              </a:rPr>
              <a:t>len</a:t>
            </a:r>
            <a:r>
              <a:rPr lang="en-US" altLang="zh-CN" b="0" i="0" dirty="0">
                <a:solidFill>
                  <a:srgbClr val="000000"/>
                </a:solidFill>
                <a:effectLst/>
                <a:latin typeface="Helvetica Neue"/>
              </a:rPr>
              <a:t>[0] = 0</a:t>
            </a:r>
            <a:r>
              <a:rPr lang="zh-CN" altLang="en-US" b="0" i="0" dirty="0">
                <a:solidFill>
                  <a:srgbClr val="000000"/>
                </a:solidFill>
                <a:effectLst/>
                <a:latin typeface="Helvetica Neue"/>
              </a:rPr>
              <a:t>，</a:t>
            </a:r>
            <a:r>
              <a:rPr lang="en-US" altLang="zh-CN" b="0" i="0" dirty="0" err="1">
                <a:solidFill>
                  <a:srgbClr val="000000"/>
                </a:solidFill>
                <a:effectLst/>
                <a:latin typeface="Helvetica Neue"/>
              </a:rPr>
              <a:t>len</a:t>
            </a:r>
            <a:r>
              <a:rPr lang="en-US" altLang="zh-CN" b="0" i="0" dirty="0">
                <a:solidFill>
                  <a:srgbClr val="000000"/>
                </a:solidFill>
                <a:effectLst/>
                <a:latin typeface="Helvetica Neue"/>
              </a:rPr>
              <a:t>[1] = -1</a:t>
            </a:r>
            <a:r>
              <a:rPr lang="zh-CN" altLang="en-US" b="0" i="0" dirty="0">
                <a:solidFill>
                  <a:srgbClr val="000000"/>
                </a:solidFill>
                <a:effectLst/>
                <a:latin typeface="Helvetica Neue"/>
              </a:rPr>
              <a:t>，</a:t>
            </a:r>
            <a:r>
              <a:rPr lang="en-US" altLang="zh-CN" b="0" i="0" dirty="0">
                <a:solidFill>
                  <a:srgbClr val="000000"/>
                </a:solidFill>
                <a:effectLst/>
                <a:latin typeface="Helvetica Neue"/>
              </a:rPr>
              <a:t>last = 0</a:t>
            </a:r>
            <a:r>
              <a:rPr lang="zh-CN" altLang="en-US" b="0" i="0" dirty="0">
                <a:solidFill>
                  <a:srgbClr val="000000"/>
                </a:solidFill>
                <a:effectLst/>
                <a:latin typeface="Helvetica Neue"/>
              </a:rPr>
              <a:t>，</a:t>
            </a:r>
            <a:r>
              <a:rPr lang="en-US" altLang="zh-CN" b="0" i="0" dirty="0">
                <a:solidFill>
                  <a:srgbClr val="000000"/>
                </a:solidFill>
                <a:effectLst/>
                <a:latin typeface="Helvetica Neue"/>
              </a:rPr>
              <a:t>S[0] = -1</a:t>
            </a:r>
            <a:r>
              <a:rPr lang="zh-CN" altLang="en-US" b="0" i="0" dirty="0">
                <a:solidFill>
                  <a:srgbClr val="000000"/>
                </a:solidFill>
                <a:effectLst/>
                <a:latin typeface="Helvetica Neue"/>
              </a:rPr>
              <a:t>，</a:t>
            </a:r>
            <a:r>
              <a:rPr lang="en-US" altLang="zh-CN" b="0" i="0" dirty="0">
                <a:solidFill>
                  <a:srgbClr val="000000"/>
                </a:solidFill>
                <a:effectLst/>
                <a:latin typeface="Helvetica Neue"/>
              </a:rPr>
              <a:t>n = 0</a:t>
            </a:r>
            <a:r>
              <a:rPr lang="zh-CN" altLang="en-US" b="0" i="0" dirty="0">
                <a:solidFill>
                  <a:srgbClr val="000000"/>
                </a:solidFill>
                <a:effectLst/>
                <a:latin typeface="Helvetica Neue"/>
              </a:rPr>
              <a:t>，</a:t>
            </a:r>
            <a:r>
              <a:rPr lang="en-US" altLang="zh-CN" b="0" i="0" dirty="0">
                <a:solidFill>
                  <a:srgbClr val="000000"/>
                </a:solidFill>
                <a:effectLst/>
                <a:latin typeface="Helvetica Neue"/>
              </a:rPr>
              <a:t>p = 2</a:t>
            </a:r>
            <a:r>
              <a:rPr lang="zh-CN" altLang="en-US" b="0" i="0" dirty="0">
                <a:solidFill>
                  <a:srgbClr val="000000"/>
                </a:solidFill>
                <a:effectLst/>
                <a:latin typeface="Helvetica Neue"/>
              </a:rPr>
              <a:t>（添加了节点</a:t>
            </a:r>
            <a:r>
              <a:rPr lang="en-US" altLang="zh-CN" b="0" i="0" dirty="0">
                <a:solidFill>
                  <a:srgbClr val="000000"/>
                </a:solidFill>
                <a:effectLst/>
                <a:latin typeface="Helvetica Neue"/>
              </a:rPr>
              <a:t>0</a:t>
            </a:r>
            <a:r>
              <a:rPr lang="zh-CN" altLang="en-US" b="0" i="0" dirty="0">
                <a:solidFill>
                  <a:srgbClr val="000000"/>
                </a:solidFill>
                <a:effectLst/>
                <a:latin typeface="Helvetica Neue"/>
              </a:rPr>
              <a:t>、</a:t>
            </a:r>
            <a:r>
              <a:rPr lang="en-US" altLang="zh-CN" b="0" i="0" dirty="0">
                <a:solidFill>
                  <a:srgbClr val="000000"/>
                </a:solidFill>
                <a:effectLst/>
                <a:latin typeface="Helvetica Neue"/>
              </a:rPr>
              <a:t>1</a:t>
            </a:r>
            <a:r>
              <a:rPr lang="zh-CN" altLang="en-US" b="0" i="0" dirty="0">
                <a:solidFill>
                  <a:srgbClr val="000000"/>
                </a:solidFill>
                <a:effectLst/>
                <a:latin typeface="Helvetica Neue"/>
              </a:rPr>
              <a:t>）。</a:t>
            </a:r>
            <a:endParaRPr lang="en-US" altLang="zh-CN" b="0" i="0" dirty="0">
              <a:solidFill>
                <a:srgbClr val="000000"/>
              </a:solidFill>
              <a:effectLst/>
              <a:latin typeface="Helvetica Neue"/>
            </a:endParaRPr>
          </a:p>
          <a:p>
            <a:pPr marL="0" indent="0">
              <a:buNone/>
            </a:pPr>
            <a:endParaRPr lang="en-US" altLang="zh-CN" b="0" i="0" dirty="0">
              <a:solidFill>
                <a:srgbClr val="000000"/>
              </a:solidFill>
              <a:effectLst/>
              <a:latin typeface="Helvetica Neue"/>
            </a:endParaRPr>
          </a:p>
          <a:p>
            <a:pPr marL="0" indent="0">
              <a:buNone/>
            </a:pPr>
            <a:r>
              <a:rPr lang="zh-CN" altLang="en-US" b="0" i="0" dirty="0">
                <a:solidFill>
                  <a:srgbClr val="000000"/>
                </a:solidFill>
                <a:effectLst/>
                <a:latin typeface="Helvetica Neue"/>
              </a:rPr>
              <a:t>其中</a:t>
            </a:r>
            <a:r>
              <a:rPr lang="en-US" altLang="zh-CN" b="0" i="0" dirty="0" err="1">
                <a:solidFill>
                  <a:srgbClr val="000000"/>
                </a:solidFill>
                <a:effectLst/>
                <a:latin typeface="Helvetica Neue"/>
              </a:rPr>
              <a:t>fail,len,tree,trans</a:t>
            </a:r>
            <a:endParaRPr lang="en-US" altLang="zh-CN" b="0" i="0" dirty="0">
              <a:solidFill>
                <a:srgbClr val="000000"/>
              </a:solidFill>
              <a:effectLst/>
              <a:latin typeface="Helvetica Neue"/>
            </a:endParaRPr>
          </a:p>
          <a:p>
            <a:pPr marL="0" indent="0">
              <a:buNone/>
            </a:pPr>
            <a:r>
              <a:rPr lang="zh-CN" altLang="en-US" b="0" i="0" dirty="0">
                <a:solidFill>
                  <a:srgbClr val="000000"/>
                </a:solidFill>
                <a:effectLst/>
                <a:latin typeface="Helvetica Neue"/>
              </a:rPr>
              <a:t>为</a:t>
            </a:r>
            <a:r>
              <a:rPr lang="en-US" altLang="zh-CN" b="0" i="0" dirty="0">
                <a:solidFill>
                  <a:srgbClr val="000000"/>
                </a:solidFill>
                <a:effectLst/>
                <a:latin typeface="Helvetica Neue"/>
              </a:rPr>
              <a:t>PAM</a:t>
            </a:r>
            <a:r>
              <a:rPr lang="zh-CN" altLang="en-US" b="0" i="0" dirty="0">
                <a:solidFill>
                  <a:srgbClr val="000000"/>
                </a:solidFill>
                <a:effectLst/>
                <a:latin typeface="Helvetica Neue"/>
              </a:rPr>
              <a:t>上的信息</a:t>
            </a:r>
          </a:p>
          <a:p>
            <a:pPr marL="0" indent="0">
              <a:buNone/>
            </a:pPr>
            <a:r>
              <a:rPr lang="zh-CN" altLang="en-US" b="0" i="0" dirty="0">
                <a:solidFill>
                  <a:srgbClr val="000000"/>
                </a:solidFill>
                <a:effectLst/>
                <a:latin typeface="Helvetica Neue"/>
              </a:rPr>
              <a:t>构建</a:t>
            </a:r>
            <a:r>
              <a:rPr lang="en-US" altLang="zh-CN" b="0" i="0" dirty="0">
                <a:solidFill>
                  <a:srgbClr val="000000"/>
                </a:solidFill>
                <a:effectLst/>
                <a:latin typeface="Helvetica Neue"/>
              </a:rPr>
              <a:t>PAM</a:t>
            </a:r>
            <a:r>
              <a:rPr lang="zh-CN" altLang="en-US" b="0" i="0" dirty="0">
                <a:solidFill>
                  <a:srgbClr val="000000"/>
                </a:solidFill>
                <a:effectLst/>
                <a:latin typeface="Helvetica Neue"/>
              </a:rPr>
              <a:t>的方法为增量，即一个一个加入字符构建</a:t>
            </a:r>
            <a:r>
              <a:rPr lang="en-US" altLang="zh-CN" b="0" i="0" dirty="0">
                <a:solidFill>
                  <a:srgbClr val="000000"/>
                </a:solidFill>
                <a:effectLst/>
                <a:latin typeface="Helvetica Neue"/>
              </a:rPr>
              <a:t>PAM</a:t>
            </a:r>
          </a:p>
          <a:p>
            <a:pPr marL="0" indent="0">
              <a:buNone/>
            </a:pPr>
            <a:r>
              <a:rPr lang="zh-CN" altLang="en-US" b="0" i="0" dirty="0">
                <a:solidFill>
                  <a:srgbClr val="000000"/>
                </a:solidFill>
                <a:effectLst/>
                <a:latin typeface="Helvetica Neue"/>
              </a:rPr>
              <a:t>奇树和偶树的根长度</a:t>
            </a:r>
            <a:r>
              <a:rPr lang="en-US" altLang="zh-CN" b="0" i="0" dirty="0" err="1">
                <a:solidFill>
                  <a:srgbClr val="000000"/>
                </a:solidFill>
                <a:effectLst/>
                <a:latin typeface="Helvetica Neue"/>
              </a:rPr>
              <a:t>len</a:t>
            </a:r>
            <a:r>
              <a:rPr lang="zh-CN" altLang="en-US" b="0" i="0" dirty="0">
                <a:solidFill>
                  <a:srgbClr val="000000"/>
                </a:solidFill>
                <a:effectLst/>
                <a:latin typeface="Helvetica Neue"/>
              </a:rPr>
              <a:t>分别为</a:t>
            </a:r>
            <a:r>
              <a:rPr lang="en-US" altLang="zh-CN" b="0" i="0" dirty="0">
                <a:solidFill>
                  <a:srgbClr val="000000"/>
                </a:solidFill>
                <a:effectLst/>
                <a:latin typeface="Helvetica Neue"/>
              </a:rPr>
              <a:t>1</a:t>
            </a:r>
            <a:r>
              <a:rPr lang="zh-CN" altLang="en-US" b="0" i="0" dirty="0">
                <a:solidFill>
                  <a:srgbClr val="000000"/>
                </a:solidFill>
                <a:effectLst/>
                <a:latin typeface="Helvetica Neue"/>
              </a:rPr>
              <a:t>和</a:t>
            </a:r>
            <a:r>
              <a:rPr lang="en-US" altLang="zh-CN" b="0" i="0" dirty="0">
                <a:solidFill>
                  <a:srgbClr val="000000"/>
                </a:solidFill>
                <a:effectLst/>
                <a:latin typeface="Helvetica Neue"/>
              </a:rPr>
              <a:t>0</a:t>
            </a:r>
          </a:p>
          <a:p>
            <a:pPr marL="0" indent="0">
              <a:buNone/>
            </a:pPr>
            <a:r>
              <a:rPr lang="zh-CN" altLang="en-US" b="0" i="0" dirty="0">
                <a:solidFill>
                  <a:srgbClr val="000000"/>
                </a:solidFill>
                <a:effectLst/>
                <a:latin typeface="Helvetica Neue"/>
              </a:rPr>
              <a:t>设当前我们插入原串中</a:t>
            </a:r>
            <a:r>
              <a:rPr lang="en-US" altLang="zh-CN" b="0" i="0" dirty="0" err="1">
                <a:solidFill>
                  <a:srgbClr val="000000"/>
                </a:solidFill>
                <a:effectLst/>
                <a:latin typeface="Helvetica Neue"/>
              </a:rPr>
              <a:t>i</a:t>
            </a:r>
            <a:r>
              <a:rPr lang="zh-CN" altLang="en-US" b="0" i="0" dirty="0">
                <a:solidFill>
                  <a:srgbClr val="000000"/>
                </a:solidFill>
                <a:effectLst/>
                <a:latin typeface="Helvetica Neue"/>
              </a:rPr>
              <a:t>位置的字符</a:t>
            </a:r>
            <a:r>
              <a:rPr lang="en-US" altLang="zh-CN" b="0" i="0" dirty="0">
                <a:solidFill>
                  <a:srgbClr val="000000"/>
                </a:solidFill>
                <a:effectLst/>
                <a:latin typeface="Helvetica Neue"/>
              </a:rPr>
              <a:t>u</a:t>
            </a:r>
          </a:p>
          <a:p>
            <a:pPr marL="0" indent="0">
              <a:buNone/>
            </a:pPr>
            <a:r>
              <a:rPr lang="zh-CN" altLang="en-US" b="0" i="0" dirty="0">
                <a:solidFill>
                  <a:srgbClr val="000000"/>
                </a:solidFill>
                <a:effectLst/>
                <a:latin typeface="Helvetica Neue"/>
              </a:rPr>
              <a:t>那么以</a:t>
            </a:r>
            <a:r>
              <a:rPr lang="en-US" altLang="zh-CN" b="0" i="0" dirty="0" err="1">
                <a:solidFill>
                  <a:srgbClr val="000000"/>
                </a:solidFill>
                <a:effectLst/>
                <a:latin typeface="Helvetica Neue"/>
              </a:rPr>
              <a:t>i</a:t>
            </a:r>
            <a:r>
              <a:rPr lang="zh-CN" altLang="en-US" b="0" i="0" dirty="0">
                <a:solidFill>
                  <a:srgbClr val="000000"/>
                </a:solidFill>
                <a:effectLst/>
                <a:latin typeface="Helvetica Neue"/>
              </a:rPr>
              <a:t>为结尾的最长回文串应该为</a:t>
            </a:r>
            <a:r>
              <a:rPr lang="en-US" altLang="zh-CN" b="0" i="0" dirty="0">
                <a:solidFill>
                  <a:srgbClr val="000000"/>
                </a:solidFill>
                <a:effectLst/>
                <a:latin typeface="Helvetica Neue"/>
              </a:rPr>
              <a:t>(</a:t>
            </a:r>
            <a:r>
              <a:rPr lang="zh-CN" altLang="en-US" b="0" i="0" dirty="0">
                <a:solidFill>
                  <a:srgbClr val="000000"/>
                </a:solidFill>
                <a:effectLst/>
                <a:latin typeface="Helvetica Neue"/>
              </a:rPr>
              <a:t>以</a:t>
            </a:r>
            <a:r>
              <a:rPr lang="en-US" altLang="zh-CN" b="0" i="0" dirty="0">
                <a:solidFill>
                  <a:srgbClr val="000000"/>
                </a:solidFill>
                <a:effectLst/>
                <a:latin typeface="Helvetica Neue"/>
              </a:rPr>
              <a:t>i-1</a:t>
            </a:r>
            <a:r>
              <a:rPr lang="zh-CN" altLang="en-US" b="0" i="0" dirty="0">
                <a:solidFill>
                  <a:srgbClr val="000000"/>
                </a:solidFill>
                <a:effectLst/>
                <a:latin typeface="Helvetica Neue"/>
              </a:rPr>
              <a:t>为结尾的最长回文串</a:t>
            </a:r>
            <a:r>
              <a:rPr lang="en-US" altLang="zh-CN" b="0" i="0" dirty="0">
                <a:solidFill>
                  <a:srgbClr val="000000"/>
                </a:solidFill>
                <a:effectLst/>
                <a:latin typeface="Helvetica Neue"/>
              </a:rPr>
              <a:t>+u)</a:t>
            </a:r>
            <a:r>
              <a:rPr lang="zh-CN" altLang="en-US" b="0" i="0" dirty="0">
                <a:solidFill>
                  <a:srgbClr val="000000"/>
                </a:solidFill>
                <a:effectLst/>
                <a:latin typeface="Helvetica Neue"/>
              </a:rPr>
              <a:t>，并且那个回文串要满足前一个字符等于</a:t>
            </a:r>
            <a:r>
              <a:rPr lang="en-US" altLang="zh-CN" b="0" i="0" dirty="0">
                <a:solidFill>
                  <a:srgbClr val="000000"/>
                </a:solidFill>
                <a:effectLst/>
                <a:latin typeface="Helvetica Neue"/>
              </a:rPr>
              <a:t>u</a:t>
            </a:r>
            <a:r>
              <a:rPr lang="zh-CN" altLang="en-US" b="0" i="0" dirty="0">
                <a:solidFill>
                  <a:srgbClr val="000000"/>
                </a:solidFill>
                <a:effectLst/>
                <a:latin typeface="Helvetica Neue"/>
              </a:rPr>
              <a:t>（不然就不是回文串了）</a:t>
            </a:r>
          </a:p>
          <a:p>
            <a:pPr marL="0" indent="0">
              <a:buNone/>
            </a:pPr>
            <a:r>
              <a:rPr lang="zh-CN" altLang="en-US" b="0" i="0" dirty="0">
                <a:solidFill>
                  <a:srgbClr val="000000"/>
                </a:solidFill>
                <a:effectLst/>
                <a:latin typeface="Helvetica Neue"/>
              </a:rPr>
              <a:t>要找到那个点非常简单，不断从</a:t>
            </a:r>
            <a:r>
              <a:rPr lang="en-US" altLang="zh-CN" b="0" i="0" dirty="0">
                <a:solidFill>
                  <a:srgbClr val="000000"/>
                </a:solidFill>
                <a:effectLst/>
                <a:latin typeface="Helvetica Neue"/>
              </a:rPr>
              <a:t>pre</a:t>
            </a:r>
            <a:r>
              <a:rPr lang="zh-CN" altLang="en-US" b="0" i="0" dirty="0">
                <a:solidFill>
                  <a:srgbClr val="000000"/>
                </a:solidFill>
                <a:effectLst/>
                <a:latin typeface="Helvetica Neue"/>
              </a:rPr>
              <a:t>开始跳</a:t>
            </a:r>
            <a:r>
              <a:rPr lang="en-US" altLang="zh-CN" b="0" i="0" dirty="0">
                <a:solidFill>
                  <a:srgbClr val="000000"/>
                </a:solidFill>
                <a:effectLst/>
                <a:latin typeface="Helvetica Neue"/>
              </a:rPr>
              <a:t>fail</a:t>
            </a:r>
            <a:r>
              <a:rPr lang="zh-CN" altLang="en-US" b="0" i="0" dirty="0">
                <a:solidFill>
                  <a:srgbClr val="000000"/>
                </a:solidFill>
                <a:effectLst/>
                <a:latin typeface="Helvetica Neue"/>
              </a:rPr>
              <a:t>，直到找到一个满足</a:t>
            </a:r>
            <a:r>
              <a:rPr lang="en-US" altLang="zh-CN" b="0" i="0" dirty="0">
                <a:solidFill>
                  <a:srgbClr val="000000"/>
                </a:solidFill>
                <a:effectLst/>
                <a:latin typeface="Helvetica Neue"/>
              </a:rPr>
              <a:t>s[</a:t>
            </a:r>
            <a:r>
              <a:rPr lang="en-US" altLang="zh-CN" b="0" i="0" dirty="0" err="1">
                <a:solidFill>
                  <a:srgbClr val="000000"/>
                </a:solidFill>
                <a:effectLst/>
                <a:latin typeface="Helvetica Neue"/>
              </a:rPr>
              <a:t>i-len</a:t>
            </a:r>
            <a:r>
              <a:rPr lang="en-US" altLang="zh-CN" b="0" i="0" dirty="0">
                <a:solidFill>
                  <a:srgbClr val="000000"/>
                </a:solidFill>
                <a:effectLst/>
                <a:latin typeface="Helvetica Neue"/>
              </a:rPr>
              <a:t>[x]-1]==u</a:t>
            </a:r>
            <a:r>
              <a:rPr lang="zh-CN" altLang="en-US" b="0" i="0" dirty="0">
                <a:solidFill>
                  <a:srgbClr val="000000"/>
                </a:solidFill>
                <a:effectLst/>
                <a:latin typeface="Helvetica Neue"/>
              </a:rPr>
              <a:t>的节点</a:t>
            </a:r>
            <a:r>
              <a:rPr lang="en-US" altLang="zh-CN" b="0" i="0" dirty="0">
                <a:solidFill>
                  <a:srgbClr val="000000"/>
                </a:solidFill>
                <a:effectLst/>
                <a:latin typeface="Helvetica Neue"/>
              </a:rPr>
              <a:t>Fail</a:t>
            </a:r>
            <a:r>
              <a:rPr lang="zh-CN" altLang="en-US" b="0" i="0" dirty="0">
                <a:solidFill>
                  <a:srgbClr val="000000"/>
                </a:solidFill>
                <a:effectLst/>
                <a:latin typeface="Helvetica Neue"/>
              </a:rPr>
              <a:t>，那么从</a:t>
            </a:r>
            <a:r>
              <a:rPr lang="en-US" altLang="zh-CN" b="0" i="0" dirty="0">
                <a:solidFill>
                  <a:srgbClr val="000000"/>
                </a:solidFill>
                <a:effectLst/>
                <a:latin typeface="Helvetica Neue"/>
              </a:rPr>
              <a:t>Fail</a:t>
            </a:r>
            <a:r>
              <a:rPr lang="zh-CN" altLang="en-US" b="0" i="0" dirty="0">
                <a:solidFill>
                  <a:srgbClr val="000000"/>
                </a:solidFill>
                <a:effectLst/>
                <a:latin typeface="Helvetica Neue"/>
              </a:rPr>
              <a:t>建一个</a:t>
            </a:r>
            <a:r>
              <a:rPr lang="en-US" altLang="zh-CN" b="0" i="0" dirty="0">
                <a:solidFill>
                  <a:srgbClr val="000000"/>
                </a:solidFill>
                <a:effectLst/>
                <a:latin typeface="Helvetica Neue"/>
              </a:rPr>
              <a:t>u</a:t>
            </a:r>
            <a:r>
              <a:rPr lang="zh-CN" altLang="en-US" b="0" i="0" dirty="0">
                <a:solidFill>
                  <a:srgbClr val="000000"/>
                </a:solidFill>
                <a:effectLst/>
                <a:latin typeface="Helvetica Neue"/>
              </a:rPr>
              <a:t>儿子即可以表示新的回文串。</a:t>
            </a:r>
          </a:p>
          <a:p>
            <a:pPr marL="0" indent="0">
              <a:buNone/>
            </a:pPr>
            <a:r>
              <a:rPr lang="zh-CN" altLang="en-US" b="0" i="0" dirty="0">
                <a:solidFill>
                  <a:srgbClr val="000000"/>
                </a:solidFill>
                <a:effectLst/>
                <a:latin typeface="Helvetica Neue"/>
              </a:rPr>
              <a:t>新点的</a:t>
            </a:r>
            <a:r>
              <a:rPr lang="en-US" altLang="zh-CN" b="0" i="0" dirty="0">
                <a:solidFill>
                  <a:srgbClr val="000000"/>
                </a:solidFill>
                <a:effectLst/>
                <a:latin typeface="Helvetica Neue"/>
              </a:rPr>
              <a:t>fail</a:t>
            </a:r>
            <a:r>
              <a:rPr lang="zh-CN" altLang="en-US" b="0" i="0" dirty="0">
                <a:solidFill>
                  <a:srgbClr val="000000"/>
                </a:solidFill>
                <a:effectLst/>
                <a:latin typeface="Helvetica Neue"/>
              </a:rPr>
              <a:t>怎么求呢。</a:t>
            </a:r>
          </a:p>
          <a:p>
            <a:pPr marL="0" indent="0">
              <a:buNone/>
            </a:pPr>
            <a:r>
              <a:rPr lang="zh-CN" altLang="en-US" b="0" i="0" dirty="0">
                <a:solidFill>
                  <a:srgbClr val="000000"/>
                </a:solidFill>
                <a:effectLst/>
                <a:latin typeface="Helvetica Neue"/>
              </a:rPr>
              <a:t>就是从</a:t>
            </a:r>
            <a:r>
              <a:rPr lang="en-US" altLang="zh-CN" b="0" i="0" dirty="0">
                <a:solidFill>
                  <a:srgbClr val="000000"/>
                </a:solidFill>
                <a:effectLst/>
                <a:latin typeface="Helvetica Neue"/>
              </a:rPr>
              <a:t>Fail</a:t>
            </a:r>
            <a:r>
              <a:rPr lang="zh-CN" altLang="en-US" b="0" i="0" dirty="0">
                <a:solidFill>
                  <a:srgbClr val="000000"/>
                </a:solidFill>
                <a:effectLst/>
                <a:latin typeface="Helvetica Neue"/>
              </a:rPr>
              <a:t>开始跳</a:t>
            </a:r>
            <a:r>
              <a:rPr lang="en-US" altLang="zh-CN" b="0" i="0" dirty="0">
                <a:solidFill>
                  <a:srgbClr val="000000"/>
                </a:solidFill>
                <a:effectLst/>
                <a:latin typeface="Helvetica Neue"/>
              </a:rPr>
              <a:t>fail</a:t>
            </a:r>
            <a:r>
              <a:rPr lang="zh-CN" altLang="en-US" b="0" i="0" dirty="0">
                <a:solidFill>
                  <a:srgbClr val="000000"/>
                </a:solidFill>
                <a:effectLst/>
                <a:latin typeface="Helvetica Neue"/>
              </a:rPr>
              <a:t>，找到</a:t>
            </a:r>
            <a:r>
              <a:rPr lang="en-US" altLang="zh-CN" b="0" i="0" dirty="0">
                <a:solidFill>
                  <a:srgbClr val="000000"/>
                </a:solidFill>
                <a:effectLst/>
                <a:latin typeface="Helvetica Neue"/>
              </a:rPr>
              <a:t>{ [</a:t>
            </a:r>
            <a:r>
              <a:rPr lang="zh-CN" altLang="en-US" b="0" i="0" dirty="0">
                <a:solidFill>
                  <a:srgbClr val="000000"/>
                </a:solidFill>
                <a:effectLst/>
                <a:latin typeface="Helvetica Neue"/>
              </a:rPr>
              <a:t>第一个</a:t>
            </a:r>
            <a:r>
              <a:rPr lang="en-US" altLang="zh-CN" b="0" i="0" dirty="0">
                <a:solidFill>
                  <a:srgbClr val="000000"/>
                </a:solidFill>
                <a:effectLst/>
                <a:latin typeface="Helvetica Neue"/>
              </a:rPr>
              <a:t>(</a:t>
            </a:r>
            <a:r>
              <a:rPr lang="zh-CN" altLang="en-US" b="0" i="0" dirty="0">
                <a:solidFill>
                  <a:srgbClr val="000000"/>
                </a:solidFill>
                <a:effectLst/>
                <a:latin typeface="Helvetica Neue"/>
              </a:rPr>
              <a:t>满足</a:t>
            </a:r>
            <a:r>
              <a:rPr lang="en-US" altLang="zh-CN" b="0" i="0" dirty="0">
                <a:solidFill>
                  <a:srgbClr val="000000"/>
                </a:solidFill>
                <a:effectLst/>
                <a:latin typeface="Helvetica Neue"/>
              </a:rPr>
              <a:t>s[</a:t>
            </a:r>
            <a:r>
              <a:rPr lang="en-US" altLang="zh-CN" b="0" i="0" dirty="0" err="1">
                <a:solidFill>
                  <a:srgbClr val="000000"/>
                </a:solidFill>
                <a:effectLst/>
                <a:latin typeface="Helvetica Neue"/>
              </a:rPr>
              <a:t>i-len</a:t>
            </a:r>
            <a:r>
              <a:rPr lang="en-US" altLang="zh-CN" b="0" i="0" dirty="0">
                <a:solidFill>
                  <a:srgbClr val="000000"/>
                </a:solidFill>
                <a:effectLst/>
                <a:latin typeface="Helvetica Neue"/>
              </a:rPr>
              <a:t>[x]-1]==u) </a:t>
            </a:r>
            <a:r>
              <a:rPr lang="zh-CN" altLang="en-US" b="0" i="0" dirty="0">
                <a:solidFill>
                  <a:srgbClr val="000000"/>
                </a:solidFill>
                <a:effectLst/>
                <a:latin typeface="Helvetica Neue"/>
              </a:rPr>
              <a:t>的节点</a:t>
            </a:r>
            <a:r>
              <a:rPr lang="en-US" altLang="zh-CN" b="0" i="0" dirty="0">
                <a:solidFill>
                  <a:srgbClr val="000000"/>
                </a:solidFill>
                <a:effectLst/>
                <a:latin typeface="Helvetica Neue"/>
              </a:rPr>
              <a:t>x]</a:t>
            </a:r>
            <a:r>
              <a:rPr lang="zh-CN" altLang="en-US" b="0" i="0" dirty="0">
                <a:solidFill>
                  <a:srgbClr val="000000"/>
                </a:solidFill>
                <a:effectLst/>
                <a:latin typeface="Helvetica Neue"/>
              </a:rPr>
              <a:t>的</a:t>
            </a:r>
            <a:r>
              <a:rPr lang="en-US" altLang="zh-CN" b="0" i="0" dirty="0">
                <a:solidFill>
                  <a:srgbClr val="000000"/>
                </a:solidFill>
                <a:effectLst/>
                <a:latin typeface="Helvetica Neue"/>
              </a:rPr>
              <a:t>u</a:t>
            </a:r>
            <a:r>
              <a:rPr lang="zh-CN" altLang="en-US" b="0" i="0" dirty="0">
                <a:solidFill>
                  <a:srgbClr val="000000"/>
                </a:solidFill>
                <a:effectLst/>
                <a:latin typeface="Helvetica Neue"/>
              </a:rPr>
              <a:t>儿子 </a:t>
            </a:r>
            <a:r>
              <a:rPr lang="en-US" altLang="zh-CN" b="0" i="0" dirty="0">
                <a:solidFill>
                  <a:srgbClr val="000000"/>
                </a:solidFill>
                <a:effectLst/>
                <a:latin typeface="Helvetica Neue"/>
              </a:rPr>
              <a:t>}</a:t>
            </a:r>
          </a:p>
          <a:p>
            <a:pPr marL="0" indent="0">
              <a:buNone/>
            </a:pPr>
            <a:r>
              <a:rPr lang="zh-CN" altLang="en-US" b="0" i="0" dirty="0">
                <a:solidFill>
                  <a:srgbClr val="000000"/>
                </a:solidFill>
                <a:effectLst/>
                <a:latin typeface="Helvetica Neue"/>
              </a:rPr>
              <a:t>跳到根记得判断一下</a:t>
            </a:r>
          </a:p>
          <a:p>
            <a:pPr marL="0" indent="0">
              <a:buNone/>
            </a:pPr>
            <a:endParaRPr lang="en-US" altLang="zh-CN" b="0" i="0" dirty="0">
              <a:solidFill>
                <a:srgbClr val="000000"/>
              </a:solidFill>
              <a:effectLst/>
              <a:latin typeface="Helvetica Neue"/>
            </a:endParaRPr>
          </a:p>
        </p:txBody>
      </p:sp>
    </p:spTree>
    <p:extLst>
      <p:ext uri="{BB962C8B-B14F-4D97-AF65-F5344CB8AC3E}">
        <p14:creationId xmlns:p14="http://schemas.microsoft.com/office/powerpoint/2010/main" val="4290463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B946397-B00B-4667-FADB-C066C065DC5C}"/>
              </a:ext>
            </a:extLst>
          </p:cNvPr>
          <p:cNvSpPr txBox="1"/>
          <p:nvPr/>
        </p:nvSpPr>
        <p:spPr>
          <a:xfrm>
            <a:off x="635295" y="284065"/>
            <a:ext cx="10071691" cy="4524315"/>
          </a:xfrm>
          <a:prstGeom prst="rect">
            <a:avLst/>
          </a:prstGeom>
          <a:noFill/>
        </p:spPr>
        <p:txBody>
          <a:bodyPr wrap="square">
            <a:spAutoFit/>
          </a:bodyPr>
          <a:lstStyle/>
          <a:p>
            <a:r>
              <a:rPr lang="zh-CN" altLang="en-US" sz="2400" dirty="0">
                <a:latin typeface="Cascadia Code" panose="020B0609020000020004" pitchFamily="49" charset="0"/>
                <a:cs typeface="Cascadia Code" panose="020B0609020000020004" pitchFamily="49" charset="0"/>
              </a:rPr>
              <a:t>int getfail(int x,int i){		//从x开始跳fail，满足字符s[i]的节点</a:t>
            </a:r>
          </a:p>
          <a:p>
            <a:r>
              <a:rPr lang="zh-CN" altLang="en-US" sz="2400" dirty="0">
                <a:latin typeface="Cascadia Code" panose="020B0609020000020004" pitchFamily="49" charset="0"/>
                <a:cs typeface="Cascadia Code" panose="020B0609020000020004" pitchFamily="49" charset="0"/>
              </a:rPr>
              <a:t>	while(i-len[x]-1&lt;0||s[i-len[x]-1]!=s[i])x=fail[x];</a:t>
            </a:r>
          </a:p>
          <a:p>
            <a:r>
              <a:rPr lang="zh-CN" altLang="en-US" sz="2400" dirty="0">
                <a:latin typeface="Cascadia Code" panose="020B0609020000020004" pitchFamily="49" charset="0"/>
                <a:cs typeface="Cascadia Code" panose="020B0609020000020004" pitchFamily="49" charset="0"/>
              </a:rPr>
              <a:t>	return x;</a:t>
            </a:r>
          </a:p>
          <a:p>
            <a:r>
              <a:rPr lang="zh-CN" altLang="en-US" sz="2400" dirty="0">
                <a:latin typeface="Cascadia Code" panose="020B0609020000020004" pitchFamily="49" charset="0"/>
                <a:cs typeface="Cascadia Code" panose="020B0609020000020004" pitchFamily="49" charset="0"/>
              </a:rPr>
              <a:t>}</a:t>
            </a:r>
            <a:endParaRPr lang="en-US" altLang="zh-CN" sz="2400" dirty="0">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latin typeface="Cascadia Code" panose="020B0609020000020004" pitchFamily="49" charset="0"/>
              <a:cs typeface="Cascadia Code" panose="020B06090200000200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dirty="0">
                <a:latin typeface="Cascadia Code" panose="020B0609020000020004" pitchFamily="49" charset="0"/>
                <a:cs typeface="Cascadia Code" panose="020B0609020000020004" pitchFamily="49" charset="0"/>
              </a:rPr>
              <a:t>//trans</a:t>
            </a:r>
            <a:r>
              <a:rPr lang="zh-CN" altLang="en-US" sz="2400" dirty="0">
                <a:latin typeface="Cascadia Code" panose="020B0609020000020004" pitchFamily="49" charset="0"/>
                <a:cs typeface="Cascadia Code" panose="020B0609020000020004" pitchFamily="49" charset="0"/>
              </a:rPr>
              <a:t>指针为小于等于当前节点长度一半的最长回文后缀</a:t>
            </a:r>
          </a:p>
          <a:p>
            <a:r>
              <a:rPr lang="en-US" altLang="zh-CN" sz="2400" dirty="0">
                <a:latin typeface="Cascadia Code" panose="020B0609020000020004" pitchFamily="49" charset="0"/>
                <a:cs typeface="Cascadia Code" panose="020B0609020000020004" pitchFamily="49" charset="0"/>
              </a:rPr>
              <a:t>int </a:t>
            </a:r>
            <a:r>
              <a:rPr lang="en-US" altLang="zh-CN" sz="2400" dirty="0" err="1">
                <a:latin typeface="Cascadia Code" panose="020B0609020000020004" pitchFamily="49" charset="0"/>
                <a:cs typeface="Cascadia Code" panose="020B0609020000020004" pitchFamily="49" charset="0"/>
              </a:rPr>
              <a:t>gettrans</a:t>
            </a:r>
            <a:r>
              <a:rPr lang="en-US" altLang="zh-CN" sz="2400" dirty="0">
                <a:latin typeface="Cascadia Code" panose="020B0609020000020004" pitchFamily="49" charset="0"/>
                <a:cs typeface="Cascadia Code" panose="020B0609020000020004" pitchFamily="49" charset="0"/>
              </a:rPr>
              <a:t>(int </a:t>
            </a:r>
            <a:r>
              <a:rPr lang="en-US" altLang="zh-CN" sz="2400" dirty="0" err="1">
                <a:latin typeface="Cascadia Code" panose="020B0609020000020004" pitchFamily="49" charset="0"/>
                <a:cs typeface="Cascadia Code" panose="020B0609020000020004" pitchFamily="49" charset="0"/>
              </a:rPr>
              <a:t>x,int</a:t>
            </a:r>
            <a:r>
              <a:rPr lang="en-US" altLang="zh-CN" sz="2400" dirty="0">
                <a:latin typeface="Cascadia Code" panose="020B0609020000020004" pitchFamily="49" charset="0"/>
                <a:cs typeface="Cascadia Code" panose="020B0609020000020004" pitchFamily="49" charset="0"/>
              </a:rPr>
              <a:t> </a:t>
            </a:r>
            <a:r>
              <a:rPr lang="en-US" altLang="zh-CN" sz="2400" dirty="0" err="1">
                <a:latin typeface="Cascadia Code" panose="020B0609020000020004" pitchFamily="49" charset="0"/>
                <a:cs typeface="Cascadia Code" panose="020B0609020000020004" pitchFamily="49" charset="0"/>
              </a:rPr>
              <a:t>i</a:t>
            </a:r>
            <a:r>
              <a:rPr lang="en-US" altLang="zh-CN" sz="2400" dirty="0">
                <a:latin typeface="Cascadia Code" panose="020B0609020000020004" pitchFamily="49" charset="0"/>
                <a:cs typeface="Cascadia Code" panose="020B0609020000020004" pitchFamily="49" charset="0"/>
              </a:rPr>
              <a:t>){</a:t>
            </a:r>
          </a:p>
          <a:p>
            <a:r>
              <a:rPr lang="en-US" altLang="zh-CN" sz="2400" dirty="0">
                <a:latin typeface="Cascadia Code" panose="020B0609020000020004" pitchFamily="49" charset="0"/>
                <a:cs typeface="Cascadia Code" panose="020B0609020000020004" pitchFamily="49" charset="0"/>
              </a:rPr>
              <a:t>	while(((</a:t>
            </a:r>
            <a:r>
              <a:rPr lang="en-US" altLang="zh-CN" sz="2400" dirty="0" err="1">
                <a:latin typeface="Cascadia Code" panose="020B0609020000020004" pitchFamily="49" charset="0"/>
                <a:cs typeface="Cascadia Code" panose="020B0609020000020004" pitchFamily="49" charset="0"/>
              </a:rPr>
              <a:t>len</a:t>
            </a:r>
            <a:r>
              <a:rPr lang="en-US" altLang="zh-CN" sz="2400" dirty="0">
                <a:latin typeface="Cascadia Code" panose="020B0609020000020004" pitchFamily="49" charset="0"/>
                <a:cs typeface="Cascadia Code" panose="020B0609020000020004" pitchFamily="49" charset="0"/>
              </a:rPr>
              <a:t>[x]+2)&lt;&lt;1)&gt;</a:t>
            </a:r>
            <a:r>
              <a:rPr lang="en-US" altLang="zh-CN" sz="2400" dirty="0" err="1">
                <a:latin typeface="Cascadia Code" panose="020B0609020000020004" pitchFamily="49" charset="0"/>
                <a:cs typeface="Cascadia Code" panose="020B0609020000020004" pitchFamily="49" charset="0"/>
              </a:rPr>
              <a:t>len</a:t>
            </a:r>
            <a:r>
              <a:rPr lang="en-US" altLang="zh-CN" sz="2400" dirty="0">
                <a:latin typeface="Cascadia Code" panose="020B0609020000020004" pitchFamily="49" charset="0"/>
                <a:cs typeface="Cascadia Code" panose="020B0609020000020004" pitchFamily="49" charset="0"/>
              </a:rPr>
              <a:t>[tot]||s[</a:t>
            </a:r>
            <a:r>
              <a:rPr lang="en-US" altLang="zh-CN" sz="2400" dirty="0" err="1">
                <a:latin typeface="Cascadia Code" panose="020B0609020000020004" pitchFamily="49" charset="0"/>
                <a:cs typeface="Cascadia Code" panose="020B0609020000020004" pitchFamily="49" charset="0"/>
              </a:rPr>
              <a:t>i-len</a:t>
            </a:r>
            <a:r>
              <a:rPr lang="en-US" altLang="zh-CN" sz="2400" dirty="0">
                <a:latin typeface="Cascadia Code" panose="020B0609020000020004" pitchFamily="49" charset="0"/>
                <a:cs typeface="Cascadia Code" panose="020B0609020000020004" pitchFamily="49" charset="0"/>
              </a:rPr>
              <a:t>[x]-1]!=s[</a:t>
            </a:r>
            <a:r>
              <a:rPr lang="en-US" altLang="zh-CN" sz="2400" dirty="0" err="1">
                <a:latin typeface="Cascadia Code" panose="020B0609020000020004" pitchFamily="49" charset="0"/>
                <a:cs typeface="Cascadia Code" panose="020B0609020000020004" pitchFamily="49" charset="0"/>
              </a:rPr>
              <a:t>i</a:t>
            </a:r>
            <a:r>
              <a:rPr lang="en-US" altLang="zh-CN" sz="2400" dirty="0">
                <a:latin typeface="Cascadia Code" panose="020B0609020000020004" pitchFamily="49" charset="0"/>
                <a:cs typeface="Cascadia Code" panose="020B0609020000020004" pitchFamily="49" charset="0"/>
              </a:rPr>
              <a:t>])x=fail[x];</a:t>
            </a:r>
          </a:p>
          <a:p>
            <a:r>
              <a:rPr lang="en-US" altLang="zh-CN" sz="2400" dirty="0">
                <a:latin typeface="Cascadia Code" panose="020B0609020000020004" pitchFamily="49" charset="0"/>
                <a:cs typeface="Cascadia Code" panose="020B0609020000020004" pitchFamily="49" charset="0"/>
              </a:rPr>
              <a:t>	return x;</a:t>
            </a:r>
          </a:p>
          <a:p>
            <a:r>
              <a:rPr lang="en-US" altLang="zh-CN" sz="2400" dirty="0">
                <a:latin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1735132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5519C456-3EAA-FE26-F51B-67EC166C2DCD}"/>
              </a:ext>
            </a:extLst>
          </p:cNvPr>
          <p:cNvSpPr txBox="1"/>
          <p:nvPr/>
        </p:nvSpPr>
        <p:spPr>
          <a:xfrm>
            <a:off x="987356" y="1050906"/>
            <a:ext cx="9713070" cy="4247317"/>
          </a:xfrm>
          <a:prstGeom prst="rect">
            <a:avLst/>
          </a:prstGeom>
          <a:noFill/>
        </p:spPr>
        <p:txBody>
          <a:bodyPr wrap="square">
            <a:spAutoFit/>
          </a:bodyPr>
          <a:lstStyle/>
          <a:p>
            <a:r>
              <a:rPr lang="en-US" altLang="zh-CN" sz="1800" dirty="0">
                <a:latin typeface="Cascadia Code" panose="020B0609020000020004" pitchFamily="49" charset="0"/>
                <a:cs typeface="Cascadia Code" panose="020B0609020000020004" pitchFamily="49" charset="0"/>
              </a:rPr>
              <a:t>void insert(int </a:t>
            </a:r>
            <a:r>
              <a:rPr lang="en-US" altLang="zh-CN" sz="1800" dirty="0" err="1">
                <a:latin typeface="Cascadia Code" panose="020B0609020000020004" pitchFamily="49" charset="0"/>
                <a:cs typeface="Cascadia Code" panose="020B0609020000020004" pitchFamily="49" charset="0"/>
              </a:rPr>
              <a:t>u,int</a:t>
            </a:r>
            <a:r>
              <a:rPr lang="en-US" altLang="zh-CN" sz="1800" dirty="0">
                <a:latin typeface="Cascadia Code" panose="020B0609020000020004" pitchFamily="49" charset="0"/>
                <a:cs typeface="Cascadia Code" panose="020B0609020000020004" pitchFamily="49" charset="0"/>
              </a:rPr>
              <a:t> </a:t>
            </a:r>
            <a:r>
              <a:rPr lang="en-US" altLang="zh-CN" sz="1800" dirty="0" err="1">
                <a:latin typeface="Cascadia Code" panose="020B0609020000020004" pitchFamily="49" charset="0"/>
                <a:cs typeface="Cascadia Code" panose="020B0609020000020004" pitchFamily="49" charset="0"/>
              </a:rPr>
              <a:t>i</a:t>
            </a:r>
            <a:r>
              <a:rPr lang="en-US" altLang="zh-CN" sz="1800" dirty="0">
                <a:latin typeface="Cascadia Code" panose="020B0609020000020004" pitchFamily="49" charset="0"/>
                <a:cs typeface="Cascadia Code" panose="020B0609020000020004" pitchFamily="49" charset="0"/>
              </a:rPr>
              <a:t>){</a:t>
            </a:r>
          </a:p>
          <a:p>
            <a:r>
              <a:rPr lang="en-US" altLang="zh-CN" sz="1800" dirty="0">
                <a:latin typeface="Cascadia Code" panose="020B0609020000020004" pitchFamily="49" charset="0"/>
                <a:cs typeface="Cascadia Code" panose="020B0609020000020004" pitchFamily="49" charset="0"/>
              </a:rPr>
              <a:t>	int Fail=</a:t>
            </a:r>
            <a:r>
              <a:rPr lang="en-US" altLang="zh-CN" sz="1800" dirty="0" err="1">
                <a:latin typeface="Cascadia Code" panose="020B0609020000020004" pitchFamily="49" charset="0"/>
                <a:cs typeface="Cascadia Code" panose="020B0609020000020004" pitchFamily="49" charset="0"/>
              </a:rPr>
              <a:t>getfail</a:t>
            </a:r>
            <a:r>
              <a:rPr lang="en-US" altLang="zh-CN" sz="1800" dirty="0">
                <a:latin typeface="Cascadia Code" panose="020B0609020000020004" pitchFamily="49" charset="0"/>
                <a:cs typeface="Cascadia Code" panose="020B0609020000020004" pitchFamily="49" charset="0"/>
              </a:rPr>
              <a:t>(</a:t>
            </a:r>
            <a:r>
              <a:rPr lang="en-US" altLang="zh-CN" sz="1800" dirty="0" err="1">
                <a:latin typeface="Cascadia Code" panose="020B0609020000020004" pitchFamily="49" charset="0"/>
                <a:cs typeface="Cascadia Code" panose="020B0609020000020004" pitchFamily="49" charset="0"/>
              </a:rPr>
              <a:t>pre,i</a:t>
            </a:r>
            <a:r>
              <a:rPr lang="en-US" altLang="zh-CN" sz="1800" dirty="0">
                <a:latin typeface="Cascadia Code" panose="020B0609020000020004" pitchFamily="49" charset="0"/>
                <a:cs typeface="Cascadia Code" panose="020B0609020000020004" pitchFamily="49" charset="0"/>
              </a:rPr>
              <a:t>);		//</a:t>
            </a:r>
            <a:r>
              <a:rPr lang="zh-CN" altLang="en-US" sz="1800" dirty="0">
                <a:latin typeface="Cascadia Code" panose="020B0609020000020004" pitchFamily="49" charset="0"/>
                <a:cs typeface="Cascadia Code" panose="020B0609020000020004" pitchFamily="49" charset="0"/>
              </a:rPr>
              <a:t>找到符合要求的点</a:t>
            </a:r>
          </a:p>
          <a:p>
            <a:r>
              <a:rPr lang="zh-CN" altLang="en-US" sz="1800" dirty="0">
                <a:latin typeface="Cascadia Code" panose="020B0609020000020004" pitchFamily="49" charset="0"/>
                <a:cs typeface="Cascadia Code" panose="020B0609020000020004" pitchFamily="49" charset="0"/>
              </a:rPr>
              <a:t>	</a:t>
            </a:r>
            <a:r>
              <a:rPr lang="en-US" altLang="zh-CN" sz="1800" dirty="0">
                <a:latin typeface="Cascadia Code" panose="020B0609020000020004" pitchFamily="49" charset="0"/>
                <a:cs typeface="Cascadia Code" panose="020B0609020000020004" pitchFamily="49" charset="0"/>
              </a:rPr>
              <a:t>if(!tree[Fail][u]){		//</a:t>
            </a:r>
            <a:r>
              <a:rPr lang="zh-CN" altLang="en-US" sz="1800" dirty="0">
                <a:latin typeface="Cascadia Code" panose="020B0609020000020004" pitchFamily="49" charset="0"/>
                <a:cs typeface="Cascadia Code" panose="020B0609020000020004" pitchFamily="49" charset="0"/>
              </a:rPr>
              <a:t>没建过就新建节点</a:t>
            </a:r>
          </a:p>
          <a:p>
            <a:r>
              <a:rPr lang="zh-CN" altLang="en-US" sz="1800" dirty="0">
                <a:latin typeface="Cascadia Code" panose="020B0609020000020004" pitchFamily="49" charset="0"/>
                <a:cs typeface="Cascadia Code" panose="020B0609020000020004" pitchFamily="49" charset="0"/>
              </a:rPr>
              <a:t>		</a:t>
            </a:r>
            <a:r>
              <a:rPr lang="en-US" altLang="zh-CN" sz="1800" dirty="0" err="1">
                <a:latin typeface="Cascadia Code" panose="020B0609020000020004" pitchFamily="49" charset="0"/>
                <a:cs typeface="Cascadia Code" panose="020B0609020000020004" pitchFamily="49" charset="0"/>
              </a:rPr>
              <a:t>len</a:t>
            </a:r>
            <a:r>
              <a:rPr lang="en-US" altLang="zh-CN" sz="1800" dirty="0">
                <a:latin typeface="Cascadia Code" panose="020B0609020000020004" pitchFamily="49" charset="0"/>
                <a:cs typeface="Cascadia Code" panose="020B0609020000020004" pitchFamily="49" charset="0"/>
              </a:rPr>
              <a:t>[++tot]=</a:t>
            </a:r>
            <a:r>
              <a:rPr lang="en-US" altLang="zh-CN" sz="1800" dirty="0" err="1">
                <a:latin typeface="Cascadia Code" panose="020B0609020000020004" pitchFamily="49" charset="0"/>
                <a:cs typeface="Cascadia Code" panose="020B0609020000020004" pitchFamily="49" charset="0"/>
              </a:rPr>
              <a:t>len</a:t>
            </a:r>
            <a:r>
              <a:rPr lang="en-US" altLang="zh-CN" sz="1800" dirty="0">
                <a:latin typeface="Cascadia Code" panose="020B0609020000020004" pitchFamily="49" charset="0"/>
                <a:cs typeface="Cascadia Code" panose="020B0609020000020004" pitchFamily="49" charset="0"/>
              </a:rPr>
              <a:t>[Fail]+2;	//</a:t>
            </a:r>
            <a:r>
              <a:rPr lang="zh-CN" altLang="en-US" sz="1800" dirty="0">
                <a:latin typeface="Cascadia Code" panose="020B0609020000020004" pitchFamily="49" charset="0"/>
                <a:cs typeface="Cascadia Code" panose="020B0609020000020004" pitchFamily="49" charset="0"/>
              </a:rPr>
              <a:t>长度自然是父亲长度</a:t>
            </a:r>
            <a:r>
              <a:rPr lang="en-US" altLang="zh-CN" sz="1800" dirty="0">
                <a:latin typeface="Cascadia Code" panose="020B0609020000020004" pitchFamily="49" charset="0"/>
                <a:cs typeface="Cascadia Code" panose="020B0609020000020004" pitchFamily="49" charset="0"/>
              </a:rPr>
              <a:t>+2</a:t>
            </a:r>
          </a:p>
          <a:p>
            <a:r>
              <a:rPr lang="en-US" altLang="zh-CN" sz="1800" dirty="0">
                <a:latin typeface="Cascadia Code" panose="020B0609020000020004" pitchFamily="49" charset="0"/>
                <a:cs typeface="Cascadia Code" panose="020B0609020000020004" pitchFamily="49" charset="0"/>
              </a:rPr>
              <a:t>		fail[tot]=tree[</a:t>
            </a:r>
            <a:r>
              <a:rPr lang="en-US" altLang="zh-CN" sz="1800" dirty="0" err="1">
                <a:latin typeface="Cascadia Code" panose="020B0609020000020004" pitchFamily="49" charset="0"/>
                <a:cs typeface="Cascadia Code" panose="020B0609020000020004" pitchFamily="49" charset="0"/>
              </a:rPr>
              <a:t>getfail</a:t>
            </a:r>
            <a:r>
              <a:rPr lang="en-US" altLang="zh-CN" sz="1800" dirty="0">
                <a:latin typeface="Cascadia Code" panose="020B0609020000020004" pitchFamily="49" charset="0"/>
                <a:cs typeface="Cascadia Code" panose="020B0609020000020004" pitchFamily="49" charset="0"/>
              </a:rPr>
              <a:t>(fail[Fail],</a:t>
            </a:r>
            <a:r>
              <a:rPr lang="en-US" altLang="zh-CN" sz="1800" dirty="0" err="1">
                <a:latin typeface="Cascadia Code" panose="020B0609020000020004" pitchFamily="49" charset="0"/>
                <a:cs typeface="Cascadia Code" panose="020B0609020000020004" pitchFamily="49" charset="0"/>
              </a:rPr>
              <a:t>i</a:t>
            </a:r>
            <a:r>
              <a:rPr lang="en-US" altLang="zh-CN" sz="1800" dirty="0">
                <a:latin typeface="Cascadia Code" panose="020B0609020000020004" pitchFamily="49" charset="0"/>
                <a:cs typeface="Cascadia Code" panose="020B0609020000020004" pitchFamily="49" charset="0"/>
              </a:rPr>
              <a:t>)][u];	//fail</a:t>
            </a:r>
            <a:r>
              <a:rPr lang="zh-CN" altLang="en-US" sz="1800" dirty="0">
                <a:latin typeface="Cascadia Code" panose="020B0609020000020004" pitchFamily="49" charset="0"/>
                <a:cs typeface="Cascadia Code" panose="020B0609020000020004" pitchFamily="49" charset="0"/>
              </a:rPr>
              <a:t>为满足条件的次短回文串</a:t>
            </a:r>
            <a:r>
              <a:rPr lang="en-US" altLang="zh-CN" sz="1800" dirty="0">
                <a:latin typeface="Cascadia Code" panose="020B0609020000020004" pitchFamily="49" charset="0"/>
                <a:cs typeface="Cascadia Code" panose="020B0609020000020004" pitchFamily="49" charset="0"/>
              </a:rPr>
              <a:t>+u</a:t>
            </a:r>
          </a:p>
          <a:p>
            <a:r>
              <a:rPr lang="en-US" altLang="zh-CN" sz="1800" dirty="0">
                <a:latin typeface="Cascadia Code" panose="020B0609020000020004" pitchFamily="49" charset="0"/>
                <a:cs typeface="Cascadia Code" panose="020B0609020000020004" pitchFamily="49" charset="0"/>
              </a:rPr>
              <a:t>		tree[Fail][u]=tot;		//</a:t>
            </a:r>
            <a:r>
              <a:rPr lang="zh-CN" altLang="en-US" sz="1800" dirty="0">
                <a:latin typeface="Cascadia Code" panose="020B0609020000020004" pitchFamily="49" charset="0"/>
                <a:cs typeface="Cascadia Code" panose="020B0609020000020004" pitchFamily="49" charset="0"/>
              </a:rPr>
              <a:t>指儿子</a:t>
            </a:r>
          </a:p>
          <a:p>
            <a:r>
              <a:rPr lang="zh-CN" altLang="en-US" sz="1800" dirty="0">
                <a:latin typeface="Cascadia Code" panose="020B0609020000020004" pitchFamily="49" charset="0"/>
                <a:cs typeface="Cascadia Code" panose="020B0609020000020004" pitchFamily="49" charset="0"/>
              </a:rPr>
              <a:t>		</a:t>
            </a:r>
            <a:r>
              <a:rPr lang="en-US" altLang="zh-CN" sz="1800" dirty="0">
                <a:latin typeface="Cascadia Code" panose="020B0609020000020004" pitchFamily="49" charset="0"/>
                <a:cs typeface="Cascadia Code" panose="020B0609020000020004" pitchFamily="49" charset="0"/>
              </a:rPr>
              <a:t>if(</a:t>
            </a:r>
            <a:r>
              <a:rPr lang="en-US" altLang="zh-CN" sz="1800" dirty="0" err="1">
                <a:latin typeface="Cascadia Code" panose="020B0609020000020004" pitchFamily="49" charset="0"/>
                <a:cs typeface="Cascadia Code" panose="020B0609020000020004" pitchFamily="49" charset="0"/>
              </a:rPr>
              <a:t>len</a:t>
            </a:r>
            <a:r>
              <a:rPr lang="en-US" altLang="zh-CN" sz="1800" dirty="0">
                <a:latin typeface="Cascadia Code" panose="020B0609020000020004" pitchFamily="49" charset="0"/>
                <a:cs typeface="Cascadia Code" panose="020B0609020000020004" pitchFamily="49" charset="0"/>
              </a:rPr>
              <a:t>[tot]&lt;=2)trans[tot]=fail[tot];	//</a:t>
            </a:r>
            <a:r>
              <a:rPr lang="zh-CN" altLang="en-US" sz="1800" dirty="0">
                <a:latin typeface="Cascadia Code" panose="020B0609020000020004" pitchFamily="49" charset="0"/>
                <a:cs typeface="Cascadia Code" panose="020B0609020000020004" pitchFamily="49" charset="0"/>
              </a:rPr>
              <a:t>特殊</a:t>
            </a:r>
            <a:r>
              <a:rPr lang="en-US" altLang="zh-CN" sz="1800" dirty="0">
                <a:latin typeface="Cascadia Code" panose="020B0609020000020004" pitchFamily="49" charset="0"/>
                <a:cs typeface="Cascadia Code" panose="020B0609020000020004" pitchFamily="49" charset="0"/>
              </a:rPr>
              <a:t>trans</a:t>
            </a:r>
          </a:p>
          <a:p>
            <a:r>
              <a:rPr lang="en-US" altLang="zh-CN" sz="1800" dirty="0">
                <a:latin typeface="Cascadia Code" panose="020B0609020000020004" pitchFamily="49" charset="0"/>
                <a:cs typeface="Cascadia Code" panose="020B0609020000020004" pitchFamily="49" charset="0"/>
              </a:rPr>
              <a:t>		else{</a:t>
            </a:r>
          </a:p>
          <a:p>
            <a:r>
              <a:rPr lang="en-US" altLang="zh-CN" sz="1800" dirty="0">
                <a:latin typeface="Cascadia Code" panose="020B0609020000020004" pitchFamily="49" charset="0"/>
                <a:cs typeface="Cascadia Code" panose="020B0609020000020004" pitchFamily="49" charset="0"/>
              </a:rPr>
              <a:t>			int Trans=</a:t>
            </a:r>
            <a:r>
              <a:rPr lang="en-US" altLang="zh-CN" sz="1800" dirty="0" err="1">
                <a:latin typeface="Cascadia Code" panose="020B0609020000020004" pitchFamily="49" charset="0"/>
                <a:cs typeface="Cascadia Code" panose="020B0609020000020004" pitchFamily="49" charset="0"/>
              </a:rPr>
              <a:t>gettrans</a:t>
            </a:r>
            <a:r>
              <a:rPr lang="en-US" altLang="zh-CN" sz="1800" dirty="0">
                <a:latin typeface="Cascadia Code" panose="020B0609020000020004" pitchFamily="49" charset="0"/>
                <a:cs typeface="Cascadia Code" panose="020B0609020000020004" pitchFamily="49" charset="0"/>
              </a:rPr>
              <a:t>(trans[Fail],</a:t>
            </a:r>
            <a:r>
              <a:rPr lang="en-US" altLang="zh-CN" sz="1800" dirty="0" err="1">
                <a:latin typeface="Cascadia Code" panose="020B0609020000020004" pitchFamily="49" charset="0"/>
                <a:cs typeface="Cascadia Code" panose="020B0609020000020004" pitchFamily="49" charset="0"/>
              </a:rPr>
              <a:t>i</a:t>
            </a:r>
            <a:r>
              <a:rPr lang="en-US" altLang="zh-CN" sz="1800" dirty="0">
                <a:latin typeface="Cascadia Code" panose="020B0609020000020004" pitchFamily="49" charset="0"/>
                <a:cs typeface="Cascadia Code" panose="020B0609020000020004" pitchFamily="49" charset="0"/>
              </a:rPr>
              <a:t>);	//</a:t>
            </a:r>
            <a:r>
              <a:rPr lang="zh-CN" altLang="en-US" sz="1800" dirty="0">
                <a:latin typeface="Cascadia Code" panose="020B0609020000020004" pitchFamily="49" charset="0"/>
                <a:cs typeface="Cascadia Code" panose="020B0609020000020004" pitchFamily="49" charset="0"/>
              </a:rPr>
              <a:t>求</a:t>
            </a:r>
            <a:r>
              <a:rPr lang="en-US" altLang="zh-CN" sz="1800" dirty="0">
                <a:latin typeface="Cascadia Code" panose="020B0609020000020004" pitchFamily="49" charset="0"/>
                <a:cs typeface="Cascadia Code" panose="020B0609020000020004" pitchFamily="49" charset="0"/>
              </a:rPr>
              <a:t>trans</a:t>
            </a:r>
          </a:p>
          <a:p>
            <a:r>
              <a:rPr lang="en-US" altLang="zh-CN" sz="1800" dirty="0">
                <a:latin typeface="Cascadia Code" panose="020B0609020000020004" pitchFamily="49" charset="0"/>
                <a:cs typeface="Cascadia Code" panose="020B0609020000020004" pitchFamily="49" charset="0"/>
              </a:rPr>
              <a:t>			trans[tot]=tree[Trans][u];</a:t>
            </a:r>
          </a:p>
          <a:p>
            <a:r>
              <a:rPr lang="en-US" altLang="zh-CN" sz="1800" dirty="0">
                <a:latin typeface="Cascadia Code" panose="020B0609020000020004" pitchFamily="49" charset="0"/>
                <a:cs typeface="Cascadia Code" panose="020B0609020000020004" pitchFamily="49" charset="0"/>
              </a:rPr>
              <a:t>		}</a:t>
            </a:r>
          </a:p>
          <a:p>
            <a:r>
              <a:rPr lang="en-US" altLang="zh-CN" sz="1800" dirty="0">
                <a:latin typeface="Cascadia Code" panose="020B0609020000020004" pitchFamily="49" charset="0"/>
                <a:cs typeface="Cascadia Code" panose="020B0609020000020004" pitchFamily="49" charset="0"/>
              </a:rPr>
              <a:t>	}</a:t>
            </a:r>
          </a:p>
          <a:p>
            <a:r>
              <a:rPr lang="en-US" altLang="zh-CN" sz="1800" dirty="0">
                <a:latin typeface="Cascadia Code" panose="020B0609020000020004" pitchFamily="49" charset="0"/>
                <a:cs typeface="Cascadia Code" panose="020B0609020000020004" pitchFamily="49" charset="0"/>
              </a:rPr>
              <a:t>	pre=tree[Fail][u];		//</a:t>
            </a:r>
            <a:r>
              <a:rPr lang="zh-CN" altLang="en-US" sz="1800" dirty="0">
                <a:latin typeface="Cascadia Code" panose="020B0609020000020004" pitchFamily="49" charset="0"/>
                <a:cs typeface="Cascadia Code" panose="020B0609020000020004" pitchFamily="49" charset="0"/>
              </a:rPr>
              <a:t>更新</a:t>
            </a:r>
            <a:r>
              <a:rPr lang="en-US" altLang="zh-CN" sz="1800" dirty="0">
                <a:latin typeface="Cascadia Code" panose="020B0609020000020004" pitchFamily="49" charset="0"/>
                <a:cs typeface="Cascadia Code" panose="020B0609020000020004" pitchFamily="49" charset="0"/>
              </a:rPr>
              <a:t>pre</a:t>
            </a:r>
          </a:p>
          <a:p>
            <a:r>
              <a:rPr lang="en-US" altLang="zh-CN" sz="1800" dirty="0">
                <a:latin typeface="Cascadia Code" panose="020B0609020000020004" pitchFamily="49" charset="0"/>
                <a:cs typeface="Cascadia Code" panose="020B0609020000020004" pitchFamily="49" charset="0"/>
              </a:rPr>
              <a:t>}</a:t>
            </a:r>
            <a:endParaRPr lang="zh-CN" altLang="en-US" sz="1800"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925612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289AD3-04BB-7EDE-BBCD-EA41A45413C3}"/>
              </a:ext>
            </a:extLst>
          </p:cNvPr>
          <p:cNvSpPr>
            <a:spLocks noGrp="1"/>
          </p:cNvSpPr>
          <p:nvPr>
            <p:ph type="title"/>
          </p:nvPr>
        </p:nvSpPr>
        <p:spPr/>
        <p:txBody>
          <a:bodyPr/>
          <a:lstStyle/>
          <a:p>
            <a:r>
              <a:rPr lang="en-US" altLang="zh-CN" dirty="0" err="1"/>
              <a:t>Trie</a:t>
            </a:r>
            <a:r>
              <a:rPr lang="en-US" altLang="zh-CN" dirty="0"/>
              <a:t> </a:t>
            </a:r>
            <a:r>
              <a:rPr lang="zh-CN" altLang="en-US" dirty="0"/>
              <a:t>树的性质</a:t>
            </a:r>
          </a:p>
        </p:txBody>
      </p:sp>
      <p:sp>
        <p:nvSpPr>
          <p:cNvPr id="3" name="内容占位符 2">
            <a:extLst>
              <a:ext uri="{FF2B5EF4-FFF2-40B4-BE49-F238E27FC236}">
                <a16:creationId xmlns:a16="http://schemas.microsoft.com/office/drawing/2014/main" id="{7E934B39-30AD-43EB-7994-F0D23AFC9E21}"/>
              </a:ext>
            </a:extLst>
          </p:cNvPr>
          <p:cNvSpPr>
            <a:spLocks noGrp="1"/>
          </p:cNvSpPr>
          <p:nvPr>
            <p:ph idx="1"/>
          </p:nvPr>
        </p:nvSpPr>
        <p:spPr/>
        <p:txBody>
          <a:bodyPr/>
          <a:lstStyle/>
          <a:p>
            <a:pPr algn="l">
              <a:buFont typeface="+mj-lt"/>
              <a:buAutoNum type="arabicPeriod"/>
            </a:pPr>
            <a:r>
              <a:rPr lang="zh-CN" altLang="en-US" b="0" i="0" dirty="0">
                <a:effectLst/>
                <a:latin typeface="-apple-system"/>
              </a:rPr>
              <a:t>根节点不包含字符，除根节点外的每一个子节点都包含一个字符。</a:t>
            </a:r>
          </a:p>
          <a:p>
            <a:pPr algn="l">
              <a:buFont typeface="+mj-lt"/>
              <a:buAutoNum type="arabicPeriod"/>
            </a:pPr>
            <a:r>
              <a:rPr lang="zh-CN" altLang="en-US" b="0" i="0" dirty="0">
                <a:effectLst/>
                <a:latin typeface="-apple-system"/>
              </a:rPr>
              <a:t>从根节点到</a:t>
            </a:r>
            <a:r>
              <a:rPr lang="zh-CN" altLang="en-US" b="1" i="0" dirty="0">
                <a:effectLst/>
                <a:latin typeface="-apple-system"/>
              </a:rPr>
              <a:t>某一个节点</a:t>
            </a:r>
            <a:r>
              <a:rPr lang="zh-CN" altLang="en-US" b="0" i="0" dirty="0">
                <a:effectLst/>
                <a:latin typeface="-apple-system"/>
              </a:rPr>
              <a:t>，路径上经过的字符连接起来，为该节点对应的字符串。</a:t>
            </a:r>
          </a:p>
          <a:p>
            <a:pPr algn="l">
              <a:buFont typeface="+mj-lt"/>
              <a:buAutoNum type="arabicPeriod"/>
            </a:pPr>
            <a:r>
              <a:rPr lang="zh-CN" altLang="en-US" b="0" i="0" dirty="0">
                <a:effectLst/>
                <a:latin typeface="-apple-system"/>
              </a:rPr>
              <a:t>每个节点的所有子节点包含的字符互不相同。</a:t>
            </a:r>
            <a:endParaRPr lang="en-US" altLang="zh-CN" b="0" i="0" dirty="0">
              <a:effectLst/>
              <a:latin typeface="-apple-system"/>
            </a:endParaRPr>
          </a:p>
          <a:p>
            <a:pPr algn="l">
              <a:buFont typeface="+mj-lt"/>
              <a:buAutoNum type="arabicPeriod"/>
            </a:pPr>
            <a:r>
              <a:rPr lang="en-US" altLang="zh-CN" b="0" i="0" dirty="0" err="1">
                <a:effectLst/>
                <a:latin typeface="-apple-system"/>
              </a:rPr>
              <a:t>Trie</a:t>
            </a:r>
            <a:r>
              <a:rPr lang="zh-CN" altLang="en-US" b="0" i="0" dirty="0">
                <a:effectLst/>
                <a:latin typeface="-apple-system"/>
              </a:rPr>
              <a:t>树可以以空间换时间，利用字符串的公共前缀来减少无谓的字符串比较以达到提高查询效率的目的。</a:t>
            </a:r>
          </a:p>
        </p:txBody>
      </p:sp>
      <p:pic>
        <p:nvPicPr>
          <p:cNvPr id="4" name="Picture 2">
            <a:extLst>
              <a:ext uri="{FF2B5EF4-FFF2-40B4-BE49-F238E27FC236}">
                <a16:creationId xmlns:a16="http://schemas.microsoft.com/office/drawing/2014/main" id="{0468864C-DA7D-198B-E4D7-E789D79DE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4210" y="4274072"/>
            <a:ext cx="2756189" cy="2583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216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EF26150-D956-F16E-B4C6-22469DB1E672}"/>
              </a:ext>
            </a:extLst>
          </p:cNvPr>
          <p:cNvSpPr>
            <a:spLocks noGrp="1"/>
          </p:cNvSpPr>
          <p:nvPr>
            <p:ph idx="1"/>
          </p:nvPr>
        </p:nvSpPr>
        <p:spPr>
          <a:xfrm>
            <a:off x="685800" y="750358"/>
            <a:ext cx="10515600" cy="4351338"/>
          </a:xfrm>
        </p:spPr>
        <p:txBody>
          <a:bodyPr/>
          <a:lstStyle/>
          <a:p>
            <a:r>
              <a:rPr lang="en-US" altLang="zh-CN" dirty="0">
                <a:hlinkClick r:id="rId2"/>
              </a:rPr>
              <a:t>https://vjudge.net/contest/574084</a:t>
            </a:r>
            <a:endParaRPr lang="en-US" altLang="zh-CN" dirty="0"/>
          </a:p>
          <a:p>
            <a:r>
              <a:rPr lang="zh-CN" altLang="en-US" dirty="0"/>
              <a:t>密码 ：</a:t>
            </a:r>
            <a:r>
              <a:rPr lang="en-US" altLang="zh-CN" dirty="0" err="1"/>
              <a:t>paimeng</a:t>
            </a:r>
            <a:r>
              <a:rPr lang="en-US" altLang="zh-CN" dirty="0"/>
              <a:t> </a:t>
            </a:r>
            <a:endParaRPr lang="zh-CN" altLang="en-US" dirty="0"/>
          </a:p>
        </p:txBody>
      </p:sp>
    </p:spTree>
    <p:extLst>
      <p:ext uri="{BB962C8B-B14F-4D97-AF65-F5344CB8AC3E}">
        <p14:creationId xmlns:p14="http://schemas.microsoft.com/office/powerpoint/2010/main" val="9915651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278592-07F5-9326-5017-2DDE30848B26}"/>
              </a:ext>
            </a:extLst>
          </p:cNvPr>
          <p:cNvSpPr>
            <a:spLocks noGrp="1"/>
          </p:cNvSpPr>
          <p:nvPr>
            <p:ph type="ctrTitle"/>
          </p:nvPr>
        </p:nvSpPr>
        <p:spPr/>
        <p:txBody>
          <a:bodyPr/>
          <a:lstStyle/>
          <a:p>
            <a:r>
              <a:rPr lang="zh-CN" altLang="en-US" dirty="0"/>
              <a:t>谢谢大家！</a:t>
            </a:r>
          </a:p>
        </p:txBody>
      </p:sp>
      <p:sp>
        <p:nvSpPr>
          <p:cNvPr id="3" name="副标题 2">
            <a:extLst>
              <a:ext uri="{FF2B5EF4-FFF2-40B4-BE49-F238E27FC236}">
                <a16:creationId xmlns:a16="http://schemas.microsoft.com/office/drawing/2014/main" id="{C4CBBA62-4C97-D08A-5996-796906E824D5}"/>
              </a:ext>
            </a:extLst>
          </p:cNvPr>
          <p:cNvSpPr>
            <a:spLocks noGrp="1"/>
          </p:cNvSpPr>
          <p:nvPr>
            <p:ph type="subTitle" idx="1"/>
          </p:nvPr>
        </p:nvSpPr>
        <p:spPr/>
        <p:txBody>
          <a:bodyPr/>
          <a:lstStyle/>
          <a:p>
            <a:r>
              <a:rPr lang="en-US" altLang="zh-CN" dirty="0"/>
              <a:t>2023/8/8</a:t>
            </a:r>
            <a:endParaRPr lang="zh-CN" altLang="en-US" dirty="0"/>
          </a:p>
        </p:txBody>
      </p:sp>
    </p:spTree>
    <p:extLst>
      <p:ext uri="{BB962C8B-B14F-4D97-AF65-F5344CB8AC3E}">
        <p14:creationId xmlns:p14="http://schemas.microsoft.com/office/powerpoint/2010/main" val="146234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2F0D9-D093-C6D9-E7DA-1EC202E73D4B}"/>
              </a:ext>
            </a:extLst>
          </p:cNvPr>
          <p:cNvSpPr>
            <a:spLocks noGrp="1"/>
          </p:cNvSpPr>
          <p:nvPr>
            <p:ph type="title"/>
          </p:nvPr>
        </p:nvSpPr>
        <p:spPr/>
        <p:txBody>
          <a:bodyPr/>
          <a:lstStyle/>
          <a:p>
            <a:r>
              <a:rPr lang="zh-CN" altLang="en-US" dirty="0"/>
              <a:t>构建一个</a:t>
            </a:r>
            <a:r>
              <a:rPr lang="en-US" altLang="zh-CN" dirty="0" err="1"/>
              <a:t>Trie</a:t>
            </a:r>
            <a:r>
              <a:rPr lang="en-US" altLang="zh-CN" dirty="0"/>
              <a:t> </a:t>
            </a:r>
            <a:r>
              <a:rPr lang="zh-CN" altLang="en-US" dirty="0"/>
              <a:t>树</a:t>
            </a:r>
          </a:p>
        </p:txBody>
      </p:sp>
      <p:pic>
        <p:nvPicPr>
          <p:cNvPr id="5" name="内容占位符 4">
            <a:extLst>
              <a:ext uri="{FF2B5EF4-FFF2-40B4-BE49-F238E27FC236}">
                <a16:creationId xmlns:a16="http://schemas.microsoft.com/office/drawing/2014/main" id="{05F900C6-88EF-1FD5-C1E0-78E200569328}"/>
              </a:ext>
            </a:extLst>
          </p:cNvPr>
          <p:cNvPicPr>
            <a:picLocks noGrp="1" noChangeAspect="1"/>
          </p:cNvPicPr>
          <p:nvPr>
            <p:ph idx="1"/>
          </p:nvPr>
        </p:nvPicPr>
        <p:blipFill>
          <a:blip r:embed="rId2"/>
          <a:stretch>
            <a:fillRect/>
          </a:stretch>
        </p:blipFill>
        <p:spPr>
          <a:xfrm>
            <a:off x="6381880" y="365125"/>
            <a:ext cx="5559439" cy="4108052"/>
          </a:xfrm>
        </p:spPr>
      </p:pic>
      <p:sp>
        <p:nvSpPr>
          <p:cNvPr id="6" name="文本框 5">
            <a:extLst>
              <a:ext uri="{FF2B5EF4-FFF2-40B4-BE49-F238E27FC236}">
                <a16:creationId xmlns:a16="http://schemas.microsoft.com/office/drawing/2014/main" id="{9F4D238D-7443-B851-45AE-0E72CA5B4772}"/>
              </a:ext>
            </a:extLst>
          </p:cNvPr>
          <p:cNvSpPr txBox="1"/>
          <p:nvPr/>
        </p:nvSpPr>
        <p:spPr>
          <a:xfrm>
            <a:off x="701819" y="1477308"/>
            <a:ext cx="5680061" cy="2554545"/>
          </a:xfrm>
          <a:prstGeom prst="rect">
            <a:avLst/>
          </a:prstGeom>
          <a:noFill/>
        </p:spPr>
        <p:txBody>
          <a:bodyPr wrap="square" rtlCol="0">
            <a:spAutoFit/>
          </a:bodyPr>
          <a:lstStyle/>
          <a:p>
            <a:r>
              <a:rPr lang="zh-CN" altLang="en-US" sz="2000" dirty="0"/>
              <a:t>对</a:t>
            </a:r>
            <a:r>
              <a:rPr lang="en-US" altLang="zh-CN" sz="2000" dirty="0"/>
              <a:t>”aa”,”aba”,”</a:t>
            </a:r>
            <a:r>
              <a:rPr lang="en-US" altLang="zh-CN" sz="2000" dirty="0" err="1"/>
              <a:t>ba</a:t>
            </a:r>
            <a:r>
              <a:rPr lang="en-US" altLang="zh-CN" sz="2000" dirty="0"/>
              <a:t>”,”</a:t>
            </a:r>
            <a:r>
              <a:rPr lang="en-US" altLang="zh-CN" sz="2000" dirty="0" err="1"/>
              <a:t>caa</a:t>
            </a:r>
            <a:r>
              <a:rPr lang="en-US" altLang="zh-CN" sz="2000" dirty="0"/>
              <a:t>””</a:t>
            </a:r>
            <a:r>
              <a:rPr lang="en-US" altLang="zh-CN" sz="2000" dirty="0" err="1"/>
              <a:t>cab””cba””cc</a:t>
            </a:r>
            <a:r>
              <a:rPr lang="en-US" altLang="zh-CN" sz="2000" dirty="0"/>
              <a:t>”</a:t>
            </a:r>
            <a:r>
              <a:rPr lang="zh-CN" altLang="en-US" sz="2000" dirty="0"/>
              <a:t>建立字典树。</a:t>
            </a:r>
            <a:endParaRPr lang="en-US" altLang="zh-CN" sz="2000" dirty="0"/>
          </a:p>
          <a:p>
            <a:endParaRPr lang="en-US" altLang="zh-CN" sz="2000" dirty="0"/>
          </a:p>
          <a:p>
            <a:r>
              <a:rPr lang="zh-CN" altLang="en-US" sz="2000" dirty="0"/>
              <a:t>遍历所有的字符串，从树的根节点插入该字符串的每一个字符</a:t>
            </a:r>
            <a:r>
              <a:rPr lang="en-US" altLang="zh-CN" sz="2000" dirty="0"/>
              <a:t>c</a:t>
            </a:r>
            <a:r>
              <a:rPr lang="zh-CN" altLang="en-US" sz="2000" dirty="0"/>
              <a:t>，如果当前节点没有</a:t>
            </a:r>
            <a:r>
              <a:rPr lang="en-US" altLang="zh-CN" sz="2000" dirty="0"/>
              <a:t>c</a:t>
            </a:r>
            <a:r>
              <a:rPr lang="zh-CN" altLang="en-US" sz="2000" dirty="0"/>
              <a:t>这个孩子，则创造一个新节点当他的孩子，继续向下遍历另一个字符，如果有</a:t>
            </a:r>
            <a:r>
              <a:rPr lang="en-US" altLang="zh-CN" sz="2000" dirty="0"/>
              <a:t>c</a:t>
            </a:r>
            <a:r>
              <a:rPr lang="zh-CN" altLang="en-US" sz="2000" dirty="0"/>
              <a:t>这个孩子，那么就沿着这个节点继续向下遍历，直到遍历添加完整个字符串，可以在最后一个节点处维护终止信息或者</a:t>
            </a:r>
            <a:r>
              <a:rPr lang="en-US" altLang="zh-CN" sz="2000" dirty="0" err="1"/>
              <a:t>cnt</a:t>
            </a:r>
            <a:r>
              <a:rPr lang="zh-CN" altLang="en-US" sz="2000" dirty="0"/>
              <a:t>信息。</a:t>
            </a:r>
          </a:p>
        </p:txBody>
      </p:sp>
    </p:spTree>
    <p:extLst>
      <p:ext uri="{BB962C8B-B14F-4D97-AF65-F5344CB8AC3E}">
        <p14:creationId xmlns:p14="http://schemas.microsoft.com/office/powerpoint/2010/main" val="3430707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A6DC8-2A89-1873-DD84-B922050EE497}"/>
              </a:ext>
            </a:extLst>
          </p:cNvPr>
          <p:cNvSpPr>
            <a:spLocks noGrp="1"/>
          </p:cNvSpPr>
          <p:nvPr>
            <p:ph type="title"/>
          </p:nvPr>
        </p:nvSpPr>
        <p:spPr/>
        <p:txBody>
          <a:bodyPr/>
          <a:lstStyle/>
          <a:p>
            <a:r>
              <a:rPr lang="en-US" altLang="zh-CN" dirty="0" err="1"/>
              <a:t>Trie</a:t>
            </a:r>
            <a:r>
              <a:rPr lang="en-US" altLang="zh-CN" dirty="0"/>
              <a:t> </a:t>
            </a:r>
            <a:r>
              <a:rPr lang="zh-CN" altLang="en-US" dirty="0"/>
              <a:t>树上的查询</a:t>
            </a:r>
          </a:p>
        </p:txBody>
      </p:sp>
      <p:pic>
        <p:nvPicPr>
          <p:cNvPr id="4" name="内容占位符 4">
            <a:extLst>
              <a:ext uri="{FF2B5EF4-FFF2-40B4-BE49-F238E27FC236}">
                <a16:creationId xmlns:a16="http://schemas.microsoft.com/office/drawing/2014/main" id="{2B4712B4-783E-1A60-3E9A-F41E37BA91D6}"/>
              </a:ext>
            </a:extLst>
          </p:cNvPr>
          <p:cNvPicPr>
            <a:picLocks noGrp="1" noChangeAspect="1"/>
          </p:cNvPicPr>
          <p:nvPr>
            <p:ph idx="1"/>
          </p:nvPr>
        </p:nvPicPr>
        <p:blipFill>
          <a:blip r:embed="rId2"/>
          <a:stretch>
            <a:fillRect/>
          </a:stretch>
        </p:blipFill>
        <p:spPr>
          <a:xfrm>
            <a:off x="6095999" y="881318"/>
            <a:ext cx="4849091" cy="3583152"/>
          </a:xfrm>
        </p:spPr>
      </p:pic>
      <p:sp>
        <p:nvSpPr>
          <p:cNvPr id="5" name="文本框 4">
            <a:extLst>
              <a:ext uri="{FF2B5EF4-FFF2-40B4-BE49-F238E27FC236}">
                <a16:creationId xmlns:a16="http://schemas.microsoft.com/office/drawing/2014/main" id="{E81216D6-56E1-D6B9-8C1C-2301E0D5C1CF}"/>
              </a:ext>
            </a:extLst>
          </p:cNvPr>
          <p:cNvSpPr txBox="1"/>
          <p:nvPr/>
        </p:nvSpPr>
        <p:spPr>
          <a:xfrm>
            <a:off x="671945" y="1690687"/>
            <a:ext cx="5063837" cy="1754326"/>
          </a:xfrm>
          <a:prstGeom prst="rect">
            <a:avLst/>
          </a:prstGeom>
          <a:noFill/>
        </p:spPr>
        <p:txBody>
          <a:bodyPr wrap="square" rtlCol="0">
            <a:spAutoFit/>
          </a:bodyPr>
          <a:lstStyle/>
          <a:p>
            <a:r>
              <a:rPr lang="zh-CN" altLang="en-US" dirty="0"/>
              <a:t>从根节点开始查询，遍历要查询的字符串的每一个字符</a:t>
            </a:r>
            <a:r>
              <a:rPr lang="en-US" altLang="zh-CN" dirty="0"/>
              <a:t>c</a:t>
            </a:r>
            <a:r>
              <a:rPr lang="zh-CN" altLang="en-US" dirty="0"/>
              <a:t>，如果当前遍历的节点有</a:t>
            </a:r>
            <a:r>
              <a:rPr lang="en-US" altLang="zh-CN" dirty="0"/>
              <a:t>c</a:t>
            </a:r>
            <a:r>
              <a:rPr lang="zh-CN" altLang="en-US" dirty="0"/>
              <a:t>这个孩子，则向下遍历接下来的字符，如果没有这个孩子，就说明该字符串不在这个树里，返回</a:t>
            </a:r>
            <a:r>
              <a:rPr lang="en-US" altLang="zh-CN" dirty="0"/>
              <a:t>0.</a:t>
            </a:r>
            <a:r>
              <a:rPr lang="zh-CN" altLang="en-US" dirty="0"/>
              <a:t>一直遍历完，如果遍历到最后的节点有终止信息，就说明有这个字符串，返回所需的</a:t>
            </a:r>
            <a:r>
              <a:rPr lang="en-US" altLang="zh-CN" dirty="0"/>
              <a:t>true</a:t>
            </a:r>
            <a:r>
              <a:rPr lang="zh-CN" altLang="en-US" dirty="0"/>
              <a:t>或者</a:t>
            </a:r>
            <a:r>
              <a:rPr lang="en-US" altLang="zh-CN" dirty="0" err="1"/>
              <a:t>cnt</a:t>
            </a:r>
            <a:endParaRPr lang="zh-CN" altLang="en-US" dirty="0"/>
          </a:p>
        </p:txBody>
      </p:sp>
    </p:spTree>
    <p:extLst>
      <p:ext uri="{BB962C8B-B14F-4D97-AF65-F5344CB8AC3E}">
        <p14:creationId xmlns:p14="http://schemas.microsoft.com/office/powerpoint/2010/main" val="883982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35F4FF-A956-E52D-034C-7D3831B2604B}"/>
              </a:ext>
            </a:extLst>
          </p:cNvPr>
          <p:cNvSpPr>
            <a:spLocks noGrp="1"/>
          </p:cNvSpPr>
          <p:nvPr>
            <p:ph type="title"/>
          </p:nvPr>
        </p:nvSpPr>
        <p:spPr>
          <a:xfrm>
            <a:off x="680667" y="100823"/>
            <a:ext cx="10515600" cy="1325563"/>
          </a:xfrm>
        </p:spPr>
        <p:txBody>
          <a:bodyPr/>
          <a:lstStyle/>
          <a:p>
            <a:r>
              <a:rPr lang="zh-CN" altLang="en-US" dirty="0"/>
              <a:t>代码实现</a:t>
            </a:r>
          </a:p>
        </p:txBody>
      </p:sp>
      <p:pic>
        <p:nvPicPr>
          <p:cNvPr id="9" name="图片 8">
            <a:extLst>
              <a:ext uri="{FF2B5EF4-FFF2-40B4-BE49-F238E27FC236}">
                <a16:creationId xmlns:a16="http://schemas.microsoft.com/office/drawing/2014/main" id="{32D27DFF-C2DA-B3BB-FC7F-91A64DA1A4F0}"/>
              </a:ext>
            </a:extLst>
          </p:cNvPr>
          <p:cNvPicPr>
            <a:picLocks noChangeAspect="1"/>
          </p:cNvPicPr>
          <p:nvPr/>
        </p:nvPicPr>
        <p:blipFill>
          <a:blip r:embed="rId2"/>
          <a:stretch>
            <a:fillRect/>
          </a:stretch>
        </p:blipFill>
        <p:spPr>
          <a:xfrm>
            <a:off x="680667" y="1093877"/>
            <a:ext cx="5200917" cy="2121009"/>
          </a:xfrm>
          <a:prstGeom prst="rect">
            <a:avLst/>
          </a:prstGeom>
        </p:spPr>
      </p:pic>
      <p:pic>
        <p:nvPicPr>
          <p:cNvPr id="11" name="图片 10">
            <a:extLst>
              <a:ext uri="{FF2B5EF4-FFF2-40B4-BE49-F238E27FC236}">
                <a16:creationId xmlns:a16="http://schemas.microsoft.com/office/drawing/2014/main" id="{810D69C5-BB2A-2982-050E-F94F2E9E53B5}"/>
              </a:ext>
            </a:extLst>
          </p:cNvPr>
          <p:cNvPicPr>
            <a:picLocks noChangeAspect="1"/>
          </p:cNvPicPr>
          <p:nvPr/>
        </p:nvPicPr>
        <p:blipFill>
          <a:blip r:embed="rId3"/>
          <a:stretch>
            <a:fillRect/>
          </a:stretch>
        </p:blipFill>
        <p:spPr>
          <a:xfrm>
            <a:off x="680667" y="3276600"/>
            <a:ext cx="8013061" cy="3275707"/>
          </a:xfrm>
          <a:prstGeom prst="rect">
            <a:avLst/>
          </a:prstGeom>
        </p:spPr>
      </p:pic>
      <p:pic>
        <p:nvPicPr>
          <p:cNvPr id="13" name="图片 12">
            <a:extLst>
              <a:ext uri="{FF2B5EF4-FFF2-40B4-BE49-F238E27FC236}">
                <a16:creationId xmlns:a16="http://schemas.microsoft.com/office/drawing/2014/main" id="{BC9A3458-3400-C998-7243-EEF605BB913B}"/>
              </a:ext>
            </a:extLst>
          </p:cNvPr>
          <p:cNvPicPr>
            <a:picLocks noChangeAspect="1"/>
          </p:cNvPicPr>
          <p:nvPr/>
        </p:nvPicPr>
        <p:blipFill>
          <a:blip r:embed="rId4"/>
          <a:stretch>
            <a:fillRect/>
          </a:stretch>
        </p:blipFill>
        <p:spPr>
          <a:xfrm>
            <a:off x="6872046" y="1093877"/>
            <a:ext cx="4010699" cy="3322956"/>
          </a:xfrm>
          <a:prstGeom prst="rect">
            <a:avLst/>
          </a:prstGeom>
        </p:spPr>
      </p:pic>
    </p:spTree>
    <p:extLst>
      <p:ext uri="{BB962C8B-B14F-4D97-AF65-F5344CB8AC3E}">
        <p14:creationId xmlns:p14="http://schemas.microsoft.com/office/powerpoint/2010/main" val="1228015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80F9DA-B5D5-F1E3-B6AC-133FA9C7BD99}"/>
              </a:ext>
            </a:extLst>
          </p:cNvPr>
          <p:cNvSpPr>
            <a:spLocks noGrp="1"/>
          </p:cNvSpPr>
          <p:nvPr>
            <p:ph type="title"/>
          </p:nvPr>
        </p:nvSpPr>
        <p:spPr/>
        <p:txBody>
          <a:bodyPr/>
          <a:lstStyle/>
          <a:p>
            <a:r>
              <a:rPr lang="zh-CN" altLang="en-US" dirty="0"/>
              <a:t>例题</a:t>
            </a:r>
            <a:r>
              <a:rPr lang="en-US" altLang="zh-CN" dirty="0"/>
              <a:t>1 </a:t>
            </a:r>
            <a:r>
              <a:rPr lang="zh-CN" altLang="en-US" dirty="0"/>
              <a:t>字典树</a:t>
            </a:r>
          </a:p>
        </p:txBody>
      </p:sp>
      <p:sp>
        <p:nvSpPr>
          <p:cNvPr id="3" name="内容占位符 2">
            <a:extLst>
              <a:ext uri="{FF2B5EF4-FFF2-40B4-BE49-F238E27FC236}">
                <a16:creationId xmlns:a16="http://schemas.microsoft.com/office/drawing/2014/main" id="{ED5038C2-0D9D-E865-3920-3BB1DEFEAD5B}"/>
              </a:ext>
            </a:extLst>
          </p:cNvPr>
          <p:cNvSpPr>
            <a:spLocks noGrp="1"/>
          </p:cNvSpPr>
          <p:nvPr>
            <p:ph idx="1"/>
          </p:nvPr>
        </p:nvSpPr>
        <p:spPr/>
        <p:txBody>
          <a:bodyPr/>
          <a:lstStyle/>
          <a:p>
            <a:r>
              <a:rPr lang="en-US" altLang="zh-CN" dirty="0">
                <a:hlinkClick r:id="rId2"/>
              </a:rPr>
              <a:t>https://www.luogu.com.cn/problem/P8306</a:t>
            </a:r>
            <a:r>
              <a:rPr lang="en-US" altLang="zh-CN" dirty="0"/>
              <a:t> </a:t>
            </a:r>
          </a:p>
          <a:p>
            <a:r>
              <a:rPr lang="zh-CN" altLang="en-US" b="0" i="0" dirty="0">
                <a:effectLst/>
                <a:latin typeface="-apple-system"/>
              </a:rPr>
              <a:t>给定 </a:t>
            </a:r>
            <a:r>
              <a:rPr lang="en-US" altLang="zh-CN" b="0" i="1" dirty="0">
                <a:effectLst/>
                <a:latin typeface="KaTeX_Math"/>
              </a:rPr>
              <a:t>n</a:t>
            </a:r>
            <a:r>
              <a:rPr lang="zh-CN" altLang="en-US" b="0" i="0" dirty="0">
                <a:effectLst/>
                <a:latin typeface="-apple-system"/>
              </a:rPr>
              <a:t> 个模式串 和 </a:t>
            </a:r>
            <a:r>
              <a:rPr lang="en-US" altLang="zh-CN" b="0" i="1" dirty="0">
                <a:effectLst/>
                <a:latin typeface="KaTeX_Math"/>
              </a:rPr>
              <a:t>q</a:t>
            </a:r>
            <a:r>
              <a:rPr lang="zh-CN" altLang="en-US" b="0" i="0" dirty="0">
                <a:effectLst/>
                <a:latin typeface="-apple-system"/>
              </a:rPr>
              <a:t> 次询问，每次询问给定一个文本串</a:t>
            </a:r>
            <a:r>
              <a:rPr lang="en-US" altLang="zh-CN" b="0" i="1" dirty="0" err="1">
                <a:effectLst/>
                <a:latin typeface="KaTeX_Math"/>
              </a:rPr>
              <a:t>ti</a:t>
            </a:r>
            <a:r>
              <a:rPr lang="zh-CN" altLang="en-US" b="0" i="0" dirty="0">
                <a:effectLst/>
                <a:latin typeface="KaTeX_Main"/>
              </a:rPr>
              <a:t>​</a:t>
            </a:r>
            <a:r>
              <a:rPr lang="zh-CN" altLang="en-US" b="0" i="0" dirty="0">
                <a:effectLst/>
                <a:latin typeface="-apple-system"/>
              </a:rPr>
              <a:t>，请回答 </a:t>
            </a:r>
            <a:r>
              <a:rPr lang="en-US" altLang="zh-CN" b="0" i="1" dirty="0">
                <a:effectLst/>
                <a:latin typeface="KaTeX_Math"/>
              </a:rPr>
              <a:t>s</a:t>
            </a:r>
            <a:r>
              <a:rPr lang="en-US" altLang="zh-CN" b="0" i="0" dirty="0">
                <a:effectLst/>
                <a:latin typeface="KaTeX_Main"/>
              </a:rPr>
              <a:t>1​∼</a:t>
            </a:r>
            <a:r>
              <a:rPr lang="en-US" altLang="zh-CN" b="0" i="1" dirty="0" err="1">
                <a:effectLst/>
                <a:latin typeface="KaTeX_Math"/>
              </a:rPr>
              <a:t>sn</a:t>
            </a:r>
            <a:r>
              <a:rPr lang="zh-CN" altLang="en-US" b="0" i="0" dirty="0">
                <a:effectLst/>
                <a:latin typeface="KaTeX_Main"/>
              </a:rPr>
              <a:t>​</a:t>
            </a:r>
            <a:r>
              <a:rPr lang="zh-CN" altLang="en-US" b="0" i="0" dirty="0">
                <a:effectLst/>
                <a:latin typeface="-apple-system"/>
              </a:rPr>
              <a:t> 中有多少个字符串 满足</a:t>
            </a:r>
            <a:r>
              <a:rPr lang="en-US" altLang="zh-CN" b="0" i="1" dirty="0" err="1">
                <a:effectLst/>
                <a:latin typeface="KaTeX_Math"/>
              </a:rPr>
              <a:t>ti</a:t>
            </a:r>
            <a:r>
              <a:rPr lang="zh-CN" altLang="en-US" b="0" i="0" dirty="0">
                <a:effectLst/>
                <a:latin typeface="KaTeX_Main"/>
              </a:rPr>
              <a:t>​</a:t>
            </a:r>
            <a:r>
              <a:rPr lang="zh-CN" altLang="en-US" b="0" i="0" dirty="0">
                <a:effectLst/>
                <a:latin typeface="-apple-system"/>
              </a:rPr>
              <a:t> 是 </a:t>
            </a:r>
            <a:r>
              <a:rPr lang="en-US" altLang="zh-CN" b="0" i="1" dirty="0" err="1">
                <a:effectLst/>
                <a:latin typeface="KaTeX_Math"/>
              </a:rPr>
              <a:t>sj</a:t>
            </a:r>
            <a:r>
              <a:rPr lang="zh-CN" altLang="en-US" b="0" i="0" dirty="0">
                <a:effectLst/>
                <a:latin typeface="KaTeX_Main"/>
              </a:rPr>
              <a:t>​</a:t>
            </a:r>
            <a:r>
              <a:rPr lang="zh-CN" altLang="en-US" b="0" i="0" dirty="0">
                <a:effectLst/>
                <a:latin typeface="-apple-system"/>
              </a:rPr>
              <a:t> 的</a:t>
            </a:r>
            <a:r>
              <a:rPr lang="zh-CN" altLang="en-US" b="1" i="0" dirty="0">
                <a:effectLst/>
                <a:latin typeface="-apple-system"/>
              </a:rPr>
              <a:t>前缀</a:t>
            </a:r>
            <a:r>
              <a:rPr lang="zh-CN" altLang="en-US" b="0" i="0" dirty="0">
                <a:effectLst/>
                <a:latin typeface="-apple-system"/>
              </a:rPr>
              <a:t>。</a:t>
            </a:r>
            <a:endParaRPr lang="en-US" altLang="zh-CN" dirty="0"/>
          </a:p>
          <a:p>
            <a:r>
              <a:rPr lang="zh-CN" altLang="en-US" dirty="0"/>
              <a:t>本题为统计前缀</a:t>
            </a:r>
            <a:endParaRPr lang="en-US" altLang="zh-CN" dirty="0"/>
          </a:p>
          <a:p>
            <a:r>
              <a:rPr lang="zh-CN" altLang="en-US" dirty="0"/>
              <a:t>只需要在插入操作时每一个节点都记录一边</a:t>
            </a:r>
            <a:r>
              <a:rPr lang="en-US" altLang="zh-CN" dirty="0" err="1"/>
              <a:t>cnt</a:t>
            </a:r>
            <a:r>
              <a:rPr lang="zh-CN" altLang="en-US" dirty="0"/>
              <a:t>即可实现统计</a:t>
            </a:r>
            <a:endParaRPr lang="en-US" altLang="zh-CN" dirty="0"/>
          </a:p>
          <a:p>
            <a:r>
              <a:rPr lang="zh-CN" altLang="en-US" dirty="0"/>
              <a:t>之后对查询串遍历，如果能遍历到最后一个字符则输出当前遍历节点的</a:t>
            </a:r>
            <a:r>
              <a:rPr lang="en-US" altLang="zh-CN" dirty="0" err="1"/>
              <a:t>cnt</a:t>
            </a:r>
            <a:r>
              <a:rPr lang="zh-CN" altLang="en-US" dirty="0"/>
              <a:t>即可</a:t>
            </a:r>
          </a:p>
        </p:txBody>
      </p:sp>
    </p:spTree>
    <p:extLst>
      <p:ext uri="{BB962C8B-B14F-4D97-AF65-F5344CB8AC3E}">
        <p14:creationId xmlns:p14="http://schemas.microsoft.com/office/powerpoint/2010/main" val="207967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1D75BB-1960-84C5-AD17-00357CAE6C7C}"/>
              </a:ext>
            </a:extLst>
          </p:cNvPr>
          <p:cNvSpPr>
            <a:spLocks noGrp="1"/>
          </p:cNvSpPr>
          <p:nvPr>
            <p:ph idx="1"/>
          </p:nvPr>
        </p:nvSpPr>
        <p:spPr>
          <a:xfrm>
            <a:off x="1198418" y="1430771"/>
            <a:ext cx="9414164" cy="3688484"/>
          </a:xfrm>
        </p:spPr>
        <p:txBody>
          <a:bodyPr>
            <a:normAutofit/>
          </a:bodyPr>
          <a:lstStyle/>
          <a:p>
            <a:r>
              <a:rPr lang="en-US" altLang="zh-CN" dirty="0" err="1"/>
              <a:t>Trie</a:t>
            </a:r>
            <a:r>
              <a:rPr lang="en-US" altLang="zh-CN" dirty="0"/>
              <a:t> </a:t>
            </a:r>
            <a:r>
              <a:rPr lang="zh-CN" altLang="en-US" dirty="0"/>
              <a:t>树的贪心用法</a:t>
            </a:r>
            <a:endParaRPr lang="en-US" altLang="zh-CN" dirty="0"/>
          </a:p>
          <a:p>
            <a:r>
              <a:rPr lang="en-US" altLang="zh-CN" dirty="0" err="1"/>
              <a:t>Trie</a:t>
            </a:r>
            <a:r>
              <a:rPr lang="en-US" altLang="zh-CN" dirty="0"/>
              <a:t> </a:t>
            </a:r>
            <a:r>
              <a:rPr lang="zh-CN" altLang="en-US" dirty="0"/>
              <a:t>树由于对每一个节点都记录的子节点的一些信息，使得我们可以贪心的选取子节点进行遍历，达到更优的答案</a:t>
            </a:r>
            <a:endParaRPr lang="en-US" altLang="zh-CN" dirty="0"/>
          </a:p>
          <a:p>
            <a:r>
              <a:rPr lang="zh-CN" altLang="en-US" dirty="0"/>
              <a:t>由于异或运算是按位进行的，我们可以把一个数字转换成二进制数，从高到低按位插入字典树中，</a:t>
            </a:r>
            <a:endParaRPr lang="en-US" altLang="zh-CN" dirty="0"/>
          </a:p>
          <a:p>
            <a:r>
              <a:rPr lang="zh-CN" altLang="en-US" dirty="0"/>
              <a:t>这样的话查询一个数对于一些数的最大异或值就可以通过将这些数建立字典树，遍历这棵树，每一次尽量往和当前数这一位不同的地方走，这样就能贪心得到最大值</a:t>
            </a:r>
          </a:p>
        </p:txBody>
      </p:sp>
    </p:spTree>
    <p:extLst>
      <p:ext uri="{BB962C8B-B14F-4D97-AF65-F5344CB8AC3E}">
        <p14:creationId xmlns:p14="http://schemas.microsoft.com/office/powerpoint/2010/main" val="335436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37D511-CADC-08C1-5E49-1546F8AC62C5}"/>
              </a:ext>
            </a:extLst>
          </p:cNvPr>
          <p:cNvSpPr>
            <a:spLocks noGrp="1"/>
          </p:cNvSpPr>
          <p:nvPr>
            <p:ph type="title"/>
          </p:nvPr>
        </p:nvSpPr>
        <p:spPr/>
        <p:txBody>
          <a:bodyPr/>
          <a:lstStyle/>
          <a:p>
            <a:r>
              <a:rPr lang="zh-CN" altLang="en-US" dirty="0"/>
              <a:t>例题 </a:t>
            </a:r>
            <a:r>
              <a:rPr lang="en-US" altLang="zh-CN" dirty="0"/>
              <a:t>2 </a:t>
            </a:r>
            <a:r>
              <a:rPr lang="zh-CN" altLang="en-US" dirty="0"/>
              <a:t>最长异或路径</a:t>
            </a:r>
          </a:p>
        </p:txBody>
      </p:sp>
      <p:sp>
        <p:nvSpPr>
          <p:cNvPr id="3" name="内容占位符 2">
            <a:extLst>
              <a:ext uri="{FF2B5EF4-FFF2-40B4-BE49-F238E27FC236}">
                <a16:creationId xmlns:a16="http://schemas.microsoft.com/office/drawing/2014/main" id="{46C2A3EF-ED55-4FB0-9104-507CDEC7C69E}"/>
              </a:ext>
            </a:extLst>
          </p:cNvPr>
          <p:cNvSpPr>
            <a:spLocks noGrp="1"/>
          </p:cNvSpPr>
          <p:nvPr>
            <p:ph idx="1"/>
          </p:nvPr>
        </p:nvSpPr>
        <p:spPr/>
        <p:txBody>
          <a:bodyPr/>
          <a:lstStyle/>
          <a:p>
            <a:r>
              <a:rPr lang="en-US" altLang="zh-CN" dirty="0">
                <a:hlinkClick r:id="rId2"/>
              </a:rPr>
              <a:t>https://www.luogu.com.cn/problem/P4551</a:t>
            </a:r>
            <a:r>
              <a:rPr lang="en-US" altLang="zh-CN" dirty="0"/>
              <a:t> </a:t>
            </a:r>
          </a:p>
          <a:p>
            <a:pPr algn="l"/>
            <a:r>
              <a:rPr lang="zh-CN" altLang="en-US" b="0" i="0" dirty="0">
                <a:effectLst/>
                <a:latin typeface="-apple-system"/>
              </a:rPr>
              <a:t>给定一棵 </a:t>
            </a:r>
            <a:r>
              <a:rPr lang="en-US" altLang="zh-CN" b="0" i="1" dirty="0">
                <a:effectLst/>
                <a:latin typeface="KaTeX_Math"/>
              </a:rPr>
              <a:t>n</a:t>
            </a:r>
            <a:r>
              <a:rPr lang="zh-CN" altLang="en-US" b="0" i="0" dirty="0">
                <a:effectLst/>
                <a:latin typeface="-apple-system"/>
              </a:rPr>
              <a:t> 个点的带权树，结点下标从 </a:t>
            </a:r>
            <a:r>
              <a:rPr lang="en-US" altLang="zh-CN" b="0" i="0" dirty="0">
                <a:effectLst/>
                <a:latin typeface="KaTeX_Main"/>
              </a:rPr>
              <a:t>1</a:t>
            </a:r>
            <a:r>
              <a:rPr lang="zh-CN" altLang="en-US" b="0" i="0" dirty="0">
                <a:effectLst/>
                <a:latin typeface="-apple-system"/>
              </a:rPr>
              <a:t> 开始到 </a:t>
            </a:r>
            <a:r>
              <a:rPr lang="en-US" altLang="zh-CN" b="0" i="1" dirty="0">
                <a:effectLst/>
                <a:latin typeface="KaTeX_Math"/>
              </a:rPr>
              <a:t>n</a:t>
            </a:r>
            <a:r>
              <a:rPr lang="zh-CN" altLang="en-US" b="0" i="0" dirty="0">
                <a:effectLst/>
                <a:latin typeface="-apple-system"/>
              </a:rPr>
              <a:t>。寻找树中找两个结点，求最长的异或路径。</a:t>
            </a:r>
          </a:p>
          <a:p>
            <a:pPr algn="l"/>
            <a:r>
              <a:rPr lang="zh-CN" altLang="en-US" b="0" i="0" dirty="0">
                <a:effectLst/>
                <a:latin typeface="-apple-system"/>
              </a:rPr>
              <a:t>异或路径指的是指两个结点之间唯一路径上的所有边权的异或。</a:t>
            </a:r>
          </a:p>
          <a:p>
            <a:endParaRPr lang="en-US" altLang="zh-CN" dirty="0"/>
          </a:p>
          <a:p>
            <a:r>
              <a:rPr lang="zh-CN" altLang="en-US" dirty="0"/>
              <a:t>预处理所有点到根节点的异或和，由于异或的性质，一条路径的异或和，等于起点到根节点的异或和，异或终点到根节点的异或和，相同的部分被抵消掉了，因此预处理之后转化为</a:t>
            </a:r>
            <a:r>
              <a:rPr lang="en-US" altLang="zh-CN" dirty="0"/>
              <a:t>n</a:t>
            </a:r>
            <a:r>
              <a:rPr lang="zh-CN" altLang="en-US" dirty="0"/>
              <a:t>个数找两个数异或起来和最大，因此从高位贪心即可。</a:t>
            </a:r>
          </a:p>
        </p:txBody>
      </p:sp>
    </p:spTree>
    <p:extLst>
      <p:ext uri="{BB962C8B-B14F-4D97-AF65-F5344CB8AC3E}">
        <p14:creationId xmlns:p14="http://schemas.microsoft.com/office/powerpoint/2010/main" val="5648380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TotalTime>
  <Words>3017</Words>
  <Application>Microsoft Office PowerPoint</Application>
  <PresentationFormat>宽屏</PresentationFormat>
  <Paragraphs>169</Paragraphs>
  <Slides>31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-apple-system</vt:lpstr>
      <vt:lpstr>Helvetica Neue</vt:lpstr>
      <vt:lpstr>KaTeX_Main</vt:lpstr>
      <vt:lpstr>KaTeX_Math</vt:lpstr>
      <vt:lpstr>等线</vt:lpstr>
      <vt:lpstr>等线 Light</vt:lpstr>
      <vt:lpstr>Arial</vt:lpstr>
      <vt:lpstr>Cascadia Code</vt:lpstr>
      <vt:lpstr>Consolas</vt:lpstr>
      <vt:lpstr>Office 主题​​</vt:lpstr>
      <vt:lpstr>Trie 树 AC自动机、回文自动机</vt:lpstr>
      <vt:lpstr>Trie 树</vt:lpstr>
      <vt:lpstr>Trie 树的性质</vt:lpstr>
      <vt:lpstr>构建一个Trie 树</vt:lpstr>
      <vt:lpstr>Trie 树上的查询</vt:lpstr>
      <vt:lpstr>代码实现</vt:lpstr>
      <vt:lpstr>例题1 字典树</vt:lpstr>
      <vt:lpstr>PowerPoint 演示文稿</vt:lpstr>
      <vt:lpstr>例题 2 最长异或路径</vt:lpstr>
      <vt:lpstr>PowerPoint 演示文稿</vt:lpstr>
      <vt:lpstr>AC自动机</vt:lpstr>
      <vt:lpstr>PowerPoint 演示文稿</vt:lpstr>
      <vt:lpstr>AC自动机的构建</vt:lpstr>
      <vt:lpstr>PowerPoint 演示文稿</vt:lpstr>
      <vt:lpstr>PowerPoint 演示文稿</vt:lpstr>
      <vt:lpstr>PowerPoint 演示文稿</vt:lpstr>
      <vt:lpstr>PowerPoint 演示文稿</vt:lpstr>
      <vt:lpstr>PowerPoint 演示文稿</vt:lpstr>
      <vt:lpstr>PowerPoint 演示文稿</vt:lpstr>
      <vt:lpstr>例题3 AC自动机 </vt:lpstr>
      <vt:lpstr>例题 4 病毒</vt:lpstr>
      <vt:lpstr>PowerPoint 演示文稿</vt:lpstr>
      <vt:lpstr>PAM 回文自动机</vt:lpstr>
      <vt:lpstr>PowerPoint 演示文稿</vt:lpstr>
      <vt:lpstr>回文树的构建</vt:lpstr>
      <vt:lpstr>回文树的构建</vt:lpstr>
      <vt:lpstr>PowerPoint 演示文稿</vt:lpstr>
      <vt:lpstr>PowerPoint 演示文稿</vt:lpstr>
      <vt:lpstr>PowerPoint 演示文稿</vt:lpstr>
      <vt:lpstr>PowerPoint 演示文稿</vt:lpstr>
      <vt:lpstr>谢谢大家！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Trie 树 AC自动机、回文自动机</dc:title>
  <dc:creator>yuanyuan li</dc:creator>
  <cp:lastModifiedBy>yuanyuan li</cp:lastModifiedBy>
  <cp:revision>13</cp:revision>
  <dcterms:created xsi:type="dcterms:W3CDTF">2023-08-05T08:40:11Z</dcterms:created>
  <dcterms:modified xsi:type="dcterms:W3CDTF">2023-08-07T15:17:57Z</dcterms:modified>
</cp:coreProperties>
</file>