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2"/>
    <p:sldId id="5514" r:id="rId3"/>
    <p:sldId id="5515" r:id="rId4"/>
    <p:sldId id="5521" r:id="rId5"/>
    <p:sldId id="5522" r:id="rId6"/>
    <p:sldId id="5523" r:id="rId7"/>
    <p:sldId id="5524" r:id="rId8"/>
    <p:sldId id="55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125"/>
    <a:srgbClr val="5F4C1B"/>
    <a:srgbClr val="503D00"/>
    <a:srgbClr val="967200"/>
    <a:srgbClr val="8A6900"/>
    <a:srgbClr val="584300"/>
    <a:srgbClr val="FFD85D"/>
    <a:srgbClr val="FFC000"/>
    <a:srgbClr val="F8EE0D"/>
    <a:srgbClr val="FD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26" autoAdjust="0"/>
  </p:normalViewPr>
  <p:slideViewPr>
    <p:cSldViewPr>
      <p:cViewPr>
        <p:scale>
          <a:sx n="74" d="100"/>
          <a:sy n="74" d="100"/>
        </p:scale>
        <p:origin x="1042" y="118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ADEA-6270-4F25-8268-47D6A42E9AE2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A051-429D-44A0-BF29-0E72FF3052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A051-429D-44A0-BF29-0E72FF3052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5400000">
            <a:off x="98988" y="337144"/>
            <a:ext cx="523220" cy="309563"/>
          </a:xfrm>
          <a:prstGeom prst="triangle">
            <a:avLst/>
          </a:prstGeom>
          <a:gradFill>
            <a:gsLst>
              <a:gs pos="0">
                <a:srgbClr val="AC3079"/>
              </a:gs>
              <a:gs pos="100000">
                <a:srgbClr val="3C618E">
                  <a:alpha val="8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01400" y="251937"/>
            <a:ext cx="4342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i="1" dirty="0">
                <a:solidFill>
                  <a:srgbClr val="3C618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输入标题内容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7CB">
                <a:alpha val="12000"/>
              </a:srgbClr>
            </a:gs>
            <a:gs pos="20000">
              <a:srgbClr val="FFFF99">
                <a:alpha val="9000"/>
              </a:srgbClr>
            </a:gs>
            <a:gs pos="86000">
              <a:srgbClr val="FFE979">
                <a:alpha val="22000"/>
              </a:srgbClr>
            </a:gs>
            <a:gs pos="100000">
              <a:srgbClr val="FFD961">
                <a:alpha val="31000"/>
              </a:srgb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16" y="0"/>
            <a:ext cx="5259084" cy="6858000"/>
          </a:xfrm>
          <a:prstGeom prst="rect">
            <a:avLst/>
          </a:prstGeom>
        </p:spPr>
      </p:pic>
      <p:sp>
        <p:nvSpPr>
          <p:cNvPr id="26" name="任意多边形: 形状 25"/>
          <p:cNvSpPr/>
          <p:nvPr/>
        </p:nvSpPr>
        <p:spPr>
          <a:xfrm flipH="1">
            <a:off x="-96688" y="-4818075"/>
            <a:ext cx="13631588" cy="11676075"/>
          </a:xfrm>
          <a:custGeom>
            <a:avLst/>
            <a:gdLst>
              <a:gd name="connsiteX0" fmla="*/ 6292080 w 8006580"/>
              <a:gd name="connsiteY0" fmla="*/ 0 h 6858000"/>
              <a:gd name="connsiteX1" fmla="*/ 5093728 w 8006580"/>
              <a:gd name="connsiteY1" fmla="*/ 0 h 6858000"/>
              <a:gd name="connsiteX2" fmla="*/ 6206380 w 8006580"/>
              <a:gd name="connsiteY2" fmla="*/ 3428999 h 6858000"/>
              <a:gd name="connsiteX3" fmla="*/ 5093727 w 8006580"/>
              <a:gd name="connsiteY3" fmla="*/ 6857999 h 6858000"/>
              <a:gd name="connsiteX4" fmla="*/ 0 w 8006580"/>
              <a:gd name="connsiteY4" fmla="*/ 6857999 h 6858000"/>
              <a:gd name="connsiteX5" fmla="*/ 0 w 8006580"/>
              <a:gd name="connsiteY5" fmla="*/ 6858000 h 6858000"/>
              <a:gd name="connsiteX6" fmla="*/ 8006580 w 8006580"/>
              <a:gd name="connsiteY6" fmla="*/ 6858000 h 6858000"/>
              <a:gd name="connsiteX7" fmla="*/ 6292080 w 800658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06580" h="6858000">
                <a:moveTo>
                  <a:pt x="6292080" y="0"/>
                </a:moveTo>
                <a:lnTo>
                  <a:pt x="5093728" y="0"/>
                </a:lnTo>
                <a:lnTo>
                  <a:pt x="6206380" y="3428999"/>
                </a:lnTo>
                <a:lnTo>
                  <a:pt x="5093727" y="6857999"/>
                </a:lnTo>
                <a:lnTo>
                  <a:pt x="0" y="6857999"/>
                </a:lnTo>
                <a:lnTo>
                  <a:pt x="0" y="6858000"/>
                </a:lnTo>
                <a:lnTo>
                  <a:pt x="8006580" y="6858000"/>
                </a:lnTo>
                <a:lnTo>
                  <a:pt x="6292080" y="0"/>
                </a:lnTo>
                <a:close/>
              </a:path>
            </a:pathLst>
          </a:custGeom>
          <a:gradFill>
            <a:gsLst>
              <a:gs pos="0">
                <a:srgbClr val="F12700">
                  <a:alpha val="29000"/>
                </a:srgbClr>
              </a:gs>
              <a:gs pos="83000">
                <a:srgbClr val="F54800">
                  <a:alpha val="100000"/>
                </a:srgbClr>
              </a:gs>
              <a:gs pos="94000">
                <a:srgbClr val="FFA800">
                  <a:alpha val="100000"/>
                </a:srgbClr>
              </a:gs>
              <a:gs pos="100000">
                <a:srgbClr val="F86800">
                  <a:alpha val="100000"/>
                </a:srgbClr>
              </a:gs>
              <a:gs pos="62000">
                <a:srgbClr val="FFA800">
                  <a:alpha val="56000"/>
                </a:srgbClr>
              </a:gs>
              <a:gs pos="0">
                <a:srgbClr val="FFA8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V 形 8"/>
          <p:cNvSpPr/>
          <p:nvPr/>
        </p:nvSpPr>
        <p:spPr>
          <a:xfrm flipH="1">
            <a:off x="6932916" y="-1"/>
            <a:ext cx="2216316" cy="6858001"/>
          </a:xfrm>
          <a:prstGeom prst="chevron">
            <a:avLst>
              <a:gd name="adj" fmla="val 44664"/>
            </a:avLst>
          </a:prstGeom>
          <a:gradFill>
            <a:gsLst>
              <a:gs pos="0">
                <a:srgbClr val="B84370"/>
              </a:gs>
              <a:gs pos="78000">
                <a:srgbClr val="FFFF00">
                  <a:alpha val="60000"/>
                </a:srgbClr>
              </a:gs>
              <a:gs pos="100000">
                <a:srgbClr val="B9466E"/>
              </a:gs>
              <a:gs pos="92000">
                <a:srgbClr val="DCA337">
                  <a:alpha val="100000"/>
                </a:srgbClr>
              </a:gs>
              <a:gs pos="25000">
                <a:srgbClr val="FFFF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04" y="1439569"/>
            <a:ext cx="58996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/>
              <a:t>基于</a:t>
            </a:r>
            <a:r>
              <a:rPr lang="en-US" altLang="zh-CN" sz="5400" dirty="0"/>
              <a:t>RISC-V</a:t>
            </a:r>
            <a:r>
              <a:rPr lang="zh-CN" altLang="en-US" sz="5400" dirty="0"/>
              <a:t>代理内核的操作系统实验的实现与改进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淘宝网Chenying0907出品 9"/>
          <p:cNvSpPr txBox="1"/>
          <p:nvPr/>
        </p:nvSpPr>
        <p:spPr>
          <a:xfrm>
            <a:off x="5181697" y="5808821"/>
            <a:ext cx="1923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单击添加小标题</a:t>
            </a:r>
          </a:p>
        </p:txBody>
      </p:sp>
      <p:sp>
        <p:nvSpPr>
          <p:cNvPr id="22" name="淘宝网Chenying0907出品 9"/>
          <p:cNvSpPr txBox="1"/>
          <p:nvPr/>
        </p:nvSpPr>
        <p:spPr>
          <a:xfrm>
            <a:off x="5181695" y="6153182"/>
            <a:ext cx="1923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单击添加小标题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5103182" y="5464460"/>
            <a:ext cx="779342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淘宝网Chenying0907出品 9"/>
          <p:cNvSpPr txBox="1"/>
          <p:nvPr/>
        </p:nvSpPr>
        <p:spPr>
          <a:xfrm>
            <a:off x="667976" y="5059288"/>
            <a:ext cx="1923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l"/>
            </a:pPr>
            <a:r>
              <a:rPr lang="zh-CN" altLang="en-US" sz="1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汇报人：张国安</a:t>
            </a:r>
          </a:p>
        </p:txBody>
      </p:sp>
      <p:sp>
        <p:nvSpPr>
          <p:cNvPr id="25" name="淘宝网Chenying0907出品 9"/>
          <p:cNvSpPr txBox="1"/>
          <p:nvPr/>
        </p:nvSpPr>
        <p:spPr>
          <a:xfrm>
            <a:off x="652737" y="5360926"/>
            <a:ext cx="1923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l"/>
            </a:pPr>
            <a:r>
              <a:rPr lang="zh-CN" altLang="en-US" sz="1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日期：</a:t>
            </a:r>
            <a:r>
              <a:rPr lang="en-US" altLang="zh-CN" sz="1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2022/4/5</a:t>
            </a:r>
            <a:endParaRPr lang="zh-CN" altLang="en-US" sz="1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任意多边形: 形状 6"/>
          <p:cNvSpPr/>
          <p:nvPr/>
        </p:nvSpPr>
        <p:spPr>
          <a:xfrm flipH="1">
            <a:off x="4943872" y="0"/>
            <a:ext cx="7248018" cy="6858000"/>
          </a:xfrm>
          <a:custGeom>
            <a:avLst/>
            <a:gdLst>
              <a:gd name="connsiteX0" fmla="*/ 6292080 w 8006580"/>
              <a:gd name="connsiteY0" fmla="*/ 0 h 6858000"/>
              <a:gd name="connsiteX1" fmla="*/ 5093728 w 8006580"/>
              <a:gd name="connsiteY1" fmla="*/ 0 h 6858000"/>
              <a:gd name="connsiteX2" fmla="*/ 6206380 w 8006580"/>
              <a:gd name="connsiteY2" fmla="*/ 3428999 h 6858000"/>
              <a:gd name="connsiteX3" fmla="*/ 5093727 w 8006580"/>
              <a:gd name="connsiteY3" fmla="*/ 6857999 h 6858000"/>
              <a:gd name="connsiteX4" fmla="*/ 0 w 8006580"/>
              <a:gd name="connsiteY4" fmla="*/ 6857999 h 6858000"/>
              <a:gd name="connsiteX5" fmla="*/ 0 w 8006580"/>
              <a:gd name="connsiteY5" fmla="*/ 6858000 h 6858000"/>
              <a:gd name="connsiteX6" fmla="*/ 8006580 w 8006580"/>
              <a:gd name="connsiteY6" fmla="*/ 6858000 h 6858000"/>
              <a:gd name="connsiteX7" fmla="*/ 6292080 w 800658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06580" h="6858000">
                <a:moveTo>
                  <a:pt x="6292080" y="0"/>
                </a:moveTo>
                <a:lnTo>
                  <a:pt x="5093728" y="0"/>
                </a:lnTo>
                <a:lnTo>
                  <a:pt x="6206380" y="3428999"/>
                </a:lnTo>
                <a:lnTo>
                  <a:pt x="5093727" y="6857999"/>
                </a:lnTo>
                <a:lnTo>
                  <a:pt x="0" y="6857999"/>
                </a:lnTo>
                <a:lnTo>
                  <a:pt x="0" y="6858000"/>
                </a:lnTo>
                <a:lnTo>
                  <a:pt x="8006580" y="6858000"/>
                </a:lnTo>
                <a:lnTo>
                  <a:pt x="6292080" y="0"/>
                </a:lnTo>
                <a:close/>
              </a:path>
            </a:pathLst>
          </a:custGeom>
          <a:gradFill>
            <a:gsLst>
              <a:gs pos="0">
                <a:srgbClr val="AC3079"/>
              </a:gs>
              <a:gs pos="42000">
                <a:srgbClr val="DE6500">
                  <a:alpha val="6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北京理工大学校名+校徽.png"/>
          <p:cNvPicPr>
            <a:picLocks noChangeAspect="1"/>
          </p:cNvPicPr>
          <p:nvPr/>
        </p:nvPicPr>
        <p:blipFill>
          <a:blip r:embed="rId4" cstate="print"/>
          <a:srcRect l="36504" t="13976" r="20399" b="63153"/>
          <a:stretch>
            <a:fillRect/>
          </a:stretch>
        </p:blipFill>
        <p:spPr>
          <a:xfrm>
            <a:off x="551384" y="0"/>
            <a:ext cx="3456384" cy="1296144"/>
          </a:xfrm>
          <a:prstGeom prst="rect">
            <a:avLst/>
          </a:prstGeom>
        </p:spPr>
      </p:pic>
      <p:sp>
        <p:nvSpPr>
          <p:cNvPr id="17" name="淘宝网Chenying0907出品 9">
            <a:extLst>
              <a:ext uri="{FF2B5EF4-FFF2-40B4-BE49-F238E27FC236}">
                <a16:creationId xmlns:a16="http://schemas.microsoft.com/office/drawing/2014/main" id="{218D5668-61F7-454C-BAB2-C70327D6D37A}"/>
              </a:ext>
            </a:extLst>
          </p:cNvPr>
          <p:cNvSpPr txBox="1"/>
          <p:nvPr/>
        </p:nvSpPr>
        <p:spPr>
          <a:xfrm>
            <a:off x="671837" y="4757650"/>
            <a:ext cx="1923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l"/>
            </a:pPr>
            <a:r>
              <a:rPr lang="zh-CN" altLang="en-US" sz="1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导师：陆慧梅、向勇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课题相关背景与目的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2" y="1528391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zh-CN" dirty="0"/>
              <a:t>了解开源操作系统相关领域的背景知识、了解国内外行业标准、规范和技术发展趋势、理解其对环境及社会可持续发展的影响，理解相关行业的政策和法律法规；</a:t>
            </a:r>
            <a:endParaRPr lang="zh-CN" altLang="zh-CN" sz="2000" dirty="0"/>
          </a:p>
          <a:p>
            <a:pPr lvl="1"/>
            <a:r>
              <a:rPr lang="zh-CN" altLang="zh-CN" dirty="0"/>
              <a:t>在指导教师指导下阅读国内外文献和自学相关知识、对基于</a:t>
            </a:r>
            <a:r>
              <a:rPr lang="en-US" altLang="zh-CN" dirty="0"/>
              <a:t>RISC-V</a:t>
            </a:r>
            <a:r>
              <a:rPr lang="zh-CN" altLang="zh-CN" dirty="0"/>
              <a:t>体系的操作系统课程实验的国内外现状进行研究和分析。《基于</a:t>
            </a:r>
            <a:r>
              <a:rPr lang="en-US" altLang="zh-CN" dirty="0"/>
              <a:t>RISC-V</a:t>
            </a:r>
            <a:r>
              <a:rPr lang="zh-CN" altLang="zh-CN" dirty="0"/>
              <a:t>的操作系统实验》是基于</a:t>
            </a:r>
            <a:r>
              <a:rPr lang="en-US" altLang="zh-CN" dirty="0"/>
              <a:t>RISC-V</a:t>
            </a:r>
            <a:r>
              <a:rPr lang="zh-CN" altLang="zh-CN" dirty="0"/>
              <a:t>新型开放指令集和精简指令集机器架构，以及代理内核（</a:t>
            </a:r>
            <a:r>
              <a:rPr lang="en-US" altLang="zh-CN" dirty="0"/>
              <a:t>Proxy Kernel</a:t>
            </a:r>
            <a:r>
              <a:rPr lang="zh-CN" altLang="zh-CN" dirty="0"/>
              <a:t>）的思想构造。阅读相关文档；完成其中已经设计的</a:t>
            </a:r>
            <a:r>
              <a:rPr lang="en-US" altLang="zh-CN" dirty="0"/>
              <a:t>5</a:t>
            </a:r>
            <a:r>
              <a:rPr lang="zh-CN" altLang="zh-CN" dirty="0"/>
              <a:t>个实验，包括：系统调用、异常和外部中断、内存管理、进程管理、设备管理；对实验结果进行分析，在此基础上提出自己的扩展和改进，增加文件系统部分实验的设计与实现；把</a:t>
            </a:r>
            <a:r>
              <a:rPr lang="en-US" altLang="zh-CN" dirty="0"/>
              <a:t>PKE</a:t>
            </a:r>
            <a:r>
              <a:rPr lang="zh-CN" altLang="zh-CN" dirty="0"/>
              <a:t>（</a:t>
            </a:r>
            <a:r>
              <a:rPr lang="en-US" altLang="zh-CN" dirty="0"/>
              <a:t>Proxy Kernel</a:t>
            </a:r>
            <a:r>
              <a:rPr lang="zh-CN" altLang="zh-CN" dirty="0"/>
              <a:t>）从模拟器移植到</a:t>
            </a:r>
            <a:r>
              <a:rPr lang="en-US" altLang="zh-CN" dirty="0"/>
              <a:t>K210</a:t>
            </a:r>
            <a:r>
              <a:rPr lang="zh-CN" altLang="zh-CN" dirty="0"/>
              <a:t>板子上，最终给出详细的实验任务书；</a:t>
            </a:r>
            <a:endParaRPr lang="zh-CN" altLang="en-US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57A0721C-8C8F-4A94-B71A-E77F2C0481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目前</a:t>
            </a:r>
            <a:r>
              <a:rPr lang="zh-CN" altLang="zh-CN" sz="4900" b="1" dirty="0"/>
              <a:t>进度</a:t>
            </a:r>
            <a:br>
              <a:rPr lang="zh-CN" altLang="zh-CN" b="1" dirty="0"/>
            </a:b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zh-CN" dirty="0"/>
              <a:t>现在已经完成了</a:t>
            </a:r>
            <a:r>
              <a:rPr lang="en-US" altLang="zh-CN" dirty="0"/>
              <a:t>RISC-V</a:t>
            </a:r>
            <a:r>
              <a:rPr lang="zh-CN" altLang="zh-CN" dirty="0"/>
              <a:t>手册阅读、开发和编译环境的搭建、烧录流程的梳理和验证、内核工作流程的梳理、</a:t>
            </a:r>
            <a:r>
              <a:rPr lang="en-US" altLang="zh-CN" dirty="0"/>
              <a:t>PKE</a:t>
            </a:r>
            <a:r>
              <a:rPr lang="zh-CN" altLang="zh-CN" dirty="0"/>
              <a:t>相关代码和文档的阅读、</a:t>
            </a:r>
            <a:r>
              <a:rPr lang="en-US" altLang="zh-CN" dirty="0"/>
              <a:t>PKE</a:t>
            </a:r>
            <a:r>
              <a:rPr lang="zh-CN" altLang="zh-CN" dirty="0"/>
              <a:t>内核依赖的</a:t>
            </a:r>
            <a:r>
              <a:rPr lang="en-US" altLang="zh-CN" dirty="0"/>
              <a:t>HTIF</a:t>
            </a:r>
            <a:r>
              <a:rPr lang="zh-CN" altLang="zh-CN" dirty="0"/>
              <a:t>接口梳理、</a:t>
            </a:r>
            <a:r>
              <a:rPr lang="en-US" altLang="zh-CN" dirty="0"/>
              <a:t>PKE</a:t>
            </a:r>
            <a:r>
              <a:rPr lang="zh-CN" altLang="zh-CN" dirty="0"/>
              <a:t>内核依赖接口的实现（部分）。</a:t>
            </a:r>
            <a:endParaRPr lang="zh-CN" altLang="en-US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2F732F1D-6188-4083-ACD3-7613457226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7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取得成果和存在问题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b="1" dirty="0"/>
              <a:t>开发环境的搭建</a:t>
            </a:r>
            <a:endParaRPr lang="en-US" altLang="zh-CN" b="1" dirty="0"/>
          </a:p>
          <a:p>
            <a:pPr marL="0" lvl="0" indent="0">
              <a:buNone/>
            </a:pPr>
            <a:endParaRPr lang="zh-CN" altLang="zh-CN" sz="1800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2F732F1D-6188-4083-ACD3-7613457226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2489165D-91AE-47CF-890F-9F8776C4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931133"/>
            <a:ext cx="62827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8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取得成果和存在问题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b="1" dirty="0"/>
              <a:t>内核在</a:t>
            </a:r>
            <a:r>
              <a:rPr lang="en-US" altLang="zh-CN" b="1" dirty="0"/>
              <a:t>K210</a:t>
            </a:r>
            <a:r>
              <a:rPr lang="zh-CN" altLang="zh-CN" b="1" dirty="0"/>
              <a:t>的工作流程梳理和烧录验证</a:t>
            </a:r>
            <a:endParaRPr lang="en-US" altLang="zh-CN" b="1" dirty="0"/>
          </a:p>
          <a:p>
            <a:pPr marL="0" lvl="0" indent="0">
              <a:buNone/>
            </a:pPr>
            <a:endParaRPr lang="en-US" altLang="zh-CN" b="1" dirty="0"/>
          </a:p>
          <a:p>
            <a:pPr marL="0" lvl="0" indent="0">
              <a:buNone/>
            </a:pPr>
            <a:endParaRPr lang="zh-CN" altLang="zh-CN" sz="1800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2F732F1D-6188-4083-ACD3-7613457226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E7CC-DF73-41E1-8893-D217EC6D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2276872"/>
            <a:ext cx="5536610" cy="43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取得成果和存在问题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/>
              <a:t>PKE</a:t>
            </a:r>
            <a:r>
              <a:rPr lang="zh-CN" altLang="zh-CN" b="1" dirty="0"/>
              <a:t>内核依赖的</a:t>
            </a:r>
            <a:r>
              <a:rPr lang="en-US" altLang="zh-CN" b="1" dirty="0"/>
              <a:t>HTIF</a:t>
            </a:r>
            <a:r>
              <a:rPr lang="zh-CN" altLang="zh-CN" b="1" dirty="0"/>
              <a:t>接口梳理</a:t>
            </a:r>
            <a:endParaRPr lang="en-US" altLang="zh-CN" b="1" dirty="0"/>
          </a:p>
          <a:p>
            <a:pPr marL="0" lvl="0" indent="0">
              <a:buNone/>
            </a:pPr>
            <a:endParaRPr lang="zh-CN" altLang="zh-CN" sz="1800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2F732F1D-6188-4083-ACD3-7613457226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F21E77-3649-4066-9FBD-50A5C0D5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269269"/>
            <a:ext cx="4176464" cy="54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取得成果和存在问题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/>
              <a:t>PKE</a:t>
            </a:r>
            <a:r>
              <a:rPr lang="zh-CN" altLang="zh-CN" b="1" dirty="0"/>
              <a:t>内核依赖接口的实现（部分）</a:t>
            </a:r>
            <a:endParaRPr lang="en-US" altLang="zh-CN" b="1" dirty="0"/>
          </a:p>
          <a:p>
            <a:pPr marL="0" lvl="0" indent="0">
              <a:buNone/>
            </a:pPr>
            <a:endParaRPr lang="zh-CN" altLang="zh-CN" sz="1800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2F732F1D-6188-4083-ACD3-7613457226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574B40-1D22-4D44-9DD3-1156D47F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045995"/>
            <a:ext cx="4550564" cy="56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A1A3-3E40-4EAF-AAA2-4BC1FC31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56294"/>
            <a:ext cx="10515600" cy="1325563"/>
          </a:xfrm>
        </p:spPr>
        <p:txBody>
          <a:bodyPr/>
          <a:lstStyle/>
          <a:p>
            <a:pPr lvl="0"/>
            <a:r>
              <a:rPr lang="zh-CN" altLang="zh-CN" b="1" dirty="0"/>
              <a:t>存在的问题与困难</a:t>
            </a:r>
            <a:endParaRPr lang="zh-CN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2C8A1-1EC0-49C2-8834-5914294E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目前在改造</a:t>
            </a:r>
            <a:r>
              <a:rPr lang="en-US" altLang="zh-CN" dirty="0"/>
              <a:t>RISCV-PKE</a:t>
            </a:r>
            <a:r>
              <a:rPr lang="zh-CN" altLang="zh-CN" dirty="0"/>
              <a:t>的</a:t>
            </a:r>
            <a:r>
              <a:rPr lang="en-US" altLang="zh-CN" dirty="0" err="1"/>
              <a:t>MakeFile</a:t>
            </a:r>
            <a:r>
              <a:rPr lang="zh-CN" altLang="zh-CN" dirty="0"/>
              <a:t>中，需要参考</a:t>
            </a:r>
            <a:r>
              <a:rPr lang="en-US" altLang="zh-CN" dirty="0" err="1"/>
              <a:t>uCore</a:t>
            </a:r>
            <a:r>
              <a:rPr lang="zh-CN" altLang="zh-CN" dirty="0"/>
              <a:t>的</a:t>
            </a:r>
            <a:r>
              <a:rPr lang="en-US" altLang="zh-CN" dirty="0" err="1"/>
              <a:t>MakeFile</a:t>
            </a:r>
            <a:r>
              <a:rPr lang="zh-CN" altLang="zh-CN" dirty="0"/>
              <a:t>实现。但是在阅读</a:t>
            </a:r>
            <a:r>
              <a:rPr lang="en-US" altLang="zh-CN" dirty="0" err="1"/>
              <a:t>uCore</a:t>
            </a:r>
            <a:r>
              <a:rPr lang="zh-CN" altLang="zh-CN" dirty="0"/>
              <a:t>的</a:t>
            </a:r>
            <a:r>
              <a:rPr lang="en-US" altLang="zh-CN" dirty="0" err="1"/>
              <a:t>MakeFile</a:t>
            </a:r>
            <a:r>
              <a:rPr lang="zh-CN" altLang="zh-CN" dirty="0"/>
              <a:t>中存在困难。其中有语法不熟悉的主观原因，也有部分代码难读懂的客观原因。接下来计划先系统性学习</a:t>
            </a:r>
            <a:r>
              <a:rPr lang="en-US" altLang="zh-CN" dirty="0" err="1"/>
              <a:t>MakeFile</a:t>
            </a:r>
            <a:r>
              <a:rPr lang="zh-CN" altLang="zh-CN" dirty="0"/>
              <a:t>语法知识，再去阅读其代码，如果还存在阅读困难，再寻求老师、同学帮助。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其次，还需要完成对</a:t>
            </a:r>
            <a:r>
              <a:rPr lang="en-US" altLang="zh-CN" dirty="0"/>
              <a:t>RISCV-PKE</a:t>
            </a:r>
            <a:r>
              <a:rPr lang="zh-CN" altLang="zh-CN" dirty="0"/>
              <a:t>内存布局的改造。由于移植</a:t>
            </a:r>
            <a:r>
              <a:rPr lang="en-US" altLang="zh-CN" dirty="0"/>
              <a:t>K210</a:t>
            </a:r>
            <a:r>
              <a:rPr lang="zh-CN" altLang="zh-CN" dirty="0"/>
              <a:t>需要引入</a:t>
            </a:r>
            <a:r>
              <a:rPr lang="en-US" altLang="zh-CN" dirty="0" err="1"/>
              <a:t>RustSBI</a:t>
            </a:r>
            <a:r>
              <a:rPr lang="en-US" altLang="zh-CN" dirty="0"/>
              <a:t>,</a:t>
            </a:r>
            <a:r>
              <a:rPr lang="zh-CN" altLang="zh-CN" dirty="0"/>
              <a:t>而</a:t>
            </a:r>
            <a:r>
              <a:rPr lang="en-US" altLang="zh-CN" dirty="0" err="1"/>
              <a:t>RustSBI</a:t>
            </a:r>
            <a:r>
              <a:rPr lang="zh-CN" altLang="zh-CN" dirty="0"/>
              <a:t>需要占用低地址的内存空间，</a:t>
            </a:r>
            <a:r>
              <a:rPr lang="en-US" altLang="zh-CN" dirty="0"/>
              <a:t>PKE</a:t>
            </a:r>
            <a:r>
              <a:rPr lang="zh-CN" altLang="zh-CN" dirty="0"/>
              <a:t>的程序入口点会因此后移。尚不清楚入口点地址后移导致的结果。需要后面需要对其进行测试。</a:t>
            </a:r>
            <a:endParaRPr lang="zh-CN" altLang="zh-CN" sz="2200" b="1" dirty="0"/>
          </a:p>
        </p:txBody>
      </p:sp>
      <p:pic>
        <p:nvPicPr>
          <p:cNvPr id="4" name="图片 3" descr="北京理工大学校名+校徽.png">
            <a:extLst>
              <a:ext uri="{FF2B5EF4-FFF2-40B4-BE49-F238E27FC236}">
                <a16:creationId xmlns:a16="http://schemas.microsoft.com/office/drawing/2014/main" id="{49276E0E-CC7D-45C4-BB47-214C55206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6504" t="13976" r="20399" b="63153"/>
          <a:stretch>
            <a:fillRect/>
          </a:stretch>
        </p:blipFill>
        <p:spPr>
          <a:xfrm>
            <a:off x="-240704" y="-315416"/>
            <a:ext cx="34563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3C618E"/>
      </a:accent1>
      <a:accent2>
        <a:srgbClr val="AC3079"/>
      </a:accent2>
      <a:accent3>
        <a:srgbClr val="3C618E"/>
      </a:accent3>
      <a:accent4>
        <a:srgbClr val="AC3079"/>
      </a:accent4>
      <a:accent5>
        <a:srgbClr val="3C618E"/>
      </a:accent5>
      <a:accent6>
        <a:srgbClr val="AC3079"/>
      </a:accent6>
      <a:hlink>
        <a:srgbClr val="025270"/>
      </a:hlink>
      <a:folHlink>
        <a:srgbClr val="018F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462</Words>
  <Application>Microsoft Office PowerPoint</Application>
  <PresentationFormat>宽屏</PresentationFormat>
  <Paragraphs>23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思源黑体 CN Heavy</vt:lpstr>
      <vt:lpstr>思源黑体 CN Medium</vt:lpstr>
      <vt:lpstr>宋体</vt:lpstr>
      <vt:lpstr>Arial</vt:lpstr>
      <vt:lpstr>Calibri</vt:lpstr>
      <vt:lpstr>Wingdings</vt:lpstr>
      <vt:lpstr>Office 主题</vt:lpstr>
      <vt:lpstr>PowerPoint 演示文稿</vt:lpstr>
      <vt:lpstr>课题相关背景与目的</vt:lpstr>
      <vt:lpstr>目前进度 </vt:lpstr>
      <vt:lpstr>取得成果和存在问题</vt:lpstr>
      <vt:lpstr>取得成果和存在问题</vt:lpstr>
      <vt:lpstr>取得成果和存在问题</vt:lpstr>
      <vt:lpstr>取得成果和存在问题</vt:lpstr>
      <vt:lpstr>存在的问题与困难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</dc:title>
  <dc:creator>Administrator</dc:creator>
  <cp:lastModifiedBy>张 国安</cp:lastModifiedBy>
  <cp:revision>198</cp:revision>
  <dcterms:created xsi:type="dcterms:W3CDTF">2020-09-30T05:59:00Z</dcterms:created>
  <dcterms:modified xsi:type="dcterms:W3CDTF">2022-04-05T07:39:36Z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