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Капитуляция европейских стран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Франция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Силы Франции были ослаблены операцией в Бельгии</a:t>
            </a:r>
          </a:p>
          <a:p>
            <a:r>
              <a:rPr lang="ru-RU" dirty="0" smtClean="0"/>
              <a:t>Провал </a:t>
            </a:r>
            <a:r>
              <a:rPr lang="ru-RU" dirty="0" err="1" smtClean="0"/>
              <a:t>Саарской</a:t>
            </a:r>
            <a:r>
              <a:rPr lang="ru-RU" dirty="0" smtClean="0"/>
              <a:t> операции</a:t>
            </a:r>
          </a:p>
          <a:p>
            <a:r>
              <a:rPr lang="ru-RU" dirty="0" smtClean="0"/>
              <a:t>Гордились победой в первой мировой  </a:t>
            </a:r>
          </a:p>
          <a:p>
            <a:r>
              <a:rPr lang="ru-RU" dirty="0" smtClean="0"/>
              <a:t>Устаревшее вооружение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Югославия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Германия заручилась поддержкой хорватских националистов</a:t>
            </a:r>
          </a:p>
          <a:p>
            <a:r>
              <a:rPr lang="ru-RU" dirty="0" smtClean="0"/>
              <a:t>6 апреля 1941 г. – начало боевых действий в Югославии</a:t>
            </a:r>
          </a:p>
          <a:p>
            <a:r>
              <a:rPr lang="ru-RU" dirty="0" smtClean="0"/>
              <a:t>Нападение велось с 4-ех сторон: Италии, Венгрии, Румынии, Болгарии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Уже вела успешную военную компанию с Италией</a:t>
            </a:r>
          </a:p>
          <a:p>
            <a:r>
              <a:rPr lang="ru-RU" dirty="0" smtClean="0"/>
              <a:t>Численность болгарской, немецкой и итальянской армии превышала численность итальянской</a:t>
            </a:r>
          </a:p>
          <a:p>
            <a:r>
              <a:rPr lang="ru-RU" dirty="0" smtClean="0"/>
              <a:t>После вторжение Германии, перестала оказываться поддержка Британией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капитулировавших стран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Польша</a:t>
            </a:r>
          </a:p>
          <a:p>
            <a:r>
              <a:rPr lang="ru-RU" dirty="0" smtClean="0"/>
              <a:t>Норвегия</a:t>
            </a:r>
          </a:p>
          <a:p>
            <a:r>
              <a:rPr lang="ru-RU" dirty="0" smtClean="0"/>
              <a:t>Дания</a:t>
            </a:r>
          </a:p>
          <a:p>
            <a:r>
              <a:rPr lang="ru-RU" dirty="0" smtClean="0"/>
              <a:t>Люксембург</a:t>
            </a:r>
          </a:p>
          <a:p>
            <a:r>
              <a:rPr lang="ru-RU" dirty="0" smtClean="0"/>
              <a:t>Бельгия </a:t>
            </a:r>
          </a:p>
          <a:p>
            <a:r>
              <a:rPr lang="ru-RU" dirty="0" smtClean="0"/>
              <a:t>Нидерланды</a:t>
            </a:r>
          </a:p>
          <a:p>
            <a:r>
              <a:rPr lang="ru-RU" dirty="0" smtClean="0"/>
              <a:t>Франция</a:t>
            </a:r>
          </a:p>
          <a:p>
            <a:r>
              <a:rPr lang="ru-RU" dirty="0" smtClean="0"/>
              <a:t>Югославия</a:t>
            </a:r>
          </a:p>
          <a:p>
            <a:r>
              <a:rPr lang="ru-RU" dirty="0" smtClean="0"/>
              <a:t>Греция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Польша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47664" y="1131590"/>
          <a:ext cx="6048672" cy="337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</a:tblGrid>
              <a:tr h="76865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/>
                        <a:t>Нац</a:t>
                      </a:r>
                      <a:r>
                        <a:rPr lang="ru-RU" sz="2000" smtClean="0"/>
                        <a:t>.</a:t>
                      </a:r>
                    </a:p>
                    <a:p>
                      <a:pPr algn="ctr"/>
                      <a:r>
                        <a:rPr lang="ru-RU" sz="2000" smtClean="0"/>
                        <a:t>меньшинство</a:t>
                      </a:r>
                      <a:endParaRPr lang="ru-RU" sz="2000" dirty="0"/>
                    </a:p>
                  </a:txBody>
                  <a:tcPr marL="128579" marR="128579" marT="64289" marB="64289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1939</a:t>
                      </a:r>
                      <a:endParaRPr lang="ru-RU" sz="20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Расположение</a:t>
                      </a:r>
                      <a:endParaRPr lang="ru-RU" sz="2000" dirty="0"/>
                    </a:p>
                  </a:txBody>
                  <a:tcPr marL="128579" marR="128579" marT="64289" marB="64289"/>
                </a:tc>
              </a:tr>
              <a:tr h="521457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Украинцы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6.5</a:t>
                      </a:r>
                      <a:r>
                        <a:rPr lang="ru-RU" sz="2500" baseline="0" dirty="0" smtClean="0"/>
                        <a:t> </a:t>
                      </a:r>
                      <a:r>
                        <a:rPr lang="ru-RU" sz="2500" baseline="0" dirty="0" err="1" smtClean="0"/>
                        <a:t>млн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Юго-восток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</a:tr>
              <a:tr h="521457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Белорусы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2.5</a:t>
                      </a:r>
                      <a:r>
                        <a:rPr lang="ru-RU" sz="2500" baseline="0" dirty="0" smtClean="0"/>
                        <a:t> </a:t>
                      </a:r>
                      <a:r>
                        <a:rPr lang="ru-RU" sz="2500" baseline="0" dirty="0" err="1" smtClean="0"/>
                        <a:t>млн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Восток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</a:tr>
              <a:tr h="521457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Евреи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3.4</a:t>
                      </a:r>
                      <a:r>
                        <a:rPr lang="ru-RU" sz="2500" baseline="0" dirty="0" smtClean="0"/>
                        <a:t> </a:t>
                      </a:r>
                      <a:r>
                        <a:rPr lang="ru-RU" sz="2500" baseline="0" dirty="0" err="1" smtClean="0"/>
                        <a:t>млн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endParaRPr lang="ru-RU" sz="2500" dirty="0"/>
                    </a:p>
                  </a:txBody>
                  <a:tcPr marL="128579" marR="128579" marT="64289" marB="64289"/>
                </a:tc>
              </a:tr>
              <a:tr h="521457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Немцы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1 </a:t>
                      </a:r>
                      <a:r>
                        <a:rPr lang="ru-RU" sz="2500" dirty="0" err="1" smtClean="0"/>
                        <a:t>млн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Силезия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</a:tr>
              <a:tr h="521457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Прочие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 smtClean="0"/>
                        <a:t>0.6</a:t>
                      </a:r>
                      <a:r>
                        <a:rPr lang="ru-RU" sz="2500" baseline="0" dirty="0" smtClean="0"/>
                        <a:t> </a:t>
                      </a:r>
                      <a:r>
                        <a:rPr lang="ru-RU" sz="2500" baseline="0" dirty="0" err="1" smtClean="0"/>
                        <a:t>млн</a:t>
                      </a:r>
                      <a:endParaRPr lang="ru-RU" sz="2500" dirty="0"/>
                    </a:p>
                  </a:txBody>
                  <a:tcPr marL="128579" marR="128579" marT="64289" marB="64289"/>
                </a:tc>
                <a:tc>
                  <a:txBody>
                    <a:bodyPr/>
                    <a:lstStyle/>
                    <a:p>
                      <a:pPr algn="ctr"/>
                      <a:endParaRPr lang="ru-RU" sz="2500" dirty="0"/>
                    </a:p>
                  </a:txBody>
                  <a:tcPr marL="128579" marR="128579" marT="64289" marB="64289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Игнорировался 7-ой Рижский договор:</a:t>
            </a:r>
          </a:p>
          <a:p>
            <a:r>
              <a:rPr lang="ru-RU" dirty="0" smtClean="0"/>
              <a:t>Образование </a:t>
            </a:r>
            <a:r>
              <a:rPr lang="ru-RU" dirty="0" err="1" smtClean="0"/>
              <a:t>осадников</a:t>
            </a:r>
            <a:endParaRPr lang="ru-RU" dirty="0" smtClean="0"/>
          </a:p>
          <a:p>
            <a:r>
              <a:rPr lang="ru-RU" dirty="0" smtClean="0"/>
              <a:t>Закрытие украинских и белорусских школ</a:t>
            </a:r>
          </a:p>
          <a:p>
            <a:r>
              <a:rPr lang="ru-RU" dirty="0" smtClean="0"/>
              <a:t>Оскорбления со стороны польских националистов (украинцы – Русины, Западная Украина – Малая Польша)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Немецкое национальное меньшинство:</a:t>
            </a:r>
          </a:p>
          <a:p>
            <a:r>
              <a:rPr lang="ru-RU" dirty="0" smtClean="0"/>
              <a:t>Располагало своими политическими партиями</a:t>
            </a:r>
          </a:p>
          <a:p>
            <a:r>
              <a:rPr lang="ru-RU" dirty="0" smtClean="0"/>
              <a:t>Имело настойчивых лидеров</a:t>
            </a:r>
          </a:p>
          <a:p>
            <a:r>
              <a:rPr lang="ru-RU" dirty="0" smtClean="0"/>
              <a:t>Открыто потворствовал Берлин</a:t>
            </a:r>
          </a:p>
          <a:p>
            <a:r>
              <a:rPr lang="ru-RU" dirty="0" smtClean="0"/>
              <a:t>1935 – 1938 гг. – 300 случаев шпионажа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5 ноября 1937 г. – соглашение о национальных меньшинствах в Германии</a:t>
            </a:r>
          </a:p>
          <a:p>
            <a:r>
              <a:rPr lang="ru-RU" dirty="0" smtClean="0"/>
              <a:t>Март – Август 1939 г. – 200 провокационных диверсий на территории Польши со стороны немцев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23 августа 1939 г. –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акт Мо́лотова — Ри́ббентропа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(секретный дополнительный протокол)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1 сентября 1939 г.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ольская кампания вермахта,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также известная как операция «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Вайс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»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17 сентября 1939 г. - Польский поход Красной армии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Норвегия и 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Сохраняли нейтралитет</a:t>
            </a:r>
          </a:p>
          <a:p>
            <a:r>
              <a:rPr lang="ru-RU" dirty="0" smtClean="0"/>
              <a:t>«Братские народы»</a:t>
            </a:r>
          </a:p>
          <a:p>
            <a:r>
              <a:rPr lang="ru-RU" dirty="0" smtClean="0"/>
              <a:t>Датско-норвежская операция или операция «</a:t>
            </a:r>
            <a:r>
              <a:rPr lang="ru-RU" dirty="0" err="1" smtClean="0"/>
              <a:t>Везерюбунг</a:t>
            </a:r>
            <a:r>
              <a:rPr lang="ru-RU" dirty="0" smtClean="0"/>
              <a:t>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Норвегия и 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9 апреля 1940 г. под предлогом сохранения нейтралитета в страны вводятся немецкие войска</a:t>
            </a:r>
          </a:p>
          <a:p>
            <a:r>
              <a:rPr lang="ru-RU" dirty="0" smtClean="0"/>
              <a:t>«Для народа с национальным сознанием была невыносима любая, в том числе и </a:t>
            </a:r>
            <a:r>
              <a:rPr lang="en-US" dirty="0" smtClean="0"/>
              <a:t>“</a:t>
            </a:r>
            <a:r>
              <a:rPr lang="ru-RU" dirty="0" smtClean="0"/>
              <a:t>гуманная оккупация</a:t>
            </a:r>
            <a:r>
              <a:rPr lang="en-US" dirty="0" smtClean="0"/>
              <a:t>”</a:t>
            </a:r>
            <a:r>
              <a:rPr lang="ru-RU" dirty="0" smtClean="0"/>
              <a:t>» - К. Центнер </a:t>
            </a:r>
          </a:p>
          <a:p>
            <a:r>
              <a:rPr lang="ru-RU" dirty="0" smtClean="0"/>
              <a:t>«Гуманная» оккупация переросла в открытую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Люксембург, Бел</a:t>
            </a:r>
            <a:r>
              <a:rPr lang="ru-RU" dirty="0"/>
              <a:t>ь</a:t>
            </a:r>
            <a:r>
              <a:rPr lang="ru-RU" dirty="0" smtClean="0"/>
              <a:t>гия и Нидерланды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План «</a:t>
            </a:r>
            <a:r>
              <a:rPr lang="ru-RU" dirty="0" err="1" smtClean="0"/>
              <a:t>Гельб</a:t>
            </a:r>
            <a:r>
              <a:rPr lang="ru-RU" dirty="0" smtClean="0"/>
              <a:t>»</a:t>
            </a:r>
          </a:p>
          <a:p>
            <a:r>
              <a:rPr lang="ru-RU" dirty="0" smtClean="0"/>
              <a:t>10 мая 1940 г. – Бельгийская операция</a:t>
            </a:r>
          </a:p>
          <a:p>
            <a:r>
              <a:rPr lang="ru-RU" dirty="0" smtClean="0"/>
              <a:t>10 мая 1940 г. – Вторжение в Люксембург</a:t>
            </a:r>
          </a:p>
          <a:p>
            <a:r>
              <a:rPr lang="ru-RU" dirty="0" smtClean="0"/>
              <a:t>10 – 14 мая 1940 г. – Нидерландская компания</a:t>
            </a:r>
          </a:p>
          <a:p>
            <a:r>
              <a:rPr lang="ru-RU" dirty="0" smtClean="0"/>
              <a:t>Германия нарастила силу за время «Странной войны»</a:t>
            </a:r>
          </a:p>
          <a:p>
            <a:r>
              <a:rPr lang="ru-RU" dirty="0" smtClean="0"/>
              <a:t>Блицкриг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314</Words>
  <Application>Microsoft Office PowerPoint</Application>
  <PresentationFormat>Экран (16:9)</PresentationFormat>
  <Paragraphs>75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Капитуляция европейских стран</vt:lpstr>
      <vt:lpstr>Список капитулировавших стран</vt:lpstr>
      <vt:lpstr>Польша</vt:lpstr>
      <vt:lpstr>Польша</vt:lpstr>
      <vt:lpstr>Польша</vt:lpstr>
      <vt:lpstr>Польша</vt:lpstr>
      <vt:lpstr>Норвегия и Дания</vt:lpstr>
      <vt:lpstr>Норвегия и Дания</vt:lpstr>
      <vt:lpstr>Люксембург, Бельгия и Нидерланды</vt:lpstr>
      <vt:lpstr>Франция</vt:lpstr>
      <vt:lpstr>Югославия</vt:lpstr>
      <vt:lpstr>Греция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Капитуляция стран европейских</dc:title>
  <dc:creator>не зверь</dc:creator>
  <cp:lastModifiedBy>Zverdvd.org</cp:lastModifiedBy>
  <cp:revision>41</cp:revision>
  <dcterms:created xsi:type="dcterms:W3CDTF">2022-11-09T21:06:01Z</dcterms:created>
  <dcterms:modified xsi:type="dcterms:W3CDTF">2022-11-10T10:15:30Z</dcterms:modified>
</cp:coreProperties>
</file>