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38"/>
  </p:notesMasterIdLst>
  <p:sldIdLst>
    <p:sldId id="259" r:id="rId3"/>
    <p:sldId id="367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403" r:id="rId12"/>
    <p:sldId id="404" r:id="rId13"/>
    <p:sldId id="378" r:id="rId14"/>
    <p:sldId id="402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37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78F"/>
    <a:srgbClr val="7F882A"/>
    <a:srgbClr val="90FCB9"/>
    <a:srgbClr val="FF7C80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82"/>
  </p:normalViewPr>
  <p:slideViewPr>
    <p:cSldViewPr snapToGrid="0" snapToObjects="1" showGuides="1">
      <p:cViewPr varScale="1">
        <p:scale>
          <a:sx n="69" d="100"/>
          <a:sy n="69" d="100"/>
        </p:scale>
        <p:origin x="1488" y="6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F53F4-D491-422E-A98C-92C82FF8465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3F8D-08C0-4CAA-9913-21E59C41C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086/" TargetMode="External"/><Relationship Id="rId7" Type="http://schemas.openxmlformats.org/officeDocument/2006/relationships/hyperlink" Target="https://attack.mitre.org/techniques/T1048/" TargetMode="External"/><Relationship Id="rId2" Type="http://schemas.openxmlformats.org/officeDocument/2006/relationships/hyperlink" Target="https://attack.mitre.org/techniques/T1091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ttack.mitre.org/techniques/T1002/" TargetMode="External"/><Relationship Id="rId5" Type="http://schemas.openxmlformats.org/officeDocument/2006/relationships/hyperlink" Target="https://attack.mitre.org/techniques/T1076/" TargetMode="External"/><Relationship Id="rId4" Type="http://schemas.openxmlformats.org/officeDocument/2006/relationships/hyperlink" Target="https://attack.mitre.org/techniques/T1068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Hacking – </a:t>
            </a:r>
            <a:r>
              <a:rPr lang="en-US" sz="4000" dirty="0" smtClean="0"/>
              <a:t>Spring </a:t>
            </a:r>
            <a:r>
              <a:rPr lang="en-US" sz="4000" dirty="0" smtClean="0"/>
              <a:t>2021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Lesson </a:t>
            </a:r>
            <a:r>
              <a:rPr lang="en-US" sz="4000" dirty="0" smtClean="0"/>
              <a:t>11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and Risk Management</a:t>
            </a:r>
            <a:endParaRPr lang="en-US" dirty="0"/>
          </a:p>
        </p:txBody>
      </p:sp>
      <p:pic>
        <p:nvPicPr>
          <p:cNvPr id="1026" name="Picture 2" descr="Phases of h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9910"/>
            <a:ext cx="3565323" cy="25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dentify, Protect, Detect, Respond, Recov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54" y="2112819"/>
            <a:ext cx="3278333" cy="308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10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and Risk Management and Control Objectives</a:t>
            </a:r>
            <a:endParaRPr lang="en-US" dirty="0"/>
          </a:p>
        </p:txBody>
      </p:sp>
      <p:pic>
        <p:nvPicPr>
          <p:cNvPr id="1026" name="Picture 2" descr="Phases of h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9910"/>
            <a:ext cx="3565323" cy="25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5964" y="2244436"/>
            <a:ext cx="11675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IDENTIFY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DETECT</a:t>
            </a:r>
          </a:p>
          <a:p>
            <a:endParaRPr lang="en-US" dirty="0"/>
          </a:p>
          <a:p>
            <a:r>
              <a:rPr lang="en-US" dirty="0" smtClean="0"/>
              <a:t>RESPOND</a:t>
            </a:r>
          </a:p>
          <a:p>
            <a:endParaRPr lang="en-US" dirty="0"/>
          </a:p>
          <a:p>
            <a:r>
              <a:rPr lang="en-US" dirty="0" smtClean="0"/>
              <a:t>RECOVERY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66655" y="2389910"/>
            <a:ext cx="2784763" cy="519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66655" y="2909455"/>
            <a:ext cx="2889309" cy="124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1"/>
          </p:cNvCxnSpPr>
          <p:nvPr/>
        </p:nvCxnSpPr>
        <p:spPr>
          <a:xfrm>
            <a:off x="3413716" y="3034145"/>
            <a:ext cx="2842248" cy="50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66655" y="2978725"/>
            <a:ext cx="2889309" cy="1026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13716" y="2389910"/>
            <a:ext cx="2626866" cy="895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66655" y="3034145"/>
            <a:ext cx="2784763" cy="28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" idx="1"/>
          </p:cNvCxnSpPr>
          <p:nvPr/>
        </p:nvCxnSpPr>
        <p:spPr>
          <a:xfrm>
            <a:off x="3366655" y="3323257"/>
            <a:ext cx="2889309" cy="213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13716" y="3339541"/>
            <a:ext cx="2842248" cy="6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37247" y="2389910"/>
            <a:ext cx="2603335" cy="128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7247" y="3034145"/>
            <a:ext cx="2714171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45867" y="3553690"/>
            <a:ext cx="2699261" cy="145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13716" y="3724456"/>
            <a:ext cx="2784763" cy="280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462844" y="2436611"/>
            <a:ext cx="2577738" cy="166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V="1">
            <a:off x="3462844" y="3034145"/>
            <a:ext cx="2577738" cy="1101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endCxn id="2" idx="1"/>
          </p:cNvCxnSpPr>
          <p:nvPr/>
        </p:nvCxnSpPr>
        <p:spPr>
          <a:xfrm flipV="1">
            <a:off x="3514084" y="3537098"/>
            <a:ext cx="2741880" cy="630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V="1">
            <a:off x="3565323" y="4042762"/>
            <a:ext cx="2611956" cy="109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1026" idx="3"/>
          </p:cNvCxnSpPr>
          <p:nvPr/>
        </p:nvCxnSpPr>
        <p:spPr>
          <a:xfrm>
            <a:off x="3565323" y="3671455"/>
            <a:ext cx="2690641" cy="88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/>
          <p:nvPr/>
        </p:nvCxnSpPr>
        <p:spPr>
          <a:xfrm>
            <a:off x="3514084" y="4130942"/>
            <a:ext cx="2716546" cy="473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3513028" y="2398975"/>
            <a:ext cx="2553151" cy="205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/>
          <p:nvPr/>
        </p:nvCxnSpPr>
        <p:spPr>
          <a:xfrm flipV="1">
            <a:off x="3539989" y="3034145"/>
            <a:ext cx="2622116" cy="1421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endCxn id="2" idx="1"/>
          </p:cNvCxnSpPr>
          <p:nvPr/>
        </p:nvCxnSpPr>
        <p:spPr>
          <a:xfrm flipV="1">
            <a:off x="3573943" y="3537098"/>
            <a:ext cx="2682021" cy="92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 flipV="1">
            <a:off x="3641104" y="4015379"/>
            <a:ext cx="2475259" cy="495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/>
          <p:nvPr/>
        </p:nvCxnSpPr>
        <p:spPr>
          <a:xfrm>
            <a:off x="3622808" y="4508402"/>
            <a:ext cx="2500856" cy="10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TextBox 1043"/>
          <p:cNvSpPr txBox="1"/>
          <p:nvPr/>
        </p:nvSpPr>
        <p:spPr>
          <a:xfrm>
            <a:off x="671756" y="5666509"/>
            <a:ext cx="480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https://www.youtube.com/watch?v=j0EZpH_eIsY</a:t>
            </a:r>
          </a:p>
        </p:txBody>
      </p:sp>
    </p:spTree>
    <p:extLst>
      <p:ext uri="{BB962C8B-B14F-4D97-AF65-F5344CB8AC3E}">
        <p14:creationId xmlns:p14="http://schemas.microsoft.com/office/powerpoint/2010/main" val="2817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The cyber kill chain is a series of steps that trace stages of a cyberattack from the early reconnaissance stages to the exfiltration of data. The kill chain helps us understand and combat ransomware, security breaches, and advanced persistent attacks (APTs)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401276"/>
            <a:ext cx="6726571" cy="38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25089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Cyber Kill Chain mapped to Hacking Phases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51" y="3032871"/>
            <a:ext cx="3095625" cy="26479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074968" y="2770909"/>
            <a:ext cx="971983" cy="55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74968" y="3325091"/>
            <a:ext cx="971983" cy="48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4074968" y="3692249"/>
            <a:ext cx="971983" cy="664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4074968" y="4177158"/>
            <a:ext cx="971983" cy="179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 flipV="1">
            <a:off x="4074968" y="4356846"/>
            <a:ext cx="971983" cy="261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74968" y="4724004"/>
            <a:ext cx="971983" cy="261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74968" y="4724004"/>
            <a:ext cx="971983" cy="734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074968" y="4724004"/>
            <a:ext cx="971983" cy="124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74968" y="5361709"/>
            <a:ext cx="971983" cy="68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74968" y="4985966"/>
            <a:ext cx="971983" cy="360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79223" y="2133600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27964" y="1574999"/>
            <a:ext cx="2060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Antiphishing</a:t>
            </a:r>
            <a:endParaRPr lang="en-US" dirty="0" smtClean="0"/>
          </a:p>
          <a:p>
            <a:r>
              <a:rPr lang="en-US" dirty="0" smtClean="0"/>
              <a:t>Anti Malware</a:t>
            </a:r>
          </a:p>
          <a:p>
            <a:r>
              <a:rPr lang="en-US" dirty="0" smtClean="0"/>
              <a:t>IDS/IPS</a:t>
            </a:r>
          </a:p>
          <a:p>
            <a:r>
              <a:rPr lang="en-US" dirty="0" smtClean="0"/>
              <a:t>Trained Users/NDAs</a:t>
            </a:r>
          </a:p>
          <a:p>
            <a:r>
              <a:rPr lang="en-US" dirty="0" smtClean="0"/>
              <a:t>Logging/Monitoring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2133600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79223" y="2549236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27964" y="1962926"/>
            <a:ext cx="33046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 Malware</a:t>
            </a:r>
          </a:p>
          <a:p>
            <a:r>
              <a:rPr lang="en-US" dirty="0" smtClean="0"/>
              <a:t>IPS</a:t>
            </a:r>
          </a:p>
          <a:p>
            <a:r>
              <a:rPr lang="en-US" dirty="0" smtClean="0"/>
              <a:t>Trained Users</a:t>
            </a:r>
          </a:p>
          <a:p>
            <a:r>
              <a:rPr lang="en-US" dirty="0" smtClean="0"/>
              <a:t>WAF</a:t>
            </a:r>
          </a:p>
          <a:p>
            <a:r>
              <a:rPr lang="en-US" dirty="0" smtClean="0"/>
              <a:t>Firewall</a:t>
            </a:r>
          </a:p>
          <a:p>
            <a:r>
              <a:rPr lang="en-US" dirty="0" smtClean="0"/>
              <a:t>Network segmentation</a:t>
            </a:r>
          </a:p>
          <a:p>
            <a:r>
              <a:rPr lang="en-US" dirty="0" smtClean="0"/>
              <a:t>Removable Media Device Control</a:t>
            </a:r>
          </a:p>
          <a:p>
            <a:r>
              <a:rPr lang="en-US" dirty="0" smtClean="0"/>
              <a:t>Logging/Monitoring</a:t>
            </a:r>
          </a:p>
          <a:p>
            <a:r>
              <a:rPr lang="en-US" dirty="0" smtClean="0"/>
              <a:t>Strong Authentication</a:t>
            </a:r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2549236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3034156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/>
              <a:t>Any </a:t>
            </a:r>
            <a:r>
              <a:rPr lang="en-US" sz="2000" b="0" u="sng" dirty="0"/>
              <a:t>intentional</a:t>
            </a:r>
            <a:r>
              <a:rPr lang="en-US" sz="2000" b="0" dirty="0"/>
              <a:t> gaining of </a:t>
            </a:r>
            <a:r>
              <a:rPr lang="en-US" sz="2000" b="0" u="sng" dirty="0"/>
              <a:t>unauthorized </a:t>
            </a:r>
            <a:r>
              <a:rPr lang="en-US" sz="2000" b="0" dirty="0"/>
              <a:t>access to computing systems from which the Confidentiality, Integrity, or Availability of the system, or data within, could be compromised.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Definition of Hacking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3034156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1818" y="2286000"/>
            <a:ext cx="24223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NIPS</a:t>
            </a:r>
          </a:p>
          <a:p>
            <a:r>
              <a:rPr lang="en-US" dirty="0" smtClean="0"/>
              <a:t>Secure Coding</a:t>
            </a:r>
          </a:p>
          <a:p>
            <a:r>
              <a:rPr lang="en-US" dirty="0" smtClean="0"/>
              <a:t>System Hardening</a:t>
            </a:r>
          </a:p>
          <a:p>
            <a:r>
              <a:rPr lang="en-US" dirty="0" smtClean="0"/>
              <a:t>Anti Malware</a:t>
            </a:r>
          </a:p>
          <a:p>
            <a:r>
              <a:rPr lang="en-US" dirty="0" smtClean="0"/>
              <a:t>Sandboxing</a:t>
            </a:r>
          </a:p>
          <a:p>
            <a:r>
              <a:rPr lang="en-US" dirty="0" smtClean="0"/>
              <a:t>Strong Authentication</a:t>
            </a:r>
          </a:p>
          <a:p>
            <a:r>
              <a:rPr lang="en-US" dirty="0" smtClean="0"/>
              <a:t>Access Controls</a:t>
            </a:r>
          </a:p>
          <a:p>
            <a:r>
              <a:rPr lang="en-US" dirty="0" smtClean="0"/>
              <a:t>Host Firewalling</a:t>
            </a:r>
          </a:p>
          <a:p>
            <a:r>
              <a:rPr lang="en-US" dirty="0" smtClean="0"/>
              <a:t>Logging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10731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3463651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3463651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1818" y="2951024"/>
            <a:ext cx="30771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Coding</a:t>
            </a:r>
          </a:p>
          <a:p>
            <a:r>
              <a:rPr lang="en-US" dirty="0" smtClean="0"/>
              <a:t>System Hardening</a:t>
            </a:r>
          </a:p>
          <a:p>
            <a:r>
              <a:rPr lang="en-US" dirty="0" smtClean="0"/>
              <a:t>Strong Authentication</a:t>
            </a:r>
            <a:br>
              <a:rPr lang="en-US" dirty="0" smtClean="0"/>
            </a:br>
            <a:r>
              <a:rPr lang="en-US" dirty="0" smtClean="0"/>
              <a:t>PIM Controls (like Strong </a:t>
            </a:r>
            <a:r>
              <a:rPr lang="en-US" dirty="0" err="1" smtClean="0"/>
              <a:t>Auth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Network segmentation</a:t>
            </a:r>
          </a:p>
          <a:p>
            <a:r>
              <a:rPr lang="en-US" dirty="0" smtClean="0"/>
              <a:t>Logging and monitoring</a:t>
            </a:r>
          </a:p>
          <a:p>
            <a:r>
              <a:rPr lang="en-US" dirty="0" smtClean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7250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3920858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3920858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1818" y="3214263"/>
            <a:ext cx="35611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Coding</a:t>
            </a:r>
          </a:p>
          <a:p>
            <a:r>
              <a:rPr lang="en-US" dirty="0" smtClean="0"/>
              <a:t>System Hardening</a:t>
            </a:r>
          </a:p>
          <a:p>
            <a:r>
              <a:rPr lang="en-US" dirty="0" smtClean="0"/>
              <a:t>Strong Authentication</a:t>
            </a:r>
            <a:br>
              <a:rPr lang="en-US" dirty="0" smtClean="0"/>
            </a:br>
            <a:r>
              <a:rPr lang="en-US" dirty="0" smtClean="0"/>
              <a:t>Firewalling / Network Segmentation</a:t>
            </a:r>
          </a:p>
          <a:p>
            <a:r>
              <a:rPr lang="en-US" dirty="0" smtClean="0"/>
              <a:t>Zero-Trust</a:t>
            </a:r>
          </a:p>
          <a:p>
            <a:r>
              <a:rPr lang="en-US" dirty="0" smtClean="0"/>
              <a:t>NIPS</a:t>
            </a:r>
          </a:p>
          <a:p>
            <a:r>
              <a:rPr lang="en-US" dirty="0" smtClean="0"/>
              <a:t>Logging/Monitoring</a:t>
            </a:r>
          </a:p>
        </p:txBody>
      </p:sp>
    </p:spTree>
    <p:extLst>
      <p:ext uri="{BB962C8B-B14F-4D97-AF65-F5344CB8AC3E}">
        <p14:creationId xmlns:p14="http://schemas.microsoft.com/office/powerpoint/2010/main" val="940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4364210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4364210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1818" y="3616048"/>
            <a:ext cx="2949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Coding</a:t>
            </a:r>
          </a:p>
          <a:p>
            <a:r>
              <a:rPr lang="en-US" dirty="0" smtClean="0"/>
              <a:t>System Hardening</a:t>
            </a:r>
          </a:p>
          <a:p>
            <a:r>
              <a:rPr lang="en-US" dirty="0" smtClean="0"/>
              <a:t>Access Controls</a:t>
            </a:r>
          </a:p>
          <a:p>
            <a:r>
              <a:rPr lang="en-US" dirty="0" smtClean="0"/>
              <a:t>Systems with Nonrepudiation</a:t>
            </a:r>
          </a:p>
        </p:txBody>
      </p:sp>
    </p:spTree>
    <p:extLst>
      <p:ext uri="{BB962C8B-B14F-4D97-AF65-F5344CB8AC3E}">
        <p14:creationId xmlns:p14="http://schemas.microsoft.com/office/powerpoint/2010/main" val="38627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4793708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4793708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1818" y="4211792"/>
            <a:ext cx="2422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Coding</a:t>
            </a:r>
          </a:p>
          <a:p>
            <a:r>
              <a:rPr lang="en-US" dirty="0" smtClean="0"/>
              <a:t>System Hardening</a:t>
            </a:r>
          </a:p>
          <a:p>
            <a:r>
              <a:rPr lang="en-US" dirty="0" smtClean="0"/>
              <a:t>Network Segmentation</a:t>
            </a:r>
          </a:p>
          <a:p>
            <a:r>
              <a:rPr lang="en-US" dirty="0" smtClean="0"/>
              <a:t>NIPS</a:t>
            </a:r>
          </a:p>
          <a:p>
            <a:r>
              <a:rPr lang="en-US" dirty="0" smtClean="0"/>
              <a:t>Logging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7065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5264769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Hacking</a:t>
            </a:r>
            <a:endParaRPr lang="en-US" dirty="0"/>
          </a:p>
        </p:txBody>
      </p:sp>
      <p:pic>
        <p:nvPicPr>
          <p:cNvPr id="1026" name="Picture 2" descr="Phases of h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6" y="1693284"/>
            <a:ext cx="6317008" cy="45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899396"/>
            <a:ext cx="2647950" cy="36957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Kill Chain – Security Controls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79223" y="5264769"/>
            <a:ext cx="1854777" cy="13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1818" y="4668995"/>
            <a:ext cx="2423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Segmentation</a:t>
            </a:r>
          </a:p>
          <a:p>
            <a:r>
              <a:rPr lang="en-US" dirty="0" smtClean="0"/>
              <a:t>NIPS</a:t>
            </a:r>
          </a:p>
          <a:p>
            <a:r>
              <a:rPr lang="en-US" dirty="0" smtClean="0"/>
              <a:t>Logging and Monitoring</a:t>
            </a:r>
          </a:p>
          <a:p>
            <a:r>
              <a:rPr lang="en-US" dirty="0" smtClean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76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MITRE – est. 1958 - nonprofit that manages research centers that support federal projects</a:t>
            </a:r>
          </a:p>
          <a:p>
            <a:endParaRPr lang="en-US" sz="2000" b="0" dirty="0"/>
          </a:p>
          <a:p>
            <a:r>
              <a:rPr lang="en-US" sz="2000" b="0" dirty="0" smtClean="0"/>
              <a:t>ATT&amp;CK: Adversarial Tactics, Techniques &amp; Common Knowledge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Provides a more prescriptive knowledgebase of methods to conduct a successful attack</a:t>
            </a:r>
          </a:p>
          <a:p>
            <a:endParaRPr lang="en-US" sz="2000" b="0" dirty="0"/>
          </a:p>
          <a:p>
            <a:r>
              <a:rPr lang="en-US" sz="2000" b="0" dirty="0" smtClean="0"/>
              <a:t>Successful attack:</a:t>
            </a:r>
          </a:p>
          <a:p>
            <a:pPr lvl="1"/>
            <a:r>
              <a:rPr lang="en-US" b="0" dirty="0" smtClean="0"/>
              <a:t>Get in, Get Stuff, Get Out --- All While Staying Hidden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MITRE </a:t>
            </a:r>
            <a:r>
              <a:rPr lang="en-US" dirty="0" err="1" smtClean="0"/>
              <a:t>Att&amp;ck</a:t>
            </a:r>
            <a:r>
              <a:rPr lang="en-US" dirty="0" smtClean="0"/>
              <a:t>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MITRE </a:t>
            </a:r>
            <a:r>
              <a:rPr lang="en-US" dirty="0" err="1" smtClean="0"/>
              <a:t>Att&amp;ck</a:t>
            </a:r>
            <a:r>
              <a:rPr lang="en-US" dirty="0" smtClean="0"/>
              <a:t> Chain vs Cyber Kill Chain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608426"/>
            <a:ext cx="70580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0" dirty="0" smtClean="0"/>
              <a:t>The attackers infect </a:t>
            </a:r>
            <a:r>
              <a:rPr lang="en-US" sz="1800" b="0" dirty="0"/>
              <a:t>the target with malware using </a:t>
            </a:r>
            <a:r>
              <a:rPr lang="en-US" sz="1800" b="0" dirty="0">
                <a:hlinkClick r:id="rId2"/>
              </a:rPr>
              <a:t>Replication Through Removable Media</a:t>
            </a:r>
            <a:endParaRPr lang="en-US" sz="1800" b="0" dirty="0"/>
          </a:p>
          <a:p>
            <a:r>
              <a:rPr lang="en-US" sz="1800" b="0" dirty="0"/>
              <a:t>With the malware in place, the attackers have access to a computer on the network, and they use </a:t>
            </a:r>
            <a:r>
              <a:rPr lang="en-US" sz="1800" b="0" dirty="0">
                <a:hlinkClick r:id="rId3"/>
              </a:rPr>
              <a:t>PowerShell</a:t>
            </a:r>
            <a:r>
              <a:rPr lang="en-US" sz="1800" b="0" dirty="0"/>
              <a:t> to search for privileged accounts.</a:t>
            </a:r>
          </a:p>
          <a:p>
            <a:r>
              <a:rPr lang="en-US" sz="1800" b="0" dirty="0"/>
              <a:t>When the </a:t>
            </a:r>
            <a:r>
              <a:rPr lang="en-US" sz="1800" b="0" dirty="0" smtClean="0"/>
              <a:t>attackers find </a:t>
            </a:r>
            <a:r>
              <a:rPr lang="en-US" sz="1800" b="0" dirty="0"/>
              <a:t>a privileged account target, they will use an </a:t>
            </a:r>
            <a:r>
              <a:rPr lang="en-US" sz="1800" b="0" dirty="0">
                <a:hlinkClick r:id="rId4"/>
              </a:rPr>
              <a:t>Exploitation for Privilege Escalation</a:t>
            </a:r>
            <a:r>
              <a:rPr lang="en-US" sz="1800" b="0" dirty="0"/>
              <a:t> to gain access to the account</a:t>
            </a:r>
          </a:p>
          <a:p>
            <a:r>
              <a:rPr lang="en-US" sz="1800" b="0" dirty="0"/>
              <a:t>With access to a privileged account, the </a:t>
            </a:r>
            <a:r>
              <a:rPr lang="en-US" sz="1800" b="0" dirty="0" smtClean="0"/>
              <a:t>attackers use </a:t>
            </a:r>
            <a:r>
              <a:rPr lang="en-US" sz="1800" b="0" dirty="0"/>
              <a:t>the </a:t>
            </a:r>
            <a:r>
              <a:rPr lang="en-US" sz="1800" b="0" dirty="0">
                <a:hlinkClick r:id="rId5"/>
              </a:rPr>
              <a:t>Remote Desktop Protocol</a:t>
            </a:r>
            <a:r>
              <a:rPr lang="en-US" sz="1800" b="0" dirty="0"/>
              <a:t> to access other machines on the network to find data to steal.</a:t>
            </a:r>
          </a:p>
          <a:p>
            <a:r>
              <a:rPr lang="en-US" sz="1800" b="0" dirty="0"/>
              <a:t>The </a:t>
            </a:r>
            <a:r>
              <a:rPr lang="en-US" sz="1800" b="0" dirty="0" smtClean="0"/>
              <a:t>attackers collect </a:t>
            </a:r>
            <a:r>
              <a:rPr lang="en-US" sz="1800" b="0" dirty="0"/>
              <a:t>and </a:t>
            </a:r>
            <a:r>
              <a:rPr lang="en-US" sz="1800" b="0" dirty="0" err="1" smtClean="0"/>
              <a:t>exfiltrate</a:t>
            </a:r>
            <a:r>
              <a:rPr lang="en-US" sz="1800" b="0" dirty="0" smtClean="0"/>
              <a:t> </a:t>
            </a:r>
            <a:r>
              <a:rPr lang="en-US" sz="1800" b="0" dirty="0"/>
              <a:t>data back to home base. They could use </a:t>
            </a:r>
            <a:r>
              <a:rPr lang="en-US" sz="1800" b="0" dirty="0">
                <a:hlinkClick r:id="rId6"/>
              </a:rPr>
              <a:t>data compression</a:t>
            </a:r>
            <a:r>
              <a:rPr lang="en-US" sz="1800" b="0" dirty="0"/>
              <a:t> to collect the sensitive files and then pass the data back home using an </a:t>
            </a:r>
            <a:r>
              <a:rPr lang="en-US" sz="1800" b="0" dirty="0">
                <a:hlinkClick r:id="rId7"/>
              </a:rPr>
              <a:t>Exfiltration Over Alternative Protocol</a:t>
            </a:r>
            <a:r>
              <a:rPr lang="en-US" sz="1800" b="0" dirty="0"/>
              <a:t> technique.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MITRE </a:t>
            </a:r>
            <a:r>
              <a:rPr lang="en-US" dirty="0" err="1" smtClean="0"/>
              <a:t>Att&amp;ck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MITRE </a:t>
            </a:r>
            <a:r>
              <a:rPr lang="en-US" dirty="0" err="1" smtClean="0"/>
              <a:t>Att&amp;ck</a:t>
            </a:r>
            <a:r>
              <a:rPr lang="en-US" dirty="0" smtClean="0"/>
              <a:t> Chain – in Defense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21" y="1745239"/>
            <a:ext cx="70389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Knowing the five phases of an attack</a:t>
            </a:r>
          </a:p>
          <a:p>
            <a:r>
              <a:rPr lang="en-US" b="0" dirty="0" smtClean="0"/>
              <a:t>Understanding the activities in each phase</a:t>
            </a:r>
          </a:p>
          <a:p>
            <a:r>
              <a:rPr lang="en-US" b="0" dirty="0" smtClean="0"/>
              <a:t>Understanding passive/active reconnaissance</a:t>
            </a:r>
          </a:p>
          <a:p>
            <a:r>
              <a:rPr lang="en-US" b="0" dirty="0"/>
              <a:t>Mapping of Cyber Kill Chain to Phases of Hacking</a:t>
            </a:r>
          </a:p>
          <a:p>
            <a:r>
              <a:rPr lang="en-US" b="0" dirty="0" smtClean="0"/>
              <a:t>Identifying </a:t>
            </a:r>
            <a:r>
              <a:rPr lang="en-US" b="0" dirty="0"/>
              <a:t>controls against the various chain phases</a:t>
            </a:r>
          </a:p>
          <a:p>
            <a:pPr lvl="1"/>
            <a:r>
              <a:rPr lang="en-US" b="0" dirty="0"/>
              <a:t>Implies you also understand “the activity” of the chain phase</a:t>
            </a:r>
          </a:p>
          <a:p>
            <a:r>
              <a:rPr lang="en-US" b="0" dirty="0" smtClean="0"/>
              <a:t>Distinguishing </a:t>
            </a:r>
            <a:r>
              <a:rPr lang="en-US" b="0" dirty="0"/>
              <a:t>Cyber Kill Chain from MITRE ATT&amp;CK Chain</a:t>
            </a:r>
          </a:p>
          <a:p>
            <a:pPr lvl="1"/>
            <a:r>
              <a:rPr lang="en-US" b="0" dirty="0"/>
              <a:t>Purpose of MITRE ATT&amp;CK Chain</a:t>
            </a:r>
          </a:p>
          <a:p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11 </a:t>
            </a:r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The first step, no matter the method of the attack</a:t>
            </a:r>
          </a:p>
          <a:p>
            <a:pPr lvl="1"/>
            <a:r>
              <a:rPr lang="en-US" b="0" dirty="0"/>
              <a:t>Learn about the organization</a:t>
            </a:r>
          </a:p>
          <a:p>
            <a:pPr lvl="1"/>
            <a:r>
              <a:rPr lang="en-US" b="0" dirty="0"/>
              <a:t>Try to get credentials through social engineering</a:t>
            </a:r>
          </a:p>
          <a:p>
            <a:pPr lvl="1"/>
            <a:r>
              <a:rPr lang="en-US" b="0" dirty="0"/>
              <a:t>Enumerate publicly-available systems and services</a:t>
            </a:r>
          </a:p>
          <a:p>
            <a:pPr lvl="1"/>
            <a:r>
              <a:rPr lang="en-US" b="0" dirty="0"/>
              <a:t>Identify third-party systems (e.g. SaaS for Payroll, HR, CRM)</a:t>
            </a:r>
          </a:p>
          <a:p>
            <a:r>
              <a:rPr lang="en-US" b="0" dirty="0"/>
              <a:t>Methods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435CCA-F9D5-4CE3-A51B-B05FC496E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36178"/>
              </p:ext>
            </p:extLst>
          </p:nvPr>
        </p:nvGraphicFramePr>
        <p:xfrm>
          <a:off x="1524000" y="4830446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8252681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6074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Active Reconnaissance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 Reconnaissance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9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 Searches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3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SNMP Walking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Inquiries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0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1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9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vs Passive Reconnaissance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6D1E23-C5F2-4A51-BE08-A7DAB76B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56941"/>
              </p:ext>
            </p:extLst>
          </p:nvPr>
        </p:nvGraphicFramePr>
        <p:xfrm>
          <a:off x="775453" y="2460485"/>
          <a:ext cx="751974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872">
                  <a:extLst>
                    <a:ext uri="{9D8B030D-6E8A-4147-A177-3AD203B41FA5}">
                      <a16:colId xmlns:a16="http://schemas.microsoft.com/office/drawing/2014/main" val="3682526815"/>
                    </a:ext>
                  </a:extLst>
                </a:gridCol>
                <a:gridCol w="3759872">
                  <a:extLst>
                    <a:ext uri="{9D8B030D-6E8A-4147-A177-3AD203B41FA5}">
                      <a16:colId xmlns:a16="http://schemas.microsoft.com/office/drawing/2014/main" val="3146074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Active Reconnaissance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 Reconnaissance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9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Advantages:</a:t>
                      </a:r>
                    </a:p>
                    <a:p>
                      <a:r>
                        <a:rPr lang="en-US" dirty="0"/>
                        <a:t>Speed</a:t>
                      </a:r>
                    </a:p>
                    <a:p>
                      <a:r>
                        <a:rPr lang="en-US" dirty="0"/>
                        <a:t>May immediately expose </a:t>
                      </a:r>
                      <a:r>
                        <a:rPr lang="en-US" i="1" dirty="0"/>
                        <a:t>vulnerability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Advantages:</a:t>
                      </a:r>
                    </a:p>
                    <a:p>
                      <a:r>
                        <a:rPr lang="en-US" dirty="0"/>
                        <a:t>Activity is legal</a:t>
                      </a:r>
                    </a:p>
                    <a:p>
                      <a:r>
                        <a:rPr lang="en-US" dirty="0"/>
                        <a:t>Target unaware of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3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Disadvantages:</a:t>
                      </a:r>
                    </a:p>
                    <a:p>
                      <a:r>
                        <a:rPr lang="en-US" dirty="0"/>
                        <a:t>Activity is illegal</a:t>
                      </a:r>
                    </a:p>
                    <a:p>
                      <a:r>
                        <a:rPr lang="en-US" dirty="0"/>
                        <a:t>Target may be aware and take countermeasures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Disadvantages:</a:t>
                      </a:r>
                    </a:p>
                    <a:p>
                      <a:r>
                        <a:rPr lang="en-US" dirty="0"/>
                        <a:t>Slow collection of data</a:t>
                      </a:r>
                    </a:p>
                    <a:p>
                      <a:r>
                        <a:rPr lang="en-US" dirty="0"/>
                        <a:t>Does not provide obvious </a:t>
                      </a:r>
                      <a:r>
                        <a:rPr lang="en-US" i="1" dirty="0"/>
                        <a:t>vulnerability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0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Academically recognized as the second phase of a hacking attempt, following reconnaissance</a:t>
            </a:r>
          </a:p>
          <a:p>
            <a:r>
              <a:rPr lang="en-US" b="0" dirty="0"/>
              <a:t>Very fuzzy line between the activities of reconnaissance and the activities of scanning</a:t>
            </a:r>
          </a:p>
          <a:p>
            <a:pPr lvl="1"/>
            <a:r>
              <a:rPr lang="en-US" b="0" dirty="0"/>
              <a:t>Scanning is considered a far more aggressive type of reconnaissance</a:t>
            </a:r>
          </a:p>
          <a:p>
            <a:r>
              <a:rPr lang="en-US" b="0" dirty="0"/>
              <a:t>There is terminology and tools that are used interchangeably in reconnaissance and scanning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Recognized as the third phase</a:t>
            </a:r>
          </a:p>
          <a:p>
            <a:pPr lvl="1"/>
            <a:r>
              <a:rPr lang="en-US" b="0" dirty="0" smtClean="0"/>
              <a:t>Sometimes comes earlier, such as the result of social engineering scam</a:t>
            </a:r>
          </a:p>
          <a:p>
            <a:pPr marL="457200" lvl="1" indent="0">
              <a:buNone/>
            </a:pPr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Gaining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Recognized as the fourth phase</a:t>
            </a:r>
          </a:p>
          <a:p>
            <a:pPr lvl="1"/>
            <a:endParaRPr lang="en-US" b="0" dirty="0" smtClean="0"/>
          </a:p>
          <a:p>
            <a:r>
              <a:rPr lang="en-US" b="0" dirty="0" smtClean="0"/>
              <a:t>There are many activities in this phase</a:t>
            </a:r>
          </a:p>
          <a:p>
            <a:pPr lvl="1"/>
            <a:r>
              <a:rPr lang="en-US" b="0" dirty="0" smtClean="0"/>
              <a:t>Additional discovery of the environment</a:t>
            </a:r>
          </a:p>
          <a:p>
            <a:pPr lvl="1"/>
            <a:r>
              <a:rPr lang="en-US" b="0" dirty="0" smtClean="0"/>
              <a:t>Attempts to elevate access and gain new access</a:t>
            </a:r>
          </a:p>
          <a:p>
            <a:pPr lvl="1"/>
            <a:r>
              <a:rPr lang="en-US" b="0" dirty="0" smtClean="0"/>
              <a:t>Initiating/maintaining exfiltration of information</a:t>
            </a:r>
          </a:p>
          <a:p>
            <a:pPr lvl="1"/>
            <a:r>
              <a:rPr lang="en-US" b="0" dirty="0" smtClean="0"/>
              <a:t>Establishing backdoors</a:t>
            </a:r>
          </a:p>
          <a:p>
            <a:pPr marL="457200" lvl="1" indent="0">
              <a:buNone/>
            </a:pPr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While the last phase:</a:t>
            </a:r>
          </a:p>
          <a:p>
            <a:pPr lvl="1"/>
            <a:r>
              <a:rPr lang="en-US" b="0" dirty="0" smtClean="0"/>
              <a:t>Often occurs during maintaining access</a:t>
            </a:r>
          </a:p>
          <a:p>
            <a:pPr lvl="1"/>
            <a:endParaRPr lang="en-US" b="0" dirty="0"/>
          </a:p>
          <a:p>
            <a:r>
              <a:rPr lang="en-US" b="0" dirty="0" smtClean="0"/>
              <a:t>But the truly last phase:</a:t>
            </a:r>
          </a:p>
          <a:p>
            <a:pPr lvl="1"/>
            <a:r>
              <a:rPr lang="en-US" b="0" dirty="0" smtClean="0"/>
              <a:t>Ensure evidence is destroyed</a:t>
            </a:r>
          </a:p>
          <a:p>
            <a:pPr lvl="1"/>
            <a:r>
              <a:rPr lang="en-US" b="0" dirty="0" smtClean="0"/>
              <a:t>Remove backdoors</a:t>
            </a:r>
          </a:p>
          <a:p>
            <a:pPr lvl="1"/>
            <a:r>
              <a:rPr lang="en-US" b="0" dirty="0" smtClean="0"/>
              <a:t>Doing the above may be accomplished through very destructive means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629</Words>
  <Application>Microsoft Office PowerPoint</Application>
  <PresentationFormat>On-screen Show (4:3)</PresentationFormat>
  <Paragraphs>168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Hacking – Spring 2021 Lesson 11</vt:lpstr>
      <vt:lpstr>Hacking Defined</vt:lpstr>
      <vt:lpstr>Phases of Hacking</vt:lpstr>
      <vt:lpstr>Reconnaissance</vt:lpstr>
      <vt:lpstr>Active vs Passive Reconnaissance</vt:lpstr>
      <vt:lpstr>Scanning</vt:lpstr>
      <vt:lpstr>Gaining Access</vt:lpstr>
      <vt:lpstr>Maintaining Access</vt:lpstr>
      <vt:lpstr>Clearing Tracks</vt:lpstr>
      <vt:lpstr>Phases and Risk Management</vt:lpstr>
      <vt:lpstr>Phases and Risk Management and Control Objectives</vt:lpstr>
      <vt:lpstr>Cyber Kill Chain</vt:lpstr>
      <vt:lpstr>Cyber Kill Chain</vt:lpstr>
      <vt:lpstr>Cyber Kill Chain mapped to Hacking Phases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Cyber Kill Chain – Security Controls</vt:lpstr>
      <vt:lpstr>MITRE Att&amp;ck Chain</vt:lpstr>
      <vt:lpstr>MITRE Att&amp;ck Chain vs Cyber Kill Chain</vt:lpstr>
      <vt:lpstr>MITRE Att&amp;ck Example</vt:lpstr>
      <vt:lpstr>MITRE Att&amp;ck Chain – in Defense</vt:lpstr>
      <vt:lpstr>Lesson 11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William Lidster</cp:lastModifiedBy>
  <cp:revision>274</cp:revision>
  <cp:lastPrinted>2016-02-10T20:19:12Z</cp:lastPrinted>
  <dcterms:created xsi:type="dcterms:W3CDTF">2014-10-14T00:51:43Z</dcterms:created>
  <dcterms:modified xsi:type="dcterms:W3CDTF">2021-05-02T17:52:34Z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352e74-27b2-43e6-a9fe-6ab14f4a88a7_Enabled">
    <vt:lpwstr>true</vt:lpwstr>
  </property>
  <property fmtid="{D5CDD505-2E9C-101B-9397-08002B2CF9AE}" pid="3" name="MSIP_Label_b5352e74-27b2-43e6-a9fe-6ab14f4a88a7_SetDate">
    <vt:lpwstr>2021-05-02T17:39:47Z</vt:lpwstr>
  </property>
  <property fmtid="{D5CDD505-2E9C-101B-9397-08002B2CF9AE}" pid="4" name="MSIP_Label_b5352e74-27b2-43e6-a9fe-6ab14f4a88a7_Method">
    <vt:lpwstr>Privileged</vt:lpwstr>
  </property>
  <property fmtid="{D5CDD505-2E9C-101B-9397-08002B2CF9AE}" pid="5" name="MSIP_Label_b5352e74-27b2-43e6-a9fe-6ab14f4a88a7_Name">
    <vt:lpwstr>Personal</vt:lpwstr>
  </property>
  <property fmtid="{D5CDD505-2E9C-101B-9397-08002B2CF9AE}" pid="6" name="MSIP_Label_b5352e74-27b2-43e6-a9fe-6ab14f4a88a7_SiteId">
    <vt:lpwstr>00c076e3-22c6-4e48-a725-70fd7e4cb6eb</vt:lpwstr>
  </property>
  <property fmtid="{D5CDD505-2E9C-101B-9397-08002B2CF9AE}" pid="7" name="MSIP_Label_b5352e74-27b2-43e6-a9fe-6ab14f4a88a7_ActionId">
    <vt:lpwstr>b31e71aa-9c85-4ff6-92f8-bfc786d25ac2</vt:lpwstr>
  </property>
  <property fmtid="{D5CDD505-2E9C-101B-9397-08002B2CF9AE}" pid="8" name="MSIP_Label_b5352e74-27b2-43e6-a9fe-6ab14f4a88a7_ContentBits">
    <vt:lpwstr>0</vt:lpwstr>
  </property>
</Properties>
</file>