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1"/>
  </p:notesMasterIdLst>
  <p:sldIdLst>
    <p:sldId id="259" r:id="rId3"/>
    <p:sldId id="370" r:id="rId4"/>
    <p:sldId id="371" r:id="rId5"/>
    <p:sldId id="372" r:id="rId6"/>
    <p:sldId id="403" r:id="rId7"/>
    <p:sldId id="404" r:id="rId8"/>
    <p:sldId id="378" r:id="rId9"/>
    <p:sldId id="379" r:id="rId10"/>
    <p:sldId id="367" r:id="rId11"/>
    <p:sldId id="406" r:id="rId12"/>
    <p:sldId id="405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7" r:id="rId23"/>
    <p:sldId id="416" r:id="rId24"/>
    <p:sldId id="418" r:id="rId25"/>
    <p:sldId id="419" r:id="rId26"/>
    <p:sldId id="420" r:id="rId27"/>
    <p:sldId id="421" r:id="rId28"/>
    <p:sldId id="422" r:id="rId29"/>
    <p:sldId id="37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8F"/>
    <a:srgbClr val="7F882A"/>
    <a:srgbClr val="90FCB9"/>
    <a:srgbClr val="FF7C8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488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Major Breaches </a:t>
            </a:r>
            <a:r>
              <a:rPr lang="en-US" sz="4000" dirty="0" smtClean="0"/>
              <a:t>– Spring 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12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A phishing email was successfully delivered to an employee</a:t>
            </a:r>
          </a:p>
          <a:p>
            <a:endParaRPr lang="en-US" sz="2000" b="0" dirty="0"/>
          </a:p>
          <a:p>
            <a:r>
              <a:rPr lang="en-US" sz="2000" b="0" dirty="0" smtClean="0"/>
              <a:t>A virus made it onto a server and the antimalware software caught it</a:t>
            </a:r>
          </a:p>
          <a:p>
            <a:endParaRPr lang="en-US" sz="2000" b="0" dirty="0"/>
          </a:p>
          <a:p>
            <a:r>
              <a:rPr lang="en-US" sz="2000" b="0" dirty="0" smtClean="0"/>
              <a:t>A bot made it onto a system and has been beaconing with its command and control for a few months</a:t>
            </a:r>
          </a:p>
          <a:p>
            <a:endParaRPr lang="en-US" sz="2000" b="0" dirty="0"/>
          </a:p>
          <a:p>
            <a:r>
              <a:rPr lang="en-US" sz="2000" b="0" dirty="0" smtClean="0"/>
              <a:t>An attacker exploits a cross-site scripting vulnerability in your web application causing problems for people who visit your web site</a:t>
            </a:r>
            <a:endParaRPr lang="en-US" sz="2000" b="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An attacker exploits a cross-site scripting vulnerability in your web application causing problems for people who visit your web site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An attacker sends a phish and the employee succumbs to it and opens a malicious attachment. The attachment has a ransomware and the ransomware completes a large encryption of data in the environment, leaving a note for ransom payment instructions.</a:t>
            </a:r>
          </a:p>
          <a:p>
            <a:endParaRPr lang="en-US" sz="2000" b="0" dirty="0"/>
          </a:p>
          <a:p>
            <a:r>
              <a:rPr lang="en-US" sz="2000" b="0" dirty="0" smtClean="0"/>
              <a:t>An employee takes a </a:t>
            </a:r>
            <a:r>
              <a:rPr lang="en-US" sz="2000" b="0" dirty="0" err="1" smtClean="0"/>
              <a:t>thumbdrive</a:t>
            </a:r>
            <a:r>
              <a:rPr lang="en-US" sz="2000" b="0" dirty="0" smtClean="0"/>
              <a:t> full of sensitive data home to do work at home.  The </a:t>
            </a:r>
            <a:r>
              <a:rPr lang="en-US" sz="2000" b="0" dirty="0" err="1" smtClean="0"/>
              <a:t>thumbdrive</a:t>
            </a:r>
            <a:r>
              <a:rPr lang="en-US" sz="2000" b="0" dirty="0" smtClean="0"/>
              <a:t> is unencrypted.  The employee unintentionally leaves it at a restaurant he visited on the way home. Someone picked it up.</a:t>
            </a:r>
            <a:endParaRPr lang="en-US" sz="2000" b="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Attacker phishes Target’s HVAC supplier</a:t>
            </a:r>
          </a:p>
          <a:p>
            <a:r>
              <a:rPr lang="en-US" sz="2000" b="0" dirty="0" smtClean="0"/>
              <a:t>Uses the credentials to get into a supplier portal at Target</a:t>
            </a:r>
          </a:p>
          <a:p>
            <a:r>
              <a:rPr lang="en-US" sz="2000" b="0" dirty="0" smtClean="0"/>
              <a:t>Is able to traverse the firewall and be in the internal network at Target</a:t>
            </a:r>
          </a:p>
          <a:p>
            <a:r>
              <a:rPr lang="en-US" sz="2000" b="0" dirty="0" smtClean="0"/>
              <a:t>Knows of various methods that Target uses to update servers and exploits a suspected vulnerability</a:t>
            </a:r>
          </a:p>
          <a:p>
            <a:r>
              <a:rPr lang="en-US" sz="2000" b="0" dirty="0" smtClean="0"/>
              <a:t>Escalates privileges and traverses network</a:t>
            </a:r>
          </a:p>
          <a:p>
            <a:r>
              <a:rPr lang="en-US" sz="2000" b="0" dirty="0" smtClean="0"/>
              <a:t>Places a RAM scraping malware on Target’s POS systems</a:t>
            </a:r>
          </a:p>
          <a:p>
            <a:r>
              <a:rPr lang="en-US" sz="2000" b="0" dirty="0" smtClean="0"/>
              <a:t>Moves the credit card data to a server on Target’s network and then slowly pipes out the data to one of many external sites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Supply chain vulnerability</a:t>
            </a:r>
          </a:p>
          <a:p>
            <a:r>
              <a:rPr lang="en-US" sz="2000" b="0" dirty="0" smtClean="0"/>
              <a:t>Poor network segmentation</a:t>
            </a:r>
          </a:p>
          <a:p>
            <a:r>
              <a:rPr lang="en-US" sz="2000" b="0" dirty="0" smtClean="0"/>
              <a:t>Poor patching</a:t>
            </a:r>
          </a:p>
          <a:p>
            <a:r>
              <a:rPr lang="en-US" sz="2000" b="0" dirty="0" smtClean="0"/>
              <a:t>Not responding to alerts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Target Issues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Attacker phishes Target’s HVAC supplier</a:t>
            </a:r>
          </a:p>
          <a:p>
            <a:r>
              <a:rPr lang="en-US" sz="2000" b="0" dirty="0" smtClean="0"/>
              <a:t>Uses the credentials to get into a supplier portal at Target</a:t>
            </a:r>
          </a:p>
          <a:p>
            <a:r>
              <a:rPr lang="en-US" sz="2000" b="0" dirty="0" smtClean="0"/>
              <a:t>Is able to traverse the firewall and be in the internal network at Target</a:t>
            </a:r>
          </a:p>
          <a:p>
            <a:r>
              <a:rPr lang="en-US" sz="2000" b="0" dirty="0" smtClean="0"/>
              <a:t>Knows of various methods that Target uses to update servers and exploits a suspected vulnerability</a:t>
            </a:r>
          </a:p>
          <a:p>
            <a:r>
              <a:rPr lang="en-US" sz="2000" b="0" dirty="0" smtClean="0"/>
              <a:t>Escalates privileges and traverses network</a:t>
            </a:r>
          </a:p>
          <a:p>
            <a:r>
              <a:rPr lang="en-US" sz="2000" b="0" dirty="0" smtClean="0"/>
              <a:t>Places a RAM scraping malware on Target’s POS systems</a:t>
            </a:r>
          </a:p>
          <a:p>
            <a:r>
              <a:rPr lang="en-US" sz="2000" b="0" dirty="0" smtClean="0"/>
              <a:t>Moves the credit card data to a server on Target’s network and then slowly pipes out the data to one of many external sites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Almost precisely the same approach as Target</a:t>
            </a:r>
          </a:p>
          <a:p>
            <a:r>
              <a:rPr lang="en-US" sz="2000" b="0" dirty="0" smtClean="0"/>
              <a:t>Supply chain vulnerability</a:t>
            </a:r>
          </a:p>
          <a:p>
            <a:r>
              <a:rPr lang="en-US" sz="2000" b="0" dirty="0" smtClean="0"/>
              <a:t>Lack of segmentation</a:t>
            </a:r>
          </a:p>
          <a:p>
            <a:r>
              <a:rPr lang="en-US" sz="2000" b="0" dirty="0" smtClean="0"/>
              <a:t>Lack of good encryption</a:t>
            </a:r>
          </a:p>
          <a:p>
            <a:endParaRPr lang="en-US" sz="2000" b="0" dirty="0"/>
          </a:p>
          <a:p>
            <a:r>
              <a:rPr lang="en-US" sz="2000" b="0" dirty="0" smtClean="0"/>
              <a:t>Infected 7500 self-checkout terminals</a:t>
            </a:r>
          </a:p>
          <a:p>
            <a:r>
              <a:rPr lang="en-US" sz="2000" b="0" dirty="0" smtClean="0"/>
              <a:t>Was able to grab 56 million credit cards</a:t>
            </a:r>
          </a:p>
          <a:p>
            <a:endParaRPr lang="en-US" sz="2000" b="0" dirty="0"/>
          </a:p>
          <a:p>
            <a:r>
              <a:rPr lang="en-US" sz="2000" b="0" dirty="0" smtClean="0"/>
              <a:t>One of Home Depot’s response was to use EMV Chip and Pin payment methods.  </a:t>
            </a:r>
          </a:p>
          <a:p>
            <a:pPr lvl="1"/>
            <a:r>
              <a:rPr lang="en-US" sz="1600" b="0" dirty="0" smtClean="0"/>
              <a:t>Does this defeat a RAM scraper?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Home Depot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Social engineering to three internal employees</a:t>
            </a:r>
          </a:p>
          <a:p>
            <a:endParaRPr lang="en-US" sz="2000" b="0" dirty="0"/>
          </a:p>
          <a:p>
            <a:r>
              <a:rPr lang="en-US" sz="2000" b="0" dirty="0" smtClean="0"/>
              <a:t>Directly utilized the employee credentials and got customer info:</a:t>
            </a:r>
          </a:p>
          <a:p>
            <a:pPr lvl="1"/>
            <a:r>
              <a:rPr lang="en-US" sz="1200" b="0" dirty="0" smtClean="0"/>
              <a:t>145 million Names, Addresses, DOB, and encrypted passwords</a:t>
            </a:r>
          </a:p>
          <a:p>
            <a:pPr lvl="1"/>
            <a:endParaRPr lang="en-US" sz="1200" b="0" dirty="0"/>
          </a:p>
          <a:p>
            <a:r>
              <a:rPr lang="en-US" sz="2000" b="0" dirty="0" smtClean="0"/>
              <a:t>Attackers were inside </a:t>
            </a:r>
            <a:r>
              <a:rPr lang="en-US" sz="2000" b="0" dirty="0" err="1" smtClean="0"/>
              <a:t>Ebay</a:t>
            </a:r>
            <a:r>
              <a:rPr lang="en-US" sz="2000" b="0" dirty="0" smtClean="0"/>
              <a:t> for at least 230 days before they were discovered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EBay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Application vulnerability in a website led to a breach</a:t>
            </a:r>
          </a:p>
          <a:p>
            <a:endParaRPr lang="en-US" sz="2000" b="0" dirty="0"/>
          </a:p>
          <a:p>
            <a:r>
              <a:rPr lang="en-US" sz="2000" b="0" dirty="0" smtClean="0"/>
              <a:t>148 million consumers information exposed</a:t>
            </a:r>
          </a:p>
          <a:p>
            <a:pPr lvl="1"/>
            <a:r>
              <a:rPr lang="en-US" sz="1600" b="0" dirty="0" smtClean="0"/>
              <a:t>Names, addresses, SSN, driver license numbers, birth dates</a:t>
            </a:r>
          </a:p>
          <a:p>
            <a:endParaRPr lang="en-US" sz="2000" b="0" dirty="0"/>
          </a:p>
          <a:p>
            <a:r>
              <a:rPr lang="en-US" sz="2000" b="0" dirty="0" smtClean="0"/>
              <a:t>Attackers were in for 4 months before discovered</a:t>
            </a:r>
          </a:p>
          <a:p>
            <a:endParaRPr lang="en-US" sz="2000" b="0" dirty="0"/>
          </a:p>
          <a:p>
            <a:r>
              <a:rPr lang="en-US" sz="2000" b="0" dirty="0" smtClean="0"/>
              <a:t>Lack of patching a vulnerability allowed a foothold</a:t>
            </a:r>
          </a:p>
          <a:p>
            <a:r>
              <a:rPr lang="en-US" sz="2000" b="0" dirty="0" smtClean="0"/>
              <a:t>Lack of segmentation allowed attackers to traverse into the network</a:t>
            </a:r>
          </a:p>
          <a:p>
            <a:endParaRPr lang="en-US" sz="2000" b="0" dirty="0"/>
          </a:p>
          <a:p>
            <a:endParaRPr lang="en-US" sz="20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Equifax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SQL injection vulnerability in a website led to a breach</a:t>
            </a:r>
          </a:p>
          <a:p>
            <a:pPr lvl="1"/>
            <a:r>
              <a:rPr lang="en-US" sz="1600" b="0" dirty="0" smtClean="0"/>
              <a:t>Reported by Visa to HPS about suspicious transactions</a:t>
            </a:r>
          </a:p>
          <a:p>
            <a:endParaRPr lang="en-US" sz="2000" b="0" dirty="0"/>
          </a:p>
          <a:p>
            <a:r>
              <a:rPr lang="en-US" sz="2000" b="0" dirty="0" smtClean="0"/>
              <a:t>Attackers were in for 9 months before discovered</a:t>
            </a:r>
          </a:p>
          <a:p>
            <a:endParaRPr lang="en-US" sz="2000" b="0" dirty="0"/>
          </a:p>
          <a:p>
            <a:r>
              <a:rPr lang="en-US" sz="2000" b="0" dirty="0" smtClean="0"/>
              <a:t>HPS lost ability to process payment cards – lost PCI compliance</a:t>
            </a:r>
          </a:p>
          <a:p>
            <a:pPr lvl="1"/>
            <a:r>
              <a:rPr lang="en-US" sz="1600" b="0" dirty="0" smtClean="0"/>
              <a:t>Had been processing 100 million payments a month for 175,000 clients</a:t>
            </a:r>
          </a:p>
          <a:p>
            <a:r>
              <a:rPr lang="en-US" sz="2000" b="0" dirty="0" smtClean="0"/>
              <a:t>Also had to pay $145 million in compensation for fraudulent charges</a:t>
            </a:r>
          </a:p>
          <a:p>
            <a:endParaRPr lang="en-US" sz="2000" b="0" dirty="0"/>
          </a:p>
          <a:p>
            <a:r>
              <a:rPr lang="en-US" sz="2000" b="0" dirty="0" smtClean="0"/>
              <a:t>Lack of patching a vulnerability that was known for years</a:t>
            </a:r>
          </a:p>
          <a:p>
            <a:r>
              <a:rPr lang="en-US" sz="2000" b="0" dirty="0" smtClean="0"/>
              <a:t>Lack of segmentation allowed attackers to traverse into the network</a:t>
            </a:r>
          </a:p>
          <a:p>
            <a:endParaRPr lang="en-US" sz="2000" b="0" dirty="0"/>
          </a:p>
          <a:p>
            <a:endParaRPr lang="en-US" sz="20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Heartland Payment Systems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Breach was actually in place in 2014 with the systems owned by Starwood Hotels</a:t>
            </a:r>
          </a:p>
          <a:p>
            <a:r>
              <a:rPr lang="en-US" sz="2000" b="0" dirty="0" smtClean="0"/>
              <a:t>Marriott purchases Starwood and integrates Starwood’s systems in 2016</a:t>
            </a:r>
          </a:p>
          <a:p>
            <a:r>
              <a:rPr lang="en-US" sz="2000" b="0" dirty="0" smtClean="0"/>
              <a:t>Breach is identified in 2018</a:t>
            </a:r>
            <a:endParaRPr lang="en-US" sz="1600" b="0" dirty="0" smtClean="0"/>
          </a:p>
          <a:p>
            <a:endParaRPr lang="en-US" sz="2000" b="0" dirty="0"/>
          </a:p>
          <a:p>
            <a:r>
              <a:rPr lang="en-US" sz="2000" b="0" dirty="0" smtClean="0"/>
              <a:t>Attackers had four years of access and compromised 500 million records</a:t>
            </a:r>
          </a:p>
          <a:p>
            <a:endParaRPr lang="en-US" sz="2000" b="0" dirty="0"/>
          </a:p>
          <a:p>
            <a:r>
              <a:rPr lang="en-US" sz="2000" b="0" dirty="0" smtClean="0"/>
              <a:t>Credit card numbers of 100 million customers compromised</a:t>
            </a:r>
            <a:endParaRPr lang="en-US" sz="2000" b="0" dirty="0"/>
          </a:p>
          <a:p>
            <a:endParaRPr lang="en-US" sz="2000" b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Marriott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Hacking</a:t>
            </a:r>
            <a:endParaRPr lang="en-US" dirty="0"/>
          </a:p>
        </p:txBody>
      </p:sp>
      <p:pic>
        <p:nvPicPr>
          <p:cNvPr id="1026" name="Picture 2" descr="Phases of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6" y="1693284"/>
            <a:ext cx="6317008" cy="4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b="0" dirty="0" smtClean="0"/>
              <a:t>Social engineering attack</a:t>
            </a:r>
          </a:p>
          <a:p>
            <a:r>
              <a:rPr lang="en-US" sz="1600" b="0" dirty="0" smtClean="0"/>
              <a:t>Announced in 2016</a:t>
            </a:r>
          </a:p>
          <a:p>
            <a:r>
              <a:rPr lang="en-US" sz="1600" b="0" dirty="0" smtClean="0"/>
              <a:t>Initially, Yahoo said the breach started in 2014</a:t>
            </a:r>
          </a:p>
          <a:p>
            <a:pPr lvl="1"/>
            <a:r>
              <a:rPr lang="en-US" sz="1600" b="0" dirty="0" smtClean="0"/>
              <a:t>Compromised name, email, addresses, and phone numbers of 500 million users.  Passwords were protected.</a:t>
            </a:r>
          </a:p>
          <a:p>
            <a:endParaRPr lang="en-US" sz="2000" b="0" dirty="0"/>
          </a:p>
          <a:p>
            <a:r>
              <a:rPr lang="en-US" sz="1600" b="0" dirty="0" smtClean="0"/>
              <a:t>Later, they found the breach had started in 2013.</a:t>
            </a:r>
          </a:p>
          <a:p>
            <a:pPr lvl="1"/>
            <a:r>
              <a:rPr lang="en-US" sz="1600" b="0" dirty="0" smtClean="0"/>
              <a:t>Compromised name, email, addresses, phone numbers, passwords and challenge questions of 1 billion users</a:t>
            </a:r>
          </a:p>
          <a:p>
            <a:pPr lvl="1"/>
            <a:endParaRPr lang="en-US" sz="1600" b="0" dirty="0"/>
          </a:p>
          <a:p>
            <a:r>
              <a:rPr lang="en-US" sz="1600" b="0" dirty="0" smtClean="0"/>
              <a:t>Then in 2017, Yahoo claimed all 3 billion customers were breached</a:t>
            </a:r>
          </a:p>
          <a:p>
            <a:endParaRPr lang="en-US" sz="1600" b="0" dirty="0"/>
          </a:p>
          <a:p>
            <a:r>
              <a:rPr lang="en-US" sz="1600" b="0" dirty="0" smtClean="0"/>
              <a:t>Verizon was about to buy Yahoo.  Price of Yahoo dropped by $350 million because of the breach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Yahoo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b="0" dirty="0" smtClean="0"/>
              <a:t>Started with FireEye announcing a breach of its major security tool</a:t>
            </a:r>
          </a:p>
          <a:p>
            <a:endParaRPr lang="en-US" sz="1600" b="0" dirty="0"/>
          </a:p>
          <a:p>
            <a:r>
              <a:rPr lang="en-US" sz="1600" b="0" dirty="0" smtClean="0"/>
              <a:t>Investigation led to discovery of breach of </a:t>
            </a:r>
            <a:r>
              <a:rPr lang="en-US" sz="1600" b="0" dirty="0" err="1" smtClean="0"/>
              <a:t>SolarWinds</a:t>
            </a:r>
            <a:endParaRPr lang="en-US" sz="1600" b="0" dirty="0" smtClean="0"/>
          </a:p>
          <a:p>
            <a:endParaRPr lang="en-US" sz="1600" b="0" dirty="0"/>
          </a:p>
          <a:p>
            <a:r>
              <a:rPr lang="en-US" sz="1600" b="0" dirty="0" smtClean="0"/>
              <a:t>Hackers able to infiltrate the software development and deployment process of </a:t>
            </a:r>
            <a:r>
              <a:rPr lang="en-US" sz="1600" b="0" dirty="0" err="1" smtClean="0"/>
              <a:t>SolarWinds</a:t>
            </a:r>
            <a:endParaRPr lang="en-US" sz="1600" b="0" dirty="0" smtClean="0"/>
          </a:p>
          <a:p>
            <a:endParaRPr lang="en-US" sz="1600" b="0" dirty="0"/>
          </a:p>
          <a:p>
            <a:r>
              <a:rPr lang="en-US" sz="1600" b="0" dirty="0" smtClean="0"/>
              <a:t>Put malware in a </a:t>
            </a:r>
            <a:r>
              <a:rPr lang="en-US" sz="1600" b="0" dirty="0" err="1" smtClean="0"/>
              <a:t>SolarWinds</a:t>
            </a:r>
            <a:r>
              <a:rPr lang="en-US" sz="1600" b="0" dirty="0" smtClean="0"/>
              <a:t> update package and got it published </a:t>
            </a:r>
          </a:p>
          <a:p>
            <a:endParaRPr lang="en-US" sz="1600" b="0" dirty="0"/>
          </a:p>
          <a:p>
            <a:r>
              <a:rPr lang="en-US" sz="1600" b="0" dirty="0" smtClean="0"/>
              <a:t>That malware went out to 18000 </a:t>
            </a:r>
            <a:r>
              <a:rPr lang="en-US" sz="1600" b="0" dirty="0" err="1" smtClean="0"/>
              <a:t>SolarWinds</a:t>
            </a:r>
            <a:r>
              <a:rPr lang="en-US" sz="1600" b="0" dirty="0" smtClean="0"/>
              <a:t> customers</a:t>
            </a:r>
          </a:p>
          <a:p>
            <a:endParaRPr lang="en-US" sz="1600" b="0" dirty="0"/>
          </a:p>
          <a:p>
            <a:r>
              <a:rPr lang="en-US" sz="1600" b="0" dirty="0" smtClean="0"/>
              <a:t>Malware activated to look at systems that </a:t>
            </a:r>
            <a:r>
              <a:rPr lang="en-US" sz="1600" b="0" dirty="0" err="1" smtClean="0"/>
              <a:t>SolarWinds</a:t>
            </a:r>
            <a:r>
              <a:rPr lang="en-US" sz="1600" b="0" dirty="0" smtClean="0"/>
              <a:t> manages/monitors and extract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SolarWinds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The prevalence of social engineering as an attack approach</a:t>
            </a:r>
          </a:p>
          <a:p>
            <a:endParaRPr lang="en-US" sz="2000" b="0" dirty="0"/>
          </a:p>
          <a:p>
            <a:r>
              <a:rPr lang="en-US" sz="2000" b="0" dirty="0" smtClean="0"/>
              <a:t>The number of times that the breach came from the supplier vector</a:t>
            </a:r>
          </a:p>
          <a:p>
            <a:endParaRPr lang="en-US" sz="2000" b="0" dirty="0"/>
          </a:p>
          <a:p>
            <a:r>
              <a:rPr lang="en-US" sz="2000" b="0" dirty="0" smtClean="0"/>
              <a:t>How long attackers are in the environment before discovery</a:t>
            </a:r>
          </a:p>
          <a:p>
            <a:endParaRPr lang="en-US" sz="2000" b="0" dirty="0"/>
          </a:p>
          <a:p>
            <a:r>
              <a:rPr lang="en-US" sz="2000" b="0" dirty="0" smtClean="0"/>
              <a:t>The impact of such breaches in terms of cost and customer inconvenience/harm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major points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Vulnerability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56" y="2115189"/>
            <a:ext cx="16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THREAT:   DDOS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709" y="3269673"/>
            <a:ext cx="4056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VULNERABILITY:  </a:t>
            </a:r>
          </a:p>
          <a:p>
            <a:endParaRPr lang="en-US" dirty="0"/>
          </a:p>
          <a:p>
            <a:r>
              <a:rPr lang="en-US" dirty="0" smtClean="0"/>
              <a:t>UNAWARE USERS</a:t>
            </a:r>
          </a:p>
          <a:p>
            <a:r>
              <a:rPr lang="en-US" dirty="0" smtClean="0"/>
              <a:t>MISCONFIGURED SYSTEM</a:t>
            </a:r>
            <a:br>
              <a:rPr lang="en-US" dirty="0" smtClean="0"/>
            </a:br>
            <a:r>
              <a:rPr lang="en-US" dirty="0" smtClean="0"/>
              <a:t>EMPLOYEE BACKGROUND CHECK ERRORS</a:t>
            </a:r>
          </a:p>
        </p:txBody>
      </p:sp>
    </p:spTree>
    <p:extLst>
      <p:ext uri="{BB962C8B-B14F-4D97-AF65-F5344CB8AC3E}">
        <p14:creationId xmlns:p14="http://schemas.microsoft.com/office/powerpoint/2010/main" val="25952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Vulnerability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56" y="2115189"/>
            <a:ext cx="20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THREAT:   MALWARE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709" y="3269673"/>
            <a:ext cx="3160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VULNERABILITY:  </a:t>
            </a:r>
          </a:p>
          <a:p>
            <a:endParaRPr lang="en-US" dirty="0"/>
          </a:p>
          <a:p>
            <a:r>
              <a:rPr lang="en-US" dirty="0" smtClean="0"/>
              <a:t>MISCONFIGURED SYSTEM</a:t>
            </a:r>
          </a:p>
          <a:p>
            <a:r>
              <a:rPr lang="en-US" dirty="0" smtClean="0"/>
              <a:t>PHYSICAL HAZARDS</a:t>
            </a:r>
          </a:p>
          <a:p>
            <a:r>
              <a:rPr lang="en-US" dirty="0" smtClean="0"/>
              <a:t>IMPROPER DISPOSAL OF MEDIA</a:t>
            </a:r>
          </a:p>
        </p:txBody>
      </p:sp>
    </p:spTree>
    <p:extLst>
      <p:ext uri="{BB962C8B-B14F-4D97-AF65-F5344CB8AC3E}">
        <p14:creationId xmlns:p14="http://schemas.microsoft.com/office/powerpoint/2010/main" val="28658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Vulnerability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56" y="2115189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THREAT:   BLACK 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709" y="3269673"/>
            <a:ext cx="3639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VULNERABILITY:  </a:t>
            </a:r>
          </a:p>
          <a:p>
            <a:endParaRPr lang="en-US" dirty="0"/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POOR CABLE SECURITY</a:t>
            </a:r>
          </a:p>
          <a:p>
            <a:r>
              <a:rPr lang="en-US" dirty="0" smtClean="0"/>
              <a:t>INADEQUATE VETTING OF SUPPLIERS</a:t>
            </a:r>
          </a:p>
        </p:txBody>
      </p:sp>
    </p:spTree>
    <p:extLst>
      <p:ext uri="{BB962C8B-B14F-4D97-AF65-F5344CB8AC3E}">
        <p14:creationId xmlns:p14="http://schemas.microsoft.com/office/powerpoint/2010/main" val="8742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Vulnerability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56" y="2115189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THREAT:   INSIDER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709" y="3269673"/>
            <a:ext cx="4793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VULNERABILITY:  </a:t>
            </a:r>
          </a:p>
          <a:p>
            <a:endParaRPr lang="en-US" dirty="0"/>
          </a:p>
          <a:p>
            <a:r>
              <a:rPr lang="en-US" dirty="0" smtClean="0"/>
              <a:t>INADEQUATE PASSWORD MANAGEMENT</a:t>
            </a:r>
          </a:p>
          <a:p>
            <a:r>
              <a:rPr lang="en-US" dirty="0" smtClean="0"/>
              <a:t>LACK OF ENCRYPTION</a:t>
            </a:r>
            <a:br>
              <a:rPr lang="en-US" dirty="0" smtClean="0"/>
            </a:br>
            <a:r>
              <a:rPr lang="en-US" dirty="0" smtClean="0"/>
              <a:t>UNCONTROLLED USE OF INFORMATION SYSTEMS</a:t>
            </a:r>
          </a:p>
          <a:p>
            <a:r>
              <a:rPr lang="en-US" dirty="0" smtClean="0"/>
              <a:t>UNMOTIVATED EMPLOYEES</a:t>
            </a:r>
          </a:p>
        </p:txBody>
      </p:sp>
    </p:spTree>
    <p:extLst>
      <p:ext uri="{BB962C8B-B14F-4D97-AF65-F5344CB8AC3E}">
        <p14:creationId xmlns:p14="http://schemas.microsoft.com/office/powerpoint/2010/main" val="1776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Vulnerability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756" y="2115189"/>
            <a:ext cx="355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THREAT:   ACTIVE RECONNAISSANCE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709" y="3269673"/>
            <a:ext cx="3992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VULNERABILITY:  </a:t>
            </a:r>
          </a:p>
          <a:p>
            <a:endParaRPr lang="en-US" dirty="0"/>
          </a:p>
          <a:p>
            <a:r>
              <a:rPr lang="en-US" dirty="0" smtClean="0"/>
              <a:t>INADEQUATE NETWORK SEGMENTATION</a:t>
            </a:r>
          </a:p>
          <a:p>
            <a:r>
              <a:rPr lang="en-US" dirty="0" smtClean="0"/>
              <a:t>INADEQUATE SEGREGATION OF DUTIES</a:t>
            </a:r>
          </a:p>
          <a:p>
            <a:r>
              <a:rPr lang="en-US" dirty="0" smtClean="0"/>
              <a:t>INSECURE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41206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The prevalence of social engineering as an attack approach</a:t>
            </a:r>
          </a:p>
          <a:p>
            <a:endParaRPr lang="en-US" sz="2000" b="0" dirty="0"/>
          </a:p>
          <a:p>
            <a:r>
              <a:rPr lang="en-US" sz="2000" b="0" dirty="0"/>
              <a:t>The number of times that the breach came from the supplier vector</a:t>
            </a:r>
          </a:p>
          <a:p>
            <a:endParaRPr lang="en-US" sz="2000" b="0" dirty="0"/>
          </a:p>
          <a:p>
            <a:r>
              <a:rPr lang="en-US" sz="2000" b="0" dirty="0"/>
              <a:t>How long attackers are in the environment before discovery</a:t>
            </a:r>
          </a:p>
          <a:p>
            <a:endParaRPr lang="en-US" sz="2000" b="0" dirty="0"/>
          </a:p>
          <a:p>
            <a:r>
              <a:rPr lang="en-US" sz="2000" b="0" dirty="0"/>
              <a:t>The impact of such breaches in terms of cost and customer </a:t>
            </a:r>
            <a:r>
              <a:rPr lang="en-US" sz="2000" b="0" dirty="0" smtClean="0"/>
              <a:t>inconvenience/harm</a:t>
            </a:r>
          </a:p>
          <a:p>
            <a:endParaRPr lang="en-US" sz="2000" b="0" dirty="0"/>
          </a:p>
          <a:p>
            <a:r>
              <a:rPr lang="en-US" sz="2000" b="0" dirty="0" smtClean="0"/>
              <a:t>Threats to </a:t>
            </a:r>
            <a:r>
              <a:rPr lang="en-US" sz="2000" b="0" smtClean="0"/>
              <a:t>vulnerabilities mapping</a:t>
            </a:r>
            <a:endParaRPr lang="en-US" sz="2000" b="0" dirty="0"/>
          </a:p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12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The first step, no matter the method of the attack</a:t>
            </a:r>
          </a:p>
          <a:p>
            <a:pPr lvl="1"/>
            <a:r>
              <a:rPr lang="en-US" b="0" dirty="0"/>
              <a:t>Learn about the organization</a:t>
            </a:r>
          </a:p>
          <a:p>
            <a:pPr lvl="1"/>
            <a:r>
              <a:rPr lang="en-US" b="0" dirty="0"/>
              <a:t>Try to get credentials through social engineering</a:t>
            </a:r>
          </a:p>
          <a:p>
            <a:pPr lvl="1"/>
            <a:r>
              <a:rPr lang="en-US" b="0" dirty="0"/>
              <a:t>Enumerate publicly-available systems and services</a:t>
            </a:r>
          </a:p>
          <a:p>
            <a:pPr lvl="1"/>
            <a:r>
              <a:rPr lang="en-US" b="0" dirty="0"/>
              <a:t>Identify third-party systems (e.g. SaaS for Payroll, HR, CRM)</a:t>
            </a:r>
          </a:p>
          <a:p>
            <a:r>
              <a:rPr lang="en-US" b="0" dirty="0"/>
              <a:t>Methods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435CCA-F9D5-4CE3-A51B-B05FC496E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36178"/>
              </p:ext>
            </p:extLst>
          </p:nvPr>
        </p:nvGraphicFramePr>
        <p:xfrm>
          <a:off x="1524000" y="483044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25268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6074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Active 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 Reconnaissance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9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Searches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3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SNMP Walking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Inquiries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0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1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vs Passive Reconnaissance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6D1E23-C5F2-4A51-BE08-A7DAB76B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56941"/>
              </p:ext>
            </p:extLst>
          </p:nvPr>
        </p:nvGraphicFramePr>
        <p:xfrm>
          <a:off x="775453" y="2460485"/>
          <a:ext cx="751974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72">
                  <a:extLst>
                    <a:ext uri="{9D8B030D-6E8A-4147-A177-3AD203B41FA5}">
                      <a16:colId xmlns:a16="http://schemas.microsoft.com/office/drawing/2014/main" val="3682526815"/>
                    </a:ext>
                  </a:extLst>
                </a:gridCol>
                <a:gridCol w="3759872">
                  <a:extLst>
                    <a:ext uri="{9D8B030D-6E8A-4147-A177-3AD203B41FA5}">
                      <a16:colId xmlns:a16="http://schemas.microsoft.com/office/drawing/2014/main" val="3146074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Active 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 Reconnaissance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9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Advantages:</a:t>
                      </a:r>
                    </a:p>
                    <a:p>
                      <a:r>
                        <a:rPr lang="en-US" dirty="0"/>
                        <a:t>Speed</a:t>
                      </a:r>
                    </a:p>
                    <a:p>
                      <a:r>
                        <a:rPr lang="en-US" dirty="0"/>
                        <a:t>May immediately expose </a:t>
                      </a:r>
                      <a:r>
                        <a:rPr lang="en-US" i="1" dirty="0"/>
                        <a:t>vulnerability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Advantages:</a:t>
                      </a:r>
                    </a:p>
                    <a:p>
                      <a:r>
                        <a:rPr lang="en-US" dirty="0"/>
                        <a:t>Activity is legal</a:t>
                      </a:r>
                    </a:p>
                    <a:p>
                      <a:r>
                        <a:rPr lang="en-US" dirty="0"/>
                        <a:t>Target unaware of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3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Disadvantages:</a:t>
                      </a:r>
                    </a:p>
                    <a:p>
                      <a:r>
                        <a:rPr lang="en-US" dirty="0"/>
                        <a:t>Activity is illegal</a:t>
                      </a:r>
                    </a:p>
                    <a:p>
                      <a:r>
                        <a:rPr lang="en-US" dirty="0"/>
                        <a:t>Target may be aware and take countermeasures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Disadvantages:</a:t>
                      </a:r>
                    </a:p>
                    <a:p>
                      <a:r>
                        <a:rPr lang="en-US" dirty="0"/>
                        <a:t>Slow collection of data</a:t>
                      </a:r>
                    </a:p>
                    <a:p>
                      <a:r>
                        <a:rPr lang="en-US" dirty="0"/>
                        <a:t>Does not provide obvious </a:t>
                      </a:r>
                      <a:r>
                        <a:rPr lang="en-US" i="1" dirty="0"/>
                        <a:t>vulnerability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0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Risk Management</a:t>
            </a:r>
            <a:endParaRPr lang="en-US" dirty="0"/>
          </a:p>
        </p:txBody>
      </p:sp>
      <p:pic>
        <p:nvPicPr>
          <p:cNvPr id="1026" name="Picture 2" descr="Phases of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910"/>
            <a:ext cx="3565323" cy="25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dentify, Protect, Detect, Respond, Recov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4" y="2112819"/>
            <a:ext cx="3278333" cy="308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0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Risk Management and Control Objectives</a:t>
            </a:r>
            <a:endParaRPr lang="en-US" dirty="0"/>
          </a:p>
        </p:txBody>
      </p:sp>
      <p:pic>
        <p:nvPicPr>
          <p:cNvPr id="1026" name="Picture 2" descr="Phases of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910"/>
            <a:ext cx="3565323" cy="25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5964" y="2244436"/>
            <a:ext cx="1167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DETECT</a:t>
            </a:r>
          </a:p>
          <a:p>
            <a:endParaRPr lang="en-US" dirty="0"/>
          </a:p>
          <a:p>
            <a:r>
              <a:rPr lang="en-US" dirty="0" smtClean="0"/>
              <a:t>RESPOND</a:t>
            </a:r>
          </a:p>
          <a:p>
            <a:endParaRPr lang="en-US" dirty="0"/>
          </a:p>
          <a:p>
            <a:r>
              <a:rPr lang="en-US" dirty="0" smtClean="0"/>
              <a:t>RECOVERY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66655" y="2389910"/>
            <a:ext cx="2784763" cy="519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66655" y="2909455"/>
            <a:ext cx="2889309" cy="124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1"/>
          </p:cNvCxnSpPr>
          <p:nvPr/>
        </p:nvCxnSpPr>
        <p:spPr>
          <a:xfrm>
            <a:off x="3413716" y="3034145"/>
            <a:ext cx="2842248" cy="50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66655" y="2978725"/>
            <a:ext cx="2889309" cy="1026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13716" y="2389910"/>
            <a:ext cx="2626866" cy="89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66655" y="3034145"/>
            <a:ext cx="2784763" cy="28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" idx="1"/>
          </p:cNvCxnSpPr>
          <p:nvPr/>
        </p:nvCxnSpPr>
        <p:spPr>
          <a:xfrm>
            <a:off x="3366655" y="3323257"/>
            <a:ext cx="2889309" cy="21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3716" y="3339541"/>
            <a:ext cx="2842248" cy="6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37247" y="2389910"/>
            <a:ext cx="2603335" cy="128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7247" y="3034145"/>
            <a:ext cx="2714171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45867" y="3553690"/>
            <a:ext cx="2699261" cy="145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13716" y="3724456"/>
            <a:ext cx="2784763" cy="280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62844" y="2436611"/>
            <a:ext cx="2577738" cy="166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V="1">
            <a:off x="3462844" y="3034145"/>
            <a:ext cx="2577738" cy="1101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2" idx="1"/>
          </p:cNvCxnSpPr>
          <p:nvPr/>
        </p:nvCxnSpPr>
        <p:spPr>
          <a:xfrm flipV="1">
            <a:off x="3514084" y="3537098"/>
            <a:ext cx="2741880" cy="630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3565323" y="4042762"/>
            <a:ext cx="2611956" cy="109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026" idx="3"/>
          </p:cNvCxnSpPr>
          <p:nvPr/>
        </p:nvCxnSpPr>
        <p:spPr>
          <a:xfrm>
            <a:off x="3565323" y="3671455"/>
            <a:ext cx="2690641" cy="88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514084" y="4130942"/>
            <a:ext cx="2716546" cy="473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3513028" y="2398975"/>
            <a:ext cx="2553151" cy="205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/>
          <p:nvPr/>
        </p:nvCxnSpPr>
        <p:spPr>
          <a:xfrm flipV="1">
            <a:off x="3539989" y="3034145"/>
            <a:ext cx="2622116" cy="1421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endCxn id="2" idx="1"/>
          </p:cNvCxnSpPr>
          <p:nvPr/>
        </p:nvCxnSpPr>
        <p:spPr>
          <a:xfrm flipV="1">
            <a:off x="3573943" y="3537098"/>
            <a:ext cx="2682021" cy="92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V="1">
            <a:off x="3641104" y="4015379"/>
            <a:ext cx="2475259" cy="495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>
            <a:off x="3622808" y="4508402"/>
            <a:ext cx="2500856" cy="10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671756" y="5666509"/>
            <a:ext cx="480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https://www.youtube.com/watch?v=j0EZpH_eIsY</a:t>
            </a:r>
          </a:p>
        </p:txBody>
      </p:sp>
    </p:spTree>
    <p:extLst>
      <p:ext uri="{BB962C8B-B14F-4D97-AF65-F5344CB8AC3E}">
        <p14:creationId xmlns:p14="http://schemas.microsoft.com/office/powerpoint/2010/main" val="2817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The cyber kill chain is a series of steps that trace stages of a cyberattack from the early reconnaissance stages to the exfiltration of data. The kill chain helps us understand and combat ransomware, security breaches, and advanced persistent attacks (APTs)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25089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Cyber Kill Chain mapped to Hacking Phases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51" y="3032871"/>
            <a:ext cx="3095625" cy="26479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074968" y="2770909"/>
            <a:ext cx="971983" cy="55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74968" y="3325091"/>
            <a:ext cx="971983" cy="48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074968" y="3692249"/>
            <a:ext cx="971983" cy="664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4074968" y="4177158"/>
            <a:ext cx="971983" cy="179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 flipV="1">
            <a:off x="4074968" y="4356846"/>
            <a:ext cx="971983" cy="26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74968" y="4724004"/>
            <a:ext cx="971983" cy="26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4968" y="4724004"/>
            <a:ext cx="971983" cy="734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74968" y="4724004"/>
            <a:ext cx="971983" cy="1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74968" y="5361709"/>
            <a:ext cx="971983" cy="68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74968" y="4985966"/>
            <a:ext cx="971983" cy="360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 security breach is any incident that results in unauthorized access to computer data, applications, networks or devices. It results in information being </a:t>
            </a:r>
            <a:r>
              <a:rPr lang="en-US" dirty="0"/>
              <a:t>accessed</a:t>
            </a:r>
            <a:r>
              <a:rPr lang="en-US" b="0" dirty="0"/>
              <a:t> without </a:t>
            </a:r>
            <a:r>
              <a:rPr lang="en-US" b="0" dirty="0" smtClean="0"/>
              <a:t>authorization.</a:t>
            </a:r>
          </a:p>
          <a:p>
            <a:endParaRPr lang="en-US" b="0" dirty="0"/>
          </a:p>
          <a:p>
            <a:r>
              <a:rPr lang="en-US" b="0" dirty="0"/>
              <a:t>A data breach is the intentional or unintentional </a:t>
            </a:r>
            <a:r>
              <a:rPr lang="en-US" dirty="0"/>
              <a:t>release</a:t>
            </a:r>
            <a:r>
              <a:rPr lang="en-US" b="0" dirty="0"/>
              <a:t> of secure or private/confidential information to an untrusted environment.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</a:t>
            </a:r>
            <a:r>
              <a:rPr lang="en-US" dirty="0"/>
              <a:t> </a:t>
            </a:r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Words>1142</Words>
  <Application>Microsoft Office PowerPoint</Application>
  <PresentationFormat>On-screen Show (4:3)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Major Breaches – Spring 2021 Lesson 12</vt:lpstr>
      <vt:lpstr>Phases of Hacking</vt:lpstr>
      <vt:lpstr>Reconnaissance</vt:lpstr>
      <vt:lpstr>Active vs Passive Reconnaissance</vt:lpstr>
      <vt:lpstr>Phases and Risk Management</vt:lpstr>
      <vt:lpstr>Phases and Risk Management and Control Objectives</vt:lpstr>
      <vt:lpstr>Cyber Kill Chain</vt:lpstr>
      <vt:lpstr>Cyber Kill Chain mapped to Hacking Phases</vt:lpstr>
      <vt:lpstr>Breach Definition</vt:lpstr>
      <vt:lpstr>What is a Breach?</vt:lpstr>
      <vt:lpstr>What is a Breach?</vt:lpstr>
      <vt:lpstr>Major Breach</vt:lpstr>
      <vt:lpstr>Major Breach</vt:lpstr>
      <vt:lpstr>Major Breach</vt:lpstr>
      <vt:lpstr>Major Breach</vt:lpstr>
      <vt:lpstr>Major Breach</vt:lpstr>
      <vt:lpstr>Major Breach</vt:lpstr>
      <vt:lpstr>Major Breach</vt:lpstr>
      <vt:lpstr>Major Breach</vt:lpstr>
      <vt:lpstr>Major Breach</vt:lpstr>
      <vt:lpstr>Major Breach</vt:lpstr>
      <vt:lpstr>Major Breaches</vt:lpstr>
      <vt:lpstr>Threat to Vulnerability Mapping</vt:lpstr>
      <vt:lpstr>Threat to Vulnerability Mapping</vt:lpstr>
      <vt:lpstr>Threat to Vulnerability Mapping</vt:lpstr>
      <vt:lpstr>Threat to Vulnerability Mapping</vt:lpstr>
      <vt:lpstr>Threat to Vulnerability Mapping</vt:lpstr>
      <vt:lpstr>Lesson 12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291</cp:revision>
  <cp:lastPrinted>2016-02-10T20:19:12Z</cp:lastPrinted>
  <dcterms:created xsi:type="dcterms:W3CDTF">2014-10-14T00:51:43Z</dcterms:created>
  <dcterms:modified xsi:type="dcterms:W3CDTF">2021-05-05T22:15:39Z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2021-05-02T17:39:47Z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b31e71aa-9c85-4ff6-92f8-bfc786d25ac2</vt:lpwstr>
  </property>
  <property fmtid="{D5CDD505-2E9C-101B-9397-08002B2CF9AE}" pid="8" name="MSIP_Label_b5352e74-27b2-43e6-a9fe-6ab14f4a88a7_ContentBits">
    <vt:lpwstr>0</vt:lpwstr>
  </property>
</Properties>
</file>