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52" r:id="rId5"/>
  </p:sldMasterIdLst>
  <p:notesMasterIdLst>
    <p:notesMasterId r:id="rId25"/>
  </p:notesMasterIdLst>
  <p:sldIdLst>
    <p:sldId id="259" r:id="rId6"/>
    <p:sldId id="260" r:id="rId7"/>
    <p:sldId id="335" r:id="rId8"/>
    <p:sldId id="337" r:id="rId9"/>
    <p:sldId id="338" r:id="rId10"/>
    <p:sldId id="339" r:id="rId11"/>
    <p:sldId id="341" r:id="rId12"/>
    <p:sldId id="342" r:id="rId13"/>
    <p:sldId id="340" r:id="rId14"/>
    <p:sldId id="336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1" r:id="rId23"/>
    <p:sldId id="35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78F"/>
    <a:srgbClr val="7F882A"/>
    <a:srgbClr val="90FCB9"/>
    <a:srgbClr val="FF7C80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82"/>
  </p:normalViewPr>
  <p:slideViewPr>
    <p:cSldViewPr snapToGrid="0" snapToObjects="1" showGuides="1">
      <p:cViewPr varScale="1">
        <p:scale>
          <a:sx n="69" d="100"/>
          <a:sy n="69" d="100"/>
        </p:scale>
        <p:origin x="1620" y="6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Security Issues in Cloud Computing– </a:t>
            </a:r>
            <a:r>
              <a:rPr lang="en-US" sz="4000" dirty="0" smtClean="0"/>
              <a:t>Spring </a:t>
            </a:r>
            <a:r>
              <a:rPr lang="en-US" sz="4000" dirty="0" smtClean="0"/>
              <a:t>2021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Lesson </a:t>
            </a:r>
            <a:r>
              <a:rPr lang="en-US" sz="4000" dirty="0" smtClean="0"/>
              <a:t>13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Problem with the Cloud	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83" y="1838757"/>
            <a:ext cx="5729044" cy="42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	What data</a:t>
            </a:r>
          </a:p>
          <a:p>
            <a:r>
              <a:rPr lang="en-US" b="0" dirty="0"/>
              <a:t> 	Where is the data</a:t>
            </a:r>
          </a:p>
          <a:p>
            <a:r>
              <a:rPr lang="en-US" b="0" dirty="0"/>
              <a:t>	How is the data moving</a:t>
            </a:r>
          </a:p>
          <a:p>
            <a:r>
              <a:rPr lang="en-US" b="0" dirty="0"/>
              <a:t>	What systems are in production (On-Demand Self-Service)</a:t>
            </a:r>
          </a:p>
          <a:p>
            <a:r>
              <a:rPr lang="en-US" b="0" dirty="0"/>
              <a:t>	Removal of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and System Visibility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	</a:t>
            </a:r>
            <a:r>
              <a:rPr lang="en-US" b="0" dirty="0" smtClean="0"/>
              <a:t>Assurance of software security and configuration</a:t>
            </a:r>
          </a:p>
          <a:p>
            <a:pPr lvl="1"/>
            <a:r>
              <a:rPr lang="en-US" b="0" dirty="0" smtClean="0"/>
              <a:t>How do I do that in SaaS?</a:t>
            </a:r>
          </a:p>
          <a:p>
            <a:pPr lvl="1"/>
            <a:r>
              <a:rPr lang="en-US" b="0" dirty="0" smtClean="0"/>
              <a:t>How do I do that in PaaS?</a:t>
            </a:r>
          </a:p>
          <a:p>
            <a:pPr lvl="1"/>
            <a:endParaRPr lang="en-US" b="0" dirty="0"/>
          </a:p>
          <a:p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System Configuration and Hardening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4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	</a:t>
            </a:r>
            <a:r>
              <a:rPr lang="en-US" b="0" dirty="0" smtClean="0"/>
              <a:t>- Especially </a:t>
            </a:r>
            <a:r>
              <a:rPr lang="en-US" b="0" dirty="0"/>
              <a:t>with ubiquitous application/data access</a:t>
            </a:r>
          </a:p>
          <a:p>
            <a:r>
              <a:rPr lang="en-US" b="0" dirty="0"/>
              <a:t> - Multi-Tenant systems and applications</a:t>
            </a:r>
          </a:p>
          <a:p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Access Controls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6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	</a:t>
            </a:r>
            <a:r>
              <a:rPr lang="en-US" b="0" dirty="0" smtClean="0"/>
              <a:t>Trying </a:t>
            </a:r>
            <a:r>
              <a:rPr lang="en-US" b="0" dirty="0"/>
              <a:t>to replicate the same controls as </a:t>
            </a:r>
            <a:r>
              <a:rPr lang="en-US" b="0" dirty="0" smtClean="0"/>
              <a:t>those on premises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Extension of Controls and Resource Issues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9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	</a:t>
            </a:r>
            <a:r>
              <a:rPr lang="en-US" b="0" dirty="0" smtClean="0"/>
              <a:t>Larger target / more rewards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Advanced threats to cloud app providers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Assurance of standards being met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0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0" dirty="0" smtClean="0"/>
              <a:t>Old:</a:t>
            </a:r>
          </a:p>
          <a:p>
            <a:pPr lvl="1"/>
            <a:r>
              <a:rPr lang="en-US" sz="1800" b="0" dirty="0" smtClean="0"/>
              <a:t>Consider the environment</a:t>
            </a:r>
          </a:p>
          <a:p>
            <a:pPr lvl="1"/>
            <a:r>
              <a:rPr lang="en-US" sz="1800" b="0" dirty="0" smtClean="0"/>
              <a:t>Consider the threats</a:t>
            </a:r>
          </a:p>
          <a:p>
            <a:pPr lvl="1"/>
            <a:r>
              <a:rPr lang="en-US" sz="1800" b="0" dirty="0" smtClean="0"/>
              <a:t>Consider the vulnerabilities</a:t>
            </a:r>
          </a:p>
          <a:p>
            <a:pPr lvl="1"/>
            <a:r>
              <a:rPr lang="en-US" sz="1800" b="0" dirty="0" smtClean="0"/>
              <a:t>Identify the controls in place</a:t>
            </a:r>
          </a:p>
          <a:p>
            <a:pPr lvl="1"/>
            <a:r>
              <a:rPr lang="en-US" sz="1800" b="0" dirty="0" smtClean="0"/>
              <a:t>Be very clear on control objective</a:t>
            </a:r>
          </a:p>
          <a:p>
            <a:pPr lvl="1"/>
            <a:endParaRPr lang="en-US" sz="1800" b="0" dirty="0"/>
          </a:p>
          <a:p>
            <a:r>
              <a:rPr lang="en-US" sz="1800" b="0" dirty="0" smtClean="0"/>
              <a:t>New:</a:t>
            </a:r>
          </a:p>
          <a:p>
            <a:pPr lvl="1"/>
            <a:r>
              <a:rPr lang="en-US" sz="1800" b="0" dirty="0" smtClean="0"/>
              <a:t>The controls available / not available from “control catalog”</a:t>
            </a:r>
          </a:p>
          <a:p>
            <a:pPr lvl="1"/>
            <a:r>
              <a:rPr lang="en-US" sz="1800" b="0" dirty="0" smtClean="0"/>
              <a:t>The methods of control assurance will change</a:t>
            </a:r>
          </a:p>
          <a:p>
            <a:pPr lvl="1"/>
            <a:r>
              <a:rPr lang="en-US" sz="1800" b="0" dirty="0" smtClean="0"/>
              <a:t>Risk tolerance may have to be re-examined</a:t>
            </a:r>
            <a:endParaRPr lang="en-US" sz="1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Mix of Old and New 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Security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2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0" dirty="0" smtClean="0"/>
              <a:t>Third party risk management and assurance</a:t>
            </a:r>
          </a:p>
          <a:p>
            <a:pPr lvl="1"/>
            <a:r>
              <a:rPr lang="en-US" sz="1800" b="0" dirty="0" smtClean="0"/>
              <a:t>What are the potential threats/vulnerabilities/risk criticalities?</a:t>
            </a:r>
          </a:p>
          <a:p>
            <a:pPr lvl="1"/>
            <a:r>
              <a:rPr lang="en-US" sz="1800" b="0" dirty="0" smtClean="0"/>
              <a:t>What activities can I do to ensure the cloud provider is doing what they are required to do?</a:t>
            </a:r>
          </a:p>
          <a:p>
            <a:pPr lvl="1"/>
            <a:endParaRPr lang="en-US" sz="1800" b="0" dirty="0"/>
          </a:p>
          <a:p>
            <a:r>
              <a:rPr lang="en-US" sz="1800" b="0" dirty="0" smtClean="0"/>
              <a:t>CASB</a:t>
            </a:r>
          </a:p>
          <a:p>
            <a:pPr lvl="1"/>
            <a:r>
              <a:rPr lang="en-US" sz="1800" b="0" dirty="0" smtClean="0"/>
              <a:t>Sits between users and cloud services to monitor activity and enforce security policies</a:t>
            </a:r>
          </a:p>
          <a:p>
            <a:pPr lvl="1"/>
            <a:endParaRPr lang="en-US" sz="1800" b="0" dirty="0"/>
          </a:p>
          <a:p>
            <a:r>
              <a:rPr lang="en-US" sz="1800" b="0" dirty="0" smtClean="0"/>
              <a:t>Virtualized controls</a:t>
            </a:r>
          </a:p>
          <a:p>
            <a:pPr lvl="1"/>
            <a:r>
              <a:rPr lang="en-US" sz="1800" b="0" dirty="0" smtClean="0"/>
              <a:t>Firewalls, IPS, </a:t>
            </a:r>
          </a:p>
          <a:p>
            <a:pPr lvl="1"/>
            <a:endParaRPr lang="en-US" sz="1800" b="0" dirty="0"/>
          </a:p>
          <a:p>
            <a:r>
              <a:rPr lang="en-US" sz="1800" b="0" dirty="0" smtClean="0"/>
              <a:t>User behavior analytics</a:t>
            </a:r>
            <a:endParaRPr lang="en-US" sz="18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Cloud and Cloud Computing definitions</a:t>
            </a:r>
          </a:p>
          <a:p>
            <a:pPr marL="0" indent="0">
              <a:buNone/>
            </a:pPr>
            <a:r>
              <a:rPr lang="en-US" b="0" dirty="0" smtClean="0"/>
              <a:t>Implied business benefits of cloud</a:t>
            </a:r>
          </a:p>
          <a:p>
            <a:pPr marL="0" indent="0">
              <a:buNone/>
            </a:pPr>
            <a:r>
              <a:rPr lang="en-US" b="0" dirty="0" smtClean="0"/>
              <a:t>Different types of cloud</a:t>
            </a:r>
          </a:p>
          <a:p>
            <a:pPr marL="0" indent="0">
              <a:buNone/>
            </a:pPr>
            <a:r>
              <a:rPr lang="en-US" b="0" dirty="0" smtClean="0"/>
              <a:t>Different cloud services and how to distinguish them</a:t>
            </a:r>
          </a:p>
          <a:p>
            <a:pPr marL="0" indent="0">
              <a:buNone/>
            </a:pPr>
            <a:r>
              <a:rPr lang="en-US" b="0" dirty="0" smtClean="0"/>
              <a:t>Unique security challenges with the cloud</a:t>
            </a:r>
          </a:p>
          <a:p>
            <a:pPr marL="0" indent="0">
              <a:buNone/>
            </a:pPr>
            <a:r>
              <a:rPr lang="en-US" b="0" dirty="0" smtClean="0"/>
              <a:t>Approaches for addressing those challenges</a:t>
            </a:r>
          </a:p>
          <a:p>
            <a:pPr marL="0" indent="0">
              <a:buNone/>
            </a:pPr>
            <a:r>
              <a:rPr lang="en-US" b="0" dirty="0" smtClean="0"/>
              <a:t>Trends for new controls and capabilities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Questions?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1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“The Cloud”:  Infrastructure, platforms and software that are accessible to people over the Internet or private circuit.  These services reside in data center(s).  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“Cloud Computing”: Term that describes the on-demand nature of infrastructure, platform, and software that requires minimal user interaction.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endParaRPr lang="en-US" b="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 Extension of Your On-Premises IT Capabilities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2289652"/>
            <a:ext cx="4689701" cy="44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7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	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381683"/>
            <a:ext cx="79057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Cloud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86408"/>
            <a:ext cx="7962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Cloud Services	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152650"/>
            <a:ext cx="79533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SaaS						PaaS</a:t>
            </a:r>
          </a:p>
          <a:p>
            <a:pPr lvl="1"/>
            <a:r>
              <a:rPr lang="en-US" b="0" dirty="0" smtClean="0"/>
              <a:t>Gmail					   - Facebook</a:t>
            </a:r>
          </a:p>
          <a:p>
            <a:pPr lvl="1"/>
            <a:r>
              <a:rPr lang="en-US" b="0" dirty="0" smtClean="0"/>
              <a:t>Canvas					   - Azure</a:t>
            </a:r>
          </a:p>
          <a:p>
            <a:pPr lvl="1"/>
            <a:r>
              <a:rPr lang="en-US" b="0" dirty="0" err="1" smtClean="0"/>
              <a:t>DropBox</a:t>
            </a:r>
            <a:r>
              <a:rPr lang="en-US" b="0" dirty="0" smtClean="0"/>
              <a:t> 					     AWS</a:t>
            </a:r>
          </a:p>
          <a:p>
            <a:pPr lvl="1"/>
            <a:r>
              <a:rPr lang="en-US" b="0" dirty="0" err="1" smtClean="0"/>
              <a:t>Docusign</a:t>
            </a:r>
            <a:endParaRPr lang="en-US" dirty="0"/>
          </a:p>
          <a:p>
            <a:r>
              <a:rPr lang="en-US" b="0" dirty="0" smtClean="0"/>
              <a:t>IaaS</a:t>
            </a:r>
          </a:p>
          <a:p>
            <a:pPr lvl="1"/>
            <a:r>
              <a:rPr lang="en-US" b="0" dirty="0" smtClean="0"/>
              <a:t>Rackspace</a:t>
            </a:r>
          </a:p>
          <a:p>
            <a:pPr lvl="1"/>
            <a:r>
              <a:rPr lang="en-US" b="0" dirty="0" smtClean="0"/>
              <a:t>Azure</a:t>
            </a:r>
          </a:p>
          <a:p>
            <a:pPr lvl="1"/>
            <a:r>
              <a:rPr lang="en-US" b="0" dirty="0" smtClean="0"/>
              <a:t>AWS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Cloud Services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37418" y="235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8836" y="63176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3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Cloud Services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37418" y="235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8836" y="63176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6" y="1774248"/>
            <a:ext cx="7832336" cy="34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4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Promised Benefits of The Cloud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" y="1866900"/>
            <a:ext cx="78771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1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2064303E4B749BC72625245DF82C9" ma:contentTypeVersion="9" ma:contentTypeDescription="Create a new document." ma:contentTypeScope="" ma:versionID="737fdffb0535bfb657cc741b9d282000">
  <xsd:schema xmlns:xsd="http://www.w3.org/2001/XMLSchema" xmlns:xs="http://www.w3.org/2001/XMLSchema" xmlns:p="http://schemas.microsoft.com/office/2006/metadata/properties" xmlns:ns3="8b40e21b-7722-40f9-a269-85d94d5c90a8" targetNamespace="http://schemas.microsoft.com/office/2006/metadata/properties" ma:root="true" ma:fieldsID="f97c5a59048ce6f831687de8c7d330e8" ns3:_="">
    <xsd:import namespace="8b40e21b-7722-40f9-a269-85d94d5c90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40e21b-7722-40f9-a269-85d94d5c90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BA722D-1C6D-44EA-BB16-E597896F2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40e21b-7722-40f9-a269-85d94d5c90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3D54E6-EBD3-4919-8660-A27F5E3A88F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b40e21b-7722-40f9-a269-85d94d5c90a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30E3F0-BFF2-4EDA-ADF5-909A016E0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</TotalTime>
  <Words>315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Security Issues in Cloud Computing– Spring 2021 Lesson 13</vt:lpstr>
      <vt:lpstr>TERMS</vt:lpstr>
      <vt:lpstr>The Cloud </vt:lpstr>
      <vt:lpstr>The Cloud </vt:lpstr>
      <vt:lpstr>Types of Cloud </vt:lpstr>
      <vt:lpstr>Types of Cloud Services </vt:lpstr>
      <vt:lpstr>Types of Cloud Services </vt:lpstr>
      <vt:lpstr>Types of Cloud Services </vt:lpstr>
      <vt:lpstr>Promised Benefits of The Cloud</vt:lpstr>
      <vt:lpstr>The Security Problem with the Cloud </vt:lpstr>
      <vt:lpstr>The Challenges of the Cloud</vt:lpstr>
      <vt:lpstr>The Challenges of the Cloud</vt:lpstr>
      <vt:lpstr>The Challenges of the Cloud</vt:lpstr>
      <vt:lpstr>The Challenges of the Cloud</vt:lpstr>
      <vt:lpstr>The Challenges of the Cloud</vt:lpstr>
      <vt:lpstr>The Challenges of the Cloud</vt:lpstr>
      <vt:lpstr>Addressing the Security Issues</vt:lpstr>
      <vt:lpstr>Newer Controls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William Lidster</cp:lastModifiedBy>
  <cp:revision>234</cp:revision>
  <cp:lastPrinted>2016-02-10T20:19:12Z</cp:lastPrinted>
  <dcterms:created xsi:type="dcterms:W3CDTF">2014-10-14T00:51:43Z</dcterms:created>
  <dcterms:modified xsi:type="dcterms:W3CDTF">2021-05-10T19:57:31Z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0x0101005742064303E4B749BC72625245DF82C9</vt:lpwstr>
  </property>
  <property fmtid="{D5CDD505-2E9C-101B-9397-08002B2CF9AE}" pid="3" name="MSIP_Label_b5352e74-27b2-43e6-a9fe-6ab14f4a88a7_Enabled">
    <vt:lpwstr>true</vt:lpwstr>
  </property>
  <property fmtid="{D5CDD505-2E9C-101B-9397-08002B2CF9AE}" pid="4" name="MSIP_Label_b5352e74-27b2-43e6-a9fe-6ab14f4a88a7_SetDate">
    <vt:lpwstr>2021-05-10T19:56:24Z</vt:lpwstr>
  </property>
  <property fmtid="{D5CDD505-2E9C-101B-9397-08002B2CF9AE}" pid="5" name="MSIP_Label_b5352e74-27b2-43e6-a9fe-6ab14f4a88a7_Method">
    <vt:lpwstr>Privileged</vt:lpwstr>
  </property>
  <property fmtid="{D5CDD505-2E9C-101B-9397-08002B2CF9AE}" pid="6" name="MSIP_Label_b5352e74-27b2-43e6-a9fe-6ab14f4a88a7_Name">
    <vt:lpwstr>Personal</vt:lpwstr>
  </property>
  <property fmtid="{D5CDD505-2E9C-101B-9397-08002B2CF9AE}" pid="7" name="MSIP_Label_b5352e74-27b2-43e6-a9fe-6ab14f4a88a7_SiteId">
    <vt:lpwstr>00c076e3-22c6-4e48-a725-70fd7e4cb6eb</vt:lpwstr>
  </property>
  <property fmtid="{D5CDD505-2E9C-101B-9397-08002B2CF9AE}" pid="8" name="MSIP_Label_b5352e74-27b2-43e6-a9fe-6ab14f4a88a7_ActionId">
    <vt:lpwstr>738afd0d-68b0-4f5f-9788-5de8fae9adf6</vt:lpwstr>
  </property>
  <property fmtid="{D5CDD505-2E9C-101B-9397-08002B2CF9AE}" pid="9" name="MSIP_Label_b5352e74-27b2-43e6-a9fe-6ab14f4a88a7_ContentBits">
    <vt:lpwstr>0</vt:lpwstr>
  </property>
</Properties>
</file>