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25"/>
  </p:notesMasterIdLst>
  <p:sldIdLst>
    <p:sldId id="259" r:id="rId3"/>
    <p:sldId id="341" r:id="rId4"/>
    <p:sldId id="342" r:id="rId5"/>
    <p:sldId id="343" r:id="rId6"/>
    <p:sldId id="344" r:id="rId7"/>
    <p:sldId id="345" r:id="rId8"/>
    <p:sldId id="346" r:id="rId9"/>
    <p:sldId id="348" r:id="rId10"/>
    <p:sldId id="349" r:id="rId11"/>
    <p:sldId id="351" r:id="rId12"/>
    <p:sldId id="350" r:id="rId13"/>
    <p:sldId id="347" r:id="rId14"/>
    <p:sldId id="352" r:id="rId15"/>
    <p:sldId id="353" r:id="rId16"/>
    <p:sldId id="354" r:id="rId17"/>
    <p:sldId id="355" r:id="rId18"/>
    <p:sldId id="356" r:id="rId19"/>
    <p:sldId id="361" r:id="rId20"/>
    <p:sldId id="359" r:id="rId21"/>
    <p:sldId id="363" r:id="rId22"/>
    <p:sldId id="364" r:id="rId23"/>
    <p:sldId id="36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78F"/>
    <a:srgbClr val="7F882A"/>
    <a:srgbClr val="90FCB9"/>
    <a:srgbClr val="FF7C80"/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94650"/>
  </p:normalViewPr>
  <p:slideViewPr>
    <p:cSldViewPr snapToGrid="0" snapToObjects="1" showGuides="1">
      <p:cViewPr>
        <p:scale>
          <a:sx n="118" d="100"/>
          <a:sy n="118" d="100"/>
        </p:scale>
        <p:origin x="1768" y="240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F53F4-D491-422E-A98C-92C82FF8465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3F8D-08C0-4CAA-9913-21E59C41C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2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Internet of Things – Spring 2021</a:t>
            </a:r>
            <a:br>
              <a:rPr lang="en-US" sz="4000" dirty="0"/>
            </a:br>
            <a:r>
              <a:rPr lang="en-US" sz="4000" dirty="0"/>
              <a:t>Lesson 14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Identify and Inventory the Environment</a:t>
            </a:r>
          </a:p>
          <a:p>
            <a:r>
              <a:rPr lang="en-US" b="0" dirty="0"/>
              <a:t>Identify Threats and Vulnerabilities and Controls</a:t>
            </a:r>
          </a:p>
          <a:p>
            <a:r>
              <a:rPr lang="en-US" b="0" dirty="0"/>
              <a:t>Identify and Measure Risk</a:t>
            </a:r>
          </a:p>
          <a:p>
            <a:r>
              <a:rPr lang="en-US" b="0" dirty="0"/>
              <a:t>Prioritize Risk</a:t>
            </a:r>
          </a:p>
          <a:p>
            <a:r>
              <a:rPr lang="en-US" b="0" dirty="0"/>
              <a:t>Identify Control Objectives to Mitigate Priority Risks</a:t>
            </a:r>
          </a:p>
          <a:p>
            <a:r>
              <a:rPr lang="en-US" b="0" dirty="0"/>
              <a:t>Apply Controls</a:t>
            </a:r>
          </a:p>
          <a:p>
            <a:r>
              <a:rPr lang="en-US" b="0" dirty="0"/>
              <a:t>Measure Efficacy of the Controls</a:t>
            </a:r>
          </a:p>
          <a:p>
            <a:r>
              <a:rPr lang="en-US" b="0" dirty="0"/>
              <a:t>Repeat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Is risk management lifecycle still valid in the world of </a:t>
            </a:r>
            <a:r>
              <a:rPr lang="en-US" dirty="0" err="1"/>
              <a:t>IoT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97273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t"/>
            <a:r>
              <a:rPr lang="en-US" sz="1600" b="0" dirty="0"/>
              <a:t>Ensure each individual accessing a system can be uniquely identified</a:t>
            </a:r>
          </a:p>
          <a:p>
            <a:pPr fontAlgn="t"/>
            <a:r>
              <a:rPr lang="en-US" sz="1600" b="0" dirty="0"/>
              <a:t>Validate that the individual gaining access is the actually the individual (authentication)</a:t>
            </a:r>
          </a:p>
          <a:p>
            <a:pPr fontAlgn="t"/>
            <a:r>
              <a:rPr lang="en-US" sz="1600" b="0" dirty="0"/>
              <a:t>Protect from unauthorized access due to compromised passwords</a:t>
            </a:r>
          </a:p>
          <a:p>
            <a:pPr fontAlgn="t"/>
            <a:r>
              <a:rPr lang="en-US" sz="1600" b="0" dirty="0"/>
              <a:t>Prevent data from leaving the environment where reduced controls could lead to unauthorized disclosure</a:t>
            </a:r>
          </a:p>
          <a:p>
            <a:pPr fontAlgn="t"/>
            <a:r>
              <a:rPr lang="en-US" sz="1600" b="0" dirty="0"/>
              <a:t>Allow only desired network traffic into a particular network/network zone</a:t>
            </a:r>
          </a:p>
          <a:p>
            <a:pPr fontAlgn="t"/>
            <a:r>
              <a:rPr lang="en-US" sz="1600" b="0" dirty="0"/>
              <a:t>Maintain confidentiality of communications between a transmitter and recipient</a:t>
            </a:r>
          </a:p>
          <a:p>
            <a:pPr fontAlgn="t"/>
            <a:r>
              <a:rPr lang="en-US" sz="1600" b="0" dirty="0"/>
              <a:t>Prevent disclosure of information in unprotected areas such as garbage bins, and during transport to/from garbage bins</a:t>
            </a:r>
          </a:p>
          <a:p>
            <a:pPr fontAlgn="t"/>
            <a:r>
              <a:rPr lang="en-US" sz="1600" b="0" dirty="0"/>
              <a:t>Maintain system availability</a:t>
            </a:r>
          </a:p>
          <a:p>
            <a:pPr fontAlgn="t"/>
            <a:r>
              <a:rPr lang="en-US" sz="1600" b="0" dirty="0"/>
              <a:t>Allow desired traffic, for the protection of different classes of assets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Are Control Objectives still valid in the world of </a:t>
            </a:r>
            <a:r>
              <a:rPr lang="en-US" dirty="0" err="1"/>
              <a:t>IoT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Control Objectives</a:t>
            </a:r>
          </a:p>
        </p:txBody>
      </p:sp>
    </p:spTree>
    <p:extLst>
      <p:ext uri="{BB962C8B-B14F-4D97-AF65-F5344CB8AC3E}">
        <p14:creationId xmlns:p14="http://schemas.microsoft.com/office/powerpoint/2010/main" val="131416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t"/>
            <a:r>
              <a:rPr lang="en-US" b="0" dirty="0"/>
              <a:t>Password</a:t>
            </a:r>
          </a:p>
          <a:p>
            <a:pPr fontAlgn="t"/>
            <a:r>
              <a:rPr lang="en-US" b="0" dirty="0"/>
              <a:t>Password Expiration</a:t>
            </a:r>
          </a:p>
          <a:p>
            <a:pPr fontAlgn="t"/>
            <a:r>
              <a:rPr lang="en-US" b="0" dirty="0"/>
              <a:t>Data Sharing Policy</a:t>
            </a:r>
          </a:p>
          <a:p>
            <a:pPr fontAlgn="t"/>
            <a:r>
              <a:rPr lang="en-US" b="0" dirty="0"/>
              <a:t>Firewall</a:t>
            </a:r>
          </a:p>
          <a:p>
            <a:pPr fontAlgn="t"/>
            <a:r>
              <a:rPr lang="en-US" b="0" dirty="0"/>
              <a:t>Encryption for data in transit</a:t>
            </a:r>
          </a:p>
          <a:p>
            <a:pPr fontAlgn="t"/>
            <a:r>
              <a:rPr lang="en-US" b="0" dirty="0"/>
              <a:t>Document Shredding</a:t>
            </a:r>
          </a:p>
          <a:p>
            <a:pPr fontAlgn="t"/>
            <a:r>
              <a:rPr lang="en-US" b="0" dirty="0"/>
              <a:t>Maintain redundancy (hot available, backups)</a:t>
            </a:r>
          </a:p>
          <a:p>
            <a:pPr fontAlgn="t"/>
            <a:r>
              <a:rPr lang="en-US" b="0" dirty="0"/>
              <a:t>Network segmentation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Are common information security controls still relevant?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Controls</a:t>
            </a:r>
          </a:p>
        </p:txBody>
      </p:sp>
    </p:spTree>
    <p:extLst>
      <p:ext uri="{BB962C8B-B14F-4D97-AF65-F5344CB8AC3E}">
        <p14:creationId xmlns:p14="http://schemas.microsoft.com/office/powerpoint/2010/main" val="122046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Mix of Old and New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Lesson 13 – Cloud Computing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272" y="2508996"/>
            <a:ext cx="73429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>
                <a:solidFill>
                  <a:srgbClr val="4B2E83"/>
                </a:solidFill>
                <a:latin typeface="Open Sans"/>
              </a:rPr>
              <a:t>Old:​</a:t>
            </a:r>
            <a:endParaRPr lang="en-US" sz="2000" dirty="0">
              <a:solidFill>
                <a:srgbClr val="4B2E83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B2E83"/>
                </a:solidFill>
                <a:latin typeface="Open Sans"/>
              </a:rPr>
              <a:t>Consider the environment​</a:t>
            </a:r>
            <a:endParaRPr lang="en-US" sz="2000" dirty="0">
              <a:solidFill>
                <a:srgbClr val="4B2E83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B2E83"/>
                </a:solidFill>
                <a:latin typeface="Open Sans"/>
              </a:rPr>
              <a:t>Consider the threats​</a:t>
            </a:r>
            <a:endParaRPr lang="en-US" sz="2000" dirty="0">
              <a:solidFill>
                <a:srgbClr val="4B2E83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B2E83"/>
                </a:solidFill>
                <a:latin typeface="Open Sans"/>
              </a:rPr>
              <a:t>Consider the vulnerabilities​</a:t>
            </a:r>
            <a:endParaRPr lang="en-US" sz="2000" dirty="0">
              <a:solidFill>
                <a:srgbClr val="4B2E83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B2E83"/>
                </a:solidFill>
                <a:latin typeface="Open Sans"/>
              </a:rPr>
              <a:t>Identify the controls in place​</a:t>
            </a:r>
            <a:endParaRPr lang="en-US" sz="2000" dirty="0">
              <a:solidFill>
                <a:srgbClr val="4B2E83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B2E83"/>
                </a:solidFill>
                <a:latin typeface="Open Sans"/>
              </a:rPr>
              <a:t>Be very clear on control objective​</a:t>
            </a:r>
            <a:endParaRPr lang="en-US" sz="2000" dirty="0">
              <a:solidFill>
                <a:srgbClr val="4B2E83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sz="2000" dirty="0">
                <a:solidFill>
                  <a:srgbClr val="4B2E83"/>
                </a:solidFill>
                <a:latin typeface="Open Sans"/>
              </a:rPr>
              <a:t>​</a:t>
            </a:r>
            <a:endParaRPr lang="en-US" sz="2000" dirty="0">
              <a:solidFill>
                <a:srgbClr val="4B2E83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sz="2000" dirty="0">
                <a:solidFill>
                  <a:srgbClr val="4B2E83"/>
                </a:solidFill>
                <a:latin typeface="Open Sans"/>
              </a:rPr>
              <a:t>New:​</a:t>
            </a:r>
            <a:endParaRPr lang="en-US" sz="2000" dirty="0">
              <a:solidFill>
                <a:srgbClr val="4B2E83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B2E83"/>
                </a:solidFill>
                <a:latin typeface="Open Sans"/>
              </a:rPr>
              <a:t>The controls available / not available from “control catalog”​</a:t>
            </a:r>
            <a:endParaRPr lang="en-US" sz="2000" dirty="0">
              <a:solidFill>
                <a:srgbClr val="4B2E83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B2E83"/>
                </a:solidFill>
                <a:latin typeface="Open Sans"/>
              </a:rPr>
              <a:t>The methods of control assurance will change​</a:t>
            </a:r>
            <a:endParaRPr lang="en-US" sz="2000" dirty="0">
              <a:solidFill>
                <a:srgbClr val="4B2E83"/>
              </a:solidFill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B2E83"/>
                </a:solidFill>
                <a:latin typeface="Open Sans"/>
              </a:rPr>
              <a:t>Risk tolerance may have to be re-examined</a:t>
            </a:r>
            <a:endParaRPr lang="en-US" sz="2000" dirty="0">
              <a:solidFill>
                <a:srgbClr val="4B2E8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0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the challenge of security?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07092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Constant communication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Need for embedded authentication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Constant update of access control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Ensuring confidentiality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Switch from “customer info” to availability/integrity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the challenge of security?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43686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the challenge of privacy?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17823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Data sharing is essential for </a:t>
            </a:r>
            <a:r>
              <a:rPr lang="en-US" b="0" dirty="0" err="1"/>
              <a:t>IoT</a:t>
            </a:r>
            <a:r>
              <a:rPr lang="en-US" b="0" dirty="0"/>
              <a:t> to function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Data unrelated to the function is collected and not needed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the challenge of privacy?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991895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/>
              <a:t>Challenge:</a:t>
            </a:r>
          </a:p>
          <a:p>
            <a:pPr marL="0" indent="0">
              <a:buNone/>
            </a:pPr>
            <a:r>
              <a:rPr lang="en-US" sz="2000" b="0" dirty="0"/>
              <a:t>	Identification</a:t>
            </a:r>
          </a:p>
          <a:p>
            <a:pPr marL="0" indent="0">
              <a:buNone/>
            </a:pPr>
            <a:r>
              <a:rPr lang="en-US" sz="2000" b="0" dirty="0"/>
              <a:t>	Authentication</a:t>
            </a:r>
          </a:p>
          <a:p>
            <a:pPr marL="0" indent="0">
              <a:buNone/>
            </a:pPr>
            <a:r>
              <a:rPr lang="en-US" sz="2000" b="0" dirty="0"/>
              <a:t>	Authorization</a:t>
            </a:r>
          </a:p>
          <a:p>
            <a:pPr marL="0" indent="0">
              <a:buNone/>
            </a:pPr>
            <a:r>
              <a:rPr lang="en-US" sz="2000" b="0" dirty="0"/>
              <a:t>	Privacy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Why?  Mobile nodes are constantly moving from cluster to cluster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Attacks?</a:t>
            </a:r>
          </a:p>
          <a:p>
            <a:r>
              <a:rPr lang="en-US" sz="1800" b="0" dirty="0"/>
              <a:t>Replay, eavesdropping, and tracking or location privacy attacks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Mobile Security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583487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common security controls</a:t>
            </a:r>
          </a:p>
        </p:txBody>
      </p:sp>
    </p:spTree>
    <p:extLst>
      <p:ext uri="{BB962C8B-B14F-4D97-AF65-F5344CB8AC3E}">
        <p14:creationId xmlns:p14="http://schemas.microsoft.com/office/powerpoint/2010/main" val="226687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/>
              <a:t>Kevin Ashton – 1999 – Proctor &amp; Gamble</a:t>
            </a:r>
          </a:p>
          <a:p>
            <a:pPr marL="0" indent="0">
              <a:buNone/>
            </a:pPr>
            <a:r>
              <a:rPr lang="en-US" sz="2000" b="0" dirty="0"/>
              <a:t> 	Talking about RFID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Took about 10 years before the term meant something</a:t>
            </a:r>
          </a:p>
          <a:p>
            <a:pPr marL="0" indent="0">
              <a:buNone/>
            </a:pPr>
            <a:r>
              <a:rPr lang="en-US" sz="2000" b="0" dirty="0"/>
              <a:t>	2010 – Chinese announces </a:t>
            </a:r>
            <a:r>
              <a:rPr lang="en-US" sz="2000" b="0" dirty="0" err="1"/>
              <a:t>IoT</a:t>
            </a:r>
            <a:r>
              <a:rPr lang="en-US" sz="2000" b="0" dirty="0"/>
              <a:t> as strategic in five-year-plan</a:t>
            </a:r>
          </a:p>
          <a:p>
            <a:pPr marL="0" indent="0">
              <a:buNone/>
            </a:pPr>
            <a:r>
              <a:rPr lang="en-US" sz="2000" b="0" dirty="0"/>
              <a:t>	2011 – Gartner announces emergence of </a:t>
            </a:r>
            <a:r>
              <a:rPr lang="en-US" sz="2000" b="0" dirty="0" err="1"/>
              <a:t>IoT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2012 – European Conference “Le Web” has </a:t>
            </a:r>
            <a:r>
              <a:rPr lang="en-US" sz="2000" b="0" dirty="0" err="1"/>
              <a:t>IoT</a:t>
            </a:r>
            <a:r>
              <a:rPr lang="en-US" sz="2000" b="0" dirty="0"/>
              <a:t> as its theme</a:t>
            </a:r>
          </a:p>
          <a:p>
            <a:pPr marL="0" indent="0">
              <a:buNone/>
            </a:pPr>
            <a:r>
              <a:rPr lang="en-US" sz="2000" b="0" dirty="0"/>
              <a:t>	2014 – Google buys Nest and CES in Las Vegas does “</a:t>
            </a:r>
            <a:r>
              <a:rPr lang="en-US" sz="2000" b="0" dirty="0" err="1"/>
              <a:t>IoT</a:t>
            </a:r>
            <a:r>
              <a:rPr lang="en-US" sz="2000" b="0" dirty="0"/>
              <a:t>”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97367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/>
              <a:t>At the developer layer:</a:t>
            </a:r>
          </a:p>
          <a:p>
            <a:r>
              <a:rPr lang="en-US" sz="2000" b="0" dirty="0"/>
              <a:t>Secure and hardened coding</a:t>
            </a:r>
          </a:p>
          <a:p>
            <a:r>
              <a:rPr lang="en-US" sz="2000" b="0" dirty="0"/>
              <a:t>Develop in authentication</a:t>
            </a:r>
          </a:p>
          <a:p>
            <a:r>
              <a:rPr lang="en-US" sz="2000" b="0" dirty="0"/>
              <a:t>All data encrypted in transit</a:t>
            </a:r>
          </a:p>
          <a:p>
            <a:r>
              <a:rPr lang="en-US" sz="2000" b="0" dirty="0"/>
              <a:t>Provide for automated patching</a:t>
            </a:r>
          </a:p>
          <a:p>
            <a:r>
              <a:rPr lang="en-US" sz="2000" b="0" dirty="0"/>
              <a:t>Use secure source code/open source code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At the user level:</a:t>
            </a:r>
          </a:p>
          <a:p>
            <a:r>
              <a:rPr lang="en-US" sz="2000" b="0" dirty="0"/>
              <a:t>Access controls</a:t>
            </a:r>
          </a:p>
          <a:p>
            <a:r>
              <a:rPr lang="en-US" sz="2000" b="0" dirty="0"/>
              <a:t>Identity spoofing controls</a:t>
            </a:r>
          </a:p>
          <a:p>
            <a:r>
              <a:rPr lang="en-US" sz="2000" b="0" dirty="0"/>
              <a:t>Segment </a:t>
            </a:r>
            <a:r>
              <a:rPr lang="en-US" sz="2000" b="0" dirty="0" err="1"/>
              <a:t>IoT</a:t>
            </a:r>
            <a:r>
              <a:rPr lang="en-US" sz="2000" b="0" dirty="0"/>
              <a:t> devices</a:t>
            </a:r>
          </a:p>
          <a:p>
            <a:r>
              <a:rPr lang="en-US" sz="2000" b="0" dirty="0"/>
              <a:t>Control traffic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common security controls?</a:t>
            </a:r>
          </a:p>
        </p:txBody>
      </p:sp>
    </p:spTree>
    <p:extLst>
      <p:ext uri="{BB962C8B-B14F-4D97-AF65-F5344CB8AC3E}">
        <p14:creationId xmlns:p14="http://schemas.microsoft.com/office/powerpoint/2010/main" val="601990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/>
              <a:t>At the developer layer:</a:t>
            </a:r>
          </a:p>
          <a:p>
            <a:r>
              <a:rPr lang="en-US" sz="2000" b="0" dirty="0"/>
              <a:t>Secure and hardened coding</a:t>
            </a:r>
          </a:p>
          <a:p>
            <a:r>
              <a:rPr lang="en-US" sz="2000" b="0"/>
              <a:t>Develop internal </a:t>
            </a:r>
            <a:r>
              <a:rPr lang="en-US" sz="2000" b="0" dirty="0"/>
              <a:t>authentication</a:t>
            </a:r>
          </a:p>
          <a:p>
            <a:r>
              <a:rPr lang="en-US" sz="2000" b="0" dirty="0"/>
              <a:t>All data encrypted in transit</a:t>
            </a:r>
          </a:p>
          <a:p>
            <a:r>
              <a:rPr lang="en-US" sz="2000" b="0" dirty="0"/>
              <a:t>Provide for automated patching</a:t>
            </a:r>
          </a:p>
          <a:p>
            <a:r>
              <a:rPr lang="en-US" sz="2000" b="0" dirty="0"/>
              <a:t>Use secure source code/open source code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At the user level:</a:t>
            </a:r>
          </a:p>
          <a:p>
            <a:r>
              <a:rPr lang="en-US" sz="2000" b="0" dirty="0"/>
              <a:t>Access controls</a:t>
            </a:r>
          </a:p>
          <a:p>
            <a:r>
              <a:rPr lang="en-US" sz="2000" b="0" dirty="0"/>
              <a:t>Identity spoofing controls</a:t>
            </a:r>
          </a:p>
          <a:p>
            <a:r>
              <a:rPr lang="en-US" sz="2000" b="0" dirty="0"/>
              <a:t>Segment </a:t>
            </a:r>
            <a:r>
              <a:rPr lang="en-US" sz="2000" b="0" dirty="0" err="1"/>
              <a:t>IoT</a:t>
            </a:r>
            <a:r>
              <a:rPr lang="en-US" sz="2000" b="0" dirty="0"/>
              <a:t> devices</a:t>
            </a:r>
          </a:p>
          <a:p>
            <a:r>
              <a:rPr lang="en-US" sz="2000" b="0" dirty="0"/>
              <a:t>Control traffic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https://www.iotforall.com/5-worst-iot-hacking-vulnerabilities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the Hack with the Needed Control</a:t>
            </a:r>
          </a:p>
        </p:txBody>
      </p:sp>
    </p:spTree>
    <p:extLst>
      <p:ext uri="{BB962C8B-B14F-4D97-AF65-F5344CB8AC3E}">
        <p14:creationId xmlns:p14="http://schemas.microsoft.com/office/powerpoint/2010/main" val="2897392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/>
              <a:t>What is needed for </a:t>
            </a:r>
            <a:r>
              <a:rPr lang="en-US" sz="2000" b="0" dirty="0" err="1"/>
              <a:t>IoT</a:t>
            </a:r>
            <a:r>
              <a:rPr lang="en-US" sz="2000" b="0" dirty="0"/>
              <a:t> to work</a:t>
            </a:r>
          </a:p>
          <a:p>
            <a:r>
              <a:rPr lang="en-US" sz="2000" b="0" dirty="0"/>
              <a:t>Threats, risks, risk management, control objectives overlap with traditional information security</a:t>
            </a:r>
          </a:p>
          <a:p>
            <a:r>
              <a:rPr lang="en-US" sz="2000" b="0" dirty="0"/>
              <a:t>Controls are relatively unique over information 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Top Concepts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Lesson 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7" y="4225282"/>
            <a:ext cx="3421704" cy="24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base"/>
            <a:r>
              <a:rPr lang="en-US" b="0" dirty="0"/>
              <a:t>M2M (Machine to machine) communication</a:t>
            </a:r>
          </a:p>
          <a:p>
            <a:pPr fontAlgn="base"/>
            <a:r>
              <a:rPr lang="en-US" b="0" dirty="0"/>
              <a:t>Web of Things</a:t>
            </a:r>
          </a:p>
          <a:p>
            <a:pPr fontAlgn="base"/>
            <a:r>
              <a:rPr lang="en-US" b="0" dirty="0"/>
              <a:t>Industry 4.0</a:t>
            </a:r>
          </a:p>
          <a:p>
            <a:pPr fontAlgn="base"/>
            <a:r>
              <a:rPr lang="en-US" b="0" dirty="0"/>
              <a:t>Industrial internet (of Things)</a:t>
            </a:r>
          </a:p>
          <a:p>
            <a:pPr fontAlgn="base"/>
            <a:r>
              <a:rPr lang="en-US" b="0" dirty="0"/>
              <a:t>Smart systems</a:t>
            </a:r>
          </a:p>
          <a:p>
            <a:pPr fontAlgn="base"/>
            <a:r>
              <a:rPr lang="en-US" b="0" dirty="0"/>
              <a:t>Pervasive computing</a:t>
            </a:r>
          </a:p>
          <a:p>
            <a:pPr fontAlgn="base"/>
            <a:r>
              <a:rPr lang="en-US" b="0" dirty="0"/>
              <a:t>Intelligent systems</a:t>
            </a:r>
          </a:p>
          <a:p>
            <a:pPr fontAlgn="base"/>
            <a:r>
              <a:rPr lang="en-US" b="0" dirty="0"/>
              <a:t>Internet of Everything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Other Terms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239827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Clarifying Some of the Terms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6" y="1776144"/>
            <a:ext cx="6276109" cy="466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2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Conceptually – any device connects to the Internet and transmits data</a:t>
            </a:r>
          </a:p>
          <a:p>
            <a:r>
              <a:rPr lang="en-US" b="0" dirty="0"/>
              <a:t>That data is received and processed</a:t>
            </a:r>
          </a:p>
          <a:p>
            <a:r>
              <a:rPr lang="en-US" b="0" dirty="0"/>
              <a:t>Messages and commands are sent back to the originating device and other devices</a:t>
            </a:r>
          </a:p>
          <a:p>
            <a:r>
              <a:rPr lang="en-US" b="0" dirty="0"/>
              <a:t>The receiving devices process the information or execute the command</a:t>
            </a:r>
          </a:p>
          <a:p>
            <a:r>
              <a:rPr lang="en-US" b="0" dirty="0"/>
              <a:t>THAT last action results in all of these devices transmitting new data for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Connectivity and 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</a:t>
            </a:r>
            <a:r>
              <a:rPr lang="en-US" dirty="0" err="1"/>
              <a:t>IoT</a:t>
            </a:r>
            <a:r>
              <a:rPr lang="en-US" dirty="0"/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107881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Common connectivity standards</a:t>
            </a:r>
          </a:p>
          <a:p>
            <a:r>
              <a:rPr lang="en-US" b="0" dirty="0"/>
              <a:t>Common communication platforms</a:t>
            </a:r>
          </a:p>
          <a:p>
            <a:r>
              <a:rPr lang="en-US" b="0" dirty="0"/>
              <a:t>Common data standards</a:t>
            </a:r>
          </a:p>
          <a:p>
            <a:r>
              <a:rPr lang="en-US" b="0" dirty="0"/>
              <a:t>Common security standards</a:t>
            </a:r>
          </a:p>
          <a:p>
            <a:r>
              <a:rPr lang="en-US" b="0" dirty="0"/>
              <a:t>Application integration standards and capabilities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Needed for </a:t>
            </a:r>
            <a:r>
              <a:rPr lang="en-US" dirty="0" err="1"/>
              <a:t>IoT</a:t>
            </a:r>
            <a:r>
              <a:rPr lang="en-US" dirty="0"/>
              <a:t> Capabilities?</a:t>
            </a:r>
          </a:p>
        </p:txBody>
      </p:sp>
    </p:spTree>
    <p:extLst>
      <p:ext uri="{BB962C8B-B14F-4D97-AF65-F5344CB8AC3E}">
        <p14:creationId xmlns:p14="http://schemas.microsoft.com/office/powerpoint/2010/main" val="62523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https://www.youtube.com/watch?v=QSIPNhOiMoE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Video</a:t>
            </a:r>
          </a:p>
        </p:txBody>
      </p:sp>
    </p:spTree>
    <p:extLst>
      <p:ext uri="{BB962C8B-B14F-4D97-AF65-F5344CB8AC3E}">
        <p14:creationId xmlns:p14="http://schemas.microsoft.com/office/powerpoint/2010/main" val="50304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Threat - an event, action, actor, that searches for, identifies, and/or exploits vulnerabilities in a target environment or system which results in derogatory/harmful outcomes</a:t>
            </a:r>
          </a:p>
          <a:p>
            <a:r>
              <a:rPr lang="en-US" b="0" dirty="0"/>
              <a:t>Vulnerability – a weakness in a system or environment that could be exploited by a threat which would derogatorily impact confidentiality, integrity or availability of information or information systems</a:t>
            </a:r>
          </a:p>
          <a:p>
            <a:r>
              <a:rPr lang="en-US" b="0" dirty="0"/>
              <a:t>Risk - the culminated potential harm due to the presence of a threat and a vulnerability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Are these definitions still valid in the world of </a:t>
            </a:r>
            <a:r>
              <a:rPr lang="en-US" dirty="0" err="1"/>
              <a:t>IoT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Threats/</a:t>
            </a:r>
            <a:r>
              <a:rPr lang="en-US" dirty="0" err="1"/>
              <a:t>Vulns</a:t>
            </a:r>
            <a:r>
              <a:rPr lang="en-US" dirty="0"/>
              <a:t>/Risks</a:t>
            </a:r>
          </a:p>
        </p:txBody>
      </p:sp>
    </p:spTree>
    <p:extLst>
      <p:ext uri="{BB962C8B-B14F-4D97-AF65-F5344CB8AC3E}">
        <p14:creationId xmlns:p14="http://schemas.microsoft.com/office/powerpoint/2010/main" val="282593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Quantitative Risk – Probability * Impact</a:t>
            </a:r>
          </a:p>
          <a:p>
            <a:endParaRPr lang="en-US" b="0" dirty="0"/>
          </a:p>
          <a:p>
            <a:r>
              <a:rPr lang="en-US" b="0" dirty="0"/>
              <a:t>Qualitative Risk – Scale of potential harmful outcomes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Is risk prioritization still valid in the world of </a:t>
            </a:r>
            <a:r>
              <a:rPr lang="en-US" dirty="0" err="1"/>
              <a:t>IoT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Risk Measurement</a:t>
            </a:r>
          </a:p>
        </p:txBody>
      </p:sp>
    </p:spTree>
    <p:extLst>
      <p:ext uri="{BB962C8B-B14F-4D97-AF65-F5344CB8AC3E}">
        <p14:creationId xmlns:p14="http://schemas.microsoft.com/office/powerpoint/2010/main" val="9290862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2677</TotalTime>
  <Words>867</Words>
  <Application>Microsoft Macintosh PowerPoint</Application>
  <PresentationFormat>On-screen Show (4:3)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Internet of Things – Spring 2021 Lesson 14</vt:lpstr>
      <vt:lpstr>Internet of Things</vt:lpstr>
      <vt:lpstr>Internet of Things</vt:lpstr>
      <vt:lpstr>Clarifying Some of the Terms </vt:lpstr>
      <vt:lpstr>What Makes IoT Work</vt:lpstr>
      <vt:lpstr>What is Needed for IoT Capabilities?</vt:lpstr>
      <vt:lpstr>How It Works Video</vt:lpstr>
      <vt:lpstr>Discussion – Threats/Vulns/Risks</vt:lpstr>
      <vt:lpstr>Discussion – Risk Measurement</vt:lpstr>
      <vt:lpstr>Discussion – Risk Management</vt:lpstr>
      <vt:lpstr>Discussion – Control Objectives</vt:lpstr>
      <vt:lpstr>Discussion – Controls</vt:lpstr>
      <vt:lpstr>From Lesson 13 – Cloud Computing</vt:lpstr>
      <vt:lpstr>Discussion</vt:lpstr>
      <vt:lpstr>Discussion</vt:lpstr>
      <vt:lpstr>Discussion</vt:lpstr>
      <vt:lpstr>Discussion</vt:lpstr>
      <vt:lpstr>Discussion</vt:lpstr>
      <vt:lpstr>What are common security controls</vt:lpstr>
      <vt:lpstr>What are common security controls?</vt:lpstr>
      <vt:lpstr>Match the Hack with the Needed Control</vt:lpstr>
      <vt:lpstr>Recap of Lesson 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Bisrat Asefaw</cp:lastModifiedBy>
  <cp:revision>254</cp:revision>
  <cp:lastPrinted>2016-02-10T20:19:12Z</cp:lastPrinted>
  <dcterms:created xsi:type="dcterms:W3CDTF">2014-10-14T00:51:43Z</dcterms:created>
  <dcterms:modified xsi:type="dcterms:W3CDTF">2021-05-24T02:10:59Z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5352e74-27b2-43e6-a9fe-6ab14f4a88a7_Enabled">
    <vt:lpwstr>true</vt:lpwstr>
  </property>
  <property fmtid="{D5CDD505-2E9C-101B-9397-08002B2CF9AE}" pid="3" name="MSIP_Label_b5352e74-27b2-43e6-a9fe-6ab14f4a88a7_SetDate">
    <vt:lpwstr>2021-05-12T22:08:38Z</vt:lpwstr>
  </property>
  <property fmtid="{D5CDD505-2E9C-101B-9397-08002B2CF9AE}" pid="4" name="MSIP_Label_b5352e74-27b2-43e6-a9fe-6ab14f4a88a7_Method">
    <vt:lpwstr>Privileged</vt:lpwstr>
  </property>
  <property fmtid="{D5CDD505-2E9C-101B-9397-08002B2CF9AE}" pid="5" name="MSIP_Label_b5352e74-27b2-43e6-a9fe-6ab14f4a88a7_Name">
    <vt:lpwstr>Personal</vt:lpwstr>
  </property>
  <property fmtid="{D5CDD505-2E9C-101B-9397-08002B2CF9AE}" pid="6" name="MSIP_Label_b5352e74-27b2-43e6-a9fe-6ab14f4a88a7_SiteId">
    <vt:lpwstr>00c076e3-22c6-4e48-a725-70fd7e4cb6eb</vt:lpwstr>
  </property>
  <property fmtid="{D5CDD505-2E9C-101B-9397-08002B2CF9AE}" pid="7" name="MSIP_Label_b5352e74-27b2-43e6-a9fe-6ab14f4a88a7_ActionId">
    <vt:lpwstr>6e6e38e9-8a72-464b-9f2b-c23c39645511</vt:lpwstr>
  </property>
  <property fmtid="{D5CDD505-2E9C-101B-9397-08002B2CF9AE}" pid="8" name="MSIP_Label_b5352e74-27b2-43e6-a9fe-6ab14f4a88a7_ContentBits">
    <vt:lpwstr>0</vt:lpwstr>
  </property>
</Properties>
</file>