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21"/>
  </p:notesMasterIdLst>
  <p:sldIdLst>
    <p:sldId id="259" r:id="rId6"/>
    <p:sldId id="260" r:id="rId7"/>
    <p:sldId id="288" r:id="rId8"/>
    <p:sldId id="325" r:id="rId9"/>
    <p:sldId id="326" r:id="rId10"/>
    <p:sldId id="328" r:id="rId11"/>
    <p:sldId id="327" r:id="rId12"/>
    <p:sldId id="339" r:id="rId13"/>
    <p:sldId id="340" r:id="rId14"/>
    <p:sldId id="335" r:id="rId15"/>
    <p:sldId id="336" r:id="rId16"/>
    <p:sldId id="337" r:id="rId17"/>
    <p:sldId id="329" r:id="rId18"/>
    <p:sldId id="333" r:id="rId19"/>
    <p:sldId id="33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D978F"/>
    <a:srgbClr val="7F882A"/>
    <a:srgbClr val="90FCB9"/>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82"/>
  </p:normalViewPr>
  <p:slideViewPr>
    <p:cSldViewPr snapToGrid="0" snapToObjects="1" showGuides="1">
      <p:cViewPr varScale="1">
        <p:scale>
          <a:sx n="69" d="100"/>
          <a:sy n="69" d="100"/>
        </p:scale>
        <p:origin x="1620" y="66"/>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F53F4-D491-422E-A98C-92C82FF84653}" type="datetimeFigureOut">
              <a:rPr lang="en-US" smtClean="0"/>
              <a:t>4/28/2021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D3F8D-08C0-4CAA-9913-21E59C41C5D7}" type="slidenum">
              <a:rPr lang="en-US" smtClean="0"/>
              <a:t>‹#›</a:t>
            </a:fld>
            <a:endParaRPr lang="en-US"/>
          </a:p>
        </p:txBody>
      </p:sp>
    </p:spTree>
    <p:extLst>
      <p:ext uri="{BB962C8B-B14F-4D97-AF65-F5344CB8AC3E}">
        <p14:creationId xmlns:p14="http://schemas.microsoft.com/office/powerpoint/2010/main" val="218152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2D3F8D-08C0-4CAA-9913-21E59C41C5D7}" type="slidenum">
              <a:rPr lang="en-US" smtClean="0"/>
              <a:t>11</a:t>
            </a:fld>
            <a:endParaRPr lang="en-US"/>
          </a:p>
        </p:txBody>
      </p:sp>
    </p:spTree>
    <p:extLst>
      <p:ext uri="{BB962C8B-B14F-4D97-AF65-F5344CB8AC3E}">
        <p14:creationId xmlns:p14="http://schemas.microsoft.com/office/powerpoint/2010/main" val="1424240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4VeSKTZh1KU"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Completing the Cycle– </a:t>
            </a:r>
            <a:r>
              <a:rPr lang="en-US" sz="4000" dirty="0" smtClean="0"/>
              <a:t>Spring2021</a:t>
            </a:r>
            <a:r>
              <a:rPr lang="en-US" sz="4000" dirty="0"/>
              <a:t/>
            </a:r>
            <a:br>
              <a:rPr lang="en-US" sz="4000" dirty="0"/>
            </a:br>
            <a:r>
              <a:rPr lang="en-US" sz="4000" dirty="0"/>
              <a:t>Lesson </a:t>
            </a:r>
            <a:r>
              <a:rPr lang="en-US" sz="4000" dirty="0" smtClean="0"/>
              <a:t>10</a:t>
            </a:r>
            <a:endParaRPr lang="en-US" sz="4000"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71756" y="1766058"/>
            <a:ext cx="8197114" cy="3810086"/>
          </a:xfrm>
        </p:spPr>
        <p:txBody>
          <a:bodyPr/>
          <a:lstStyle/>
          <a:p>
            <a:pPr marL="0" indent="0">
              <a:buNone/>
            </a:pPr>
            <a:r>
              <a:rPr lang="en-US" dirty="0" smtClean="0"/>
              <a:t>Control Objective: </a:t>
            </a:r>
            <a:r>
              <a:rPr lang="en-US" sz="2000" b="0" dirty="0" smtClean="0"/>
              <a:t>Protect highly sensitive assets on network from threats from less-sensitive/less-protected assets</a:t>
            </a:r>
          </a:p>
          <a:p>
            <a:pPr marL="0" indent="0">
              <a:buNone/>
            </a:pPr>
            <a:endParaRPr lang="en-US" sz="2000" b="0" dirty="0"/>
          </a:p>
          <a:p>
            <a:pPr marL="0" indent="0">
              <a:buNone/>
            </a:pPr>
            <a:r>
              <a:rPr lang="en-US" dirty="0" smtClean="0"/>
              <a:t>Controls: 	 </a:t>
            </a:r>
            <a:r>
              <a:rPr lang="en-US" sz="2000" b="0" dirty="0" smtClean="0"/>
              <a:t>Network segmentation</a:t>
            </a:r>
          </a:p>
          <a:p>
            <a:pPr marL="0" indent="0">
              <a:buNone/>
            </a:pPr>
            <a:r>
              <a:rPr lang="en-US" sz="2000" b="0" dirty="0"/>
              <a:t>	</a:t>
            </a:r>
            <a:r>
              <a:rPr lang="en-US" sz="2000" b="0" dirty="0" smtClean="0"/>
              <a:t>			 Firewall</a:t>
            </a:r>
          </a:p>
          <a:p>
            <a:pPr marL="0" indent="0">
              <a:buNone/>
            </a:pPr>
            <a:r>
              <a:rPr lang="en-US" sz="2000" b="0" dirty="0"/>
              <a:t>	</a:t>
            </a:r>
            <a:r>
              <a:rPr lang="en-US" sz="2000" b="0" dirty="0" smtClean="0"/>
              <a:t>		       Firewall Rule Policy  </a:t>
            </a:r>
            <a:r>
              <a:rPr lang="en-US" sz="2000" b="0" dirty="0"/>
              <a:t>Only necessary traffic will traverse between networks of differing trust levels</a:t>
            </a:r>
          </a:p>
          <a:p>
            <a:pPr marL="0" indent="0">
              <a:buNone/>
            </a:pPr>
            <a:r>
              <a:rPr lang="en-US" sz="2000" b="0" dirty="0"/>
              <a:t>	</a:t>
            </a:r>
            <a:r>
              <a:rPr lang="en-US" sz="2000" b="0" dirty="0" smtClean="0"/>
              <a:t>		       Procedure</a:t>
            </a:r>
          </a:p>
          <a:p>
            <a:pPr marL="0" indent="0">
              <a:buNone/>
            </a:pPr>
            <a:endParaRPr lang="en-US" sz="2000" b="0" dirty="0" smtClean="0"/>
          </a:p>
          <a:p>
            <a:pPr marL="0" indent="0">
              <a:buNone/>
            </a:pPr>
            <a:r>
              <a:rPr lang="en-US" dirty="0" smtClean="0"/>
              <a:t>Control Assurance: 	</a:t>
            </a:r>
            <a:r>
              <a:rPr lang="en-US" sz="2000" b="0" dirty="0" smtClean="0"/>
              <a:t>Quarterly review firewall rules</a:t>
            </a:r>
          </a:p>
          <a:p>
            <a:pPr marL="0" indent="0">
              <a:buNone/>
            </a:pPr>
            <a:r>
              <a:rPr lang="en-US" dirty="0"/>
              <a:t>	</a:t>
            </a:r>
            <a:r>
              <a:rPr lang="en-US" dirty="0" smtClean="0"/>
              <a:t>							</a:t>
            </a:r>
            <a:r>
              <a:rPr lang="en-US" sz="1800" dirty="0" smtClean="0"/>
              <a:t>- </a:t>
            </a:r>
            <a:r>
              <a:rPr lang="en-US" sz="1800" b="0" dirty="0" smtClean="0"/>
              <a:t>all rules </a:t>
            </a:r>
            <a:r>
              <a:rPr lang="en-US" sz="1600" b="0" dirty="0" smtClean="0"/>
              <a:t>comply with policy</a:t>
            </a:r>
          </a:p>
          <a:p>
            <a:pPr marL="0" indent="0">
              <a:buNone/>
            </a:pPr>
            <a:r>
              <a:rPr lang="en-US" sz="1600" b="0" dirty="0"/>
              <a:t>	</a:t>
            </a:r>
            <a:r>
              <a:rPr lang="en-US" sz="1600" b="0" dirty="0" smtClean="0"/>
              <a:t>							- all rules are firing (remove any that don’t fire)</a:t>
            </a:r>
          </a:p>
          <a:p>
            <a:pPr marL="0" indent="0">
              <a:buNone/>
            </a:pP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382373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71756" y="1766058"/>
            <a:ext cx="8197114" cy="3810086"/>
          </a:xfrm>
        </p:spPr>
        <p:txBody>
          <a:bodyPr/>
          <a:lstStyle/>
          <a:p>
            <a:pPr marL="0" indent="0">
              <a:buNone/>
            </a:pPr>
            <a:r>
              <a:rPr lang="en-US" dirty="0" smtClean="0"/>
              <a:t>Control Objective:</a:t>
            </a:r>
            <a:r>
              <a:rPr lang="en-US" sz="2000" dirty="0" smtClean="0"/>
              <a:t> </a:t>
            </a:r>
            <a:r>
              <a:rPr lang="en-US" sz="2000" b="0" dirty="0" smtClean="0"/>
              <a:t>Protect highly sensitive assets on network from threats from less-sensitive/less-protected assets</a:t>
            </a:r>
          </a:p>
          <a:p>
            <a:pPr marL="0" indent="0">
              <a:buNone/>
            </a:pPr>
            <a:endParaRPr lang="en-US" sz="2000" b="0" dirty="0"/>
          </a:p>
          <a:p>
            <a:pPr marL="0" indent="0">
              <a:buNone/>
            </a:pPr>
            <a:r>
              <a:rPr lang="en-US" dirty="0" smtClean="0"/>
              <a:t>Controls: 	</a:t>
            </a:r>
            <a:r>
              <a:rPr lang="en-US" sz="1800" b="0" dirty="0" smtClean="0"/>
              <a:t>Antimalware</a:t>
            </a:r>
          </a:p>
          <a:p>
            <a:pPr marL="0" indent="0">
              <a:buNone/>
            </a:pPr>
            <a:r>
              <a:rPr lang="en-US" sz="1800" b="0" dirty="0"/>
              <a:t>	</a:t>
            </a:r>
            <a:r>
              <a:rPr lang="en-US" sz="1800" b="0" dirty="0" smtClean="0"/>
              <a:t>			Host-based firewall</a:t>
            </a:r>
          </a:p>
          <a:p>
            <a:pPr marL="0" indent="0">
              <a:buNone/>
            </a:pPr>
            <a:r>
              <a:rPr lang="en-US" sz="1800" b="0" dirty="0"/>
              <a:t>	</a:t>
            </a:r>
            <a:r>
              <a:rPr lang="en-US" sz="1800" b="0" dirty="0" smtClean="0"/>
              <a:t>		             - Strict whitelist policy for connectivity</a:t>
            </a:r>
            <a:endParaRPr lang="en-US" sz="1800" b="0" dirty="0"/>
          </a:p>
          <a:p>
            <a:pPr marL="0" indent="0">
              <a:buNone/>
            </a:pPr>
            <a:r>
              <a:rPr lang="en-US" sz="1800" b="0" dirty="0"/>
              <a:t>	</a:t>
            </a:r>
            <a:r>
              <a:rPr lang="en-US" sz="1800" b="0" dirty="0" smtClean="0"/>
              <a:t>		      System build </a:t>
            </a:r>
            <a:r>
              <a:rPr lang="en-US" sz="1800" b="0" dirty="0"/>
              <a:t>s</a:t>
            </a:r>
            <a:r>
              <a:rPr lang="en-US" sz="1800" b="0" dirty="0" smtClean="0"/>
              <a:t>tandard</a:t>
            </a:r>
          </a:p>
          <a:p>
            <a:pPr marL="0" indent="0">
              <a:buNone/>
            </a:pPr>
            <a:r>
              <a:rPr lang="en-US" sz="1800" b="0" dirty="0"/>
              <a:t>	</a:t>
            </a:r>
            <a:r>
              <a:rPr lang="en-US" sz="1800" b="0" dirty="0" smtClean="0"/>
              <a:t>		      System </a:t>
            </a:r>
            <a:r>
              <a:rPr lang="en-US" sz="1800" b="0" dirty="0"/>
              <a:t>b</a:t>
            </a:r>
            <a:r>
              <a:rPr lang="en-US" sz="1800" b="0" dirty="0" smtClean="0"/>
              <a:t>uild procedure (manual or images)</a:t>
            </a:r>
          </a:p>
          <a:p>
            <a:pPr marL="0" indent="0">
              <a:buNone/>
            </a:pPr>
            <a:endParaRPr lang="en-US" sz="2000" b="0" dirty="0" smtClean="0"/>
          </a:p>
          <a:p>
            <a:pPr marL="0" indent="0">
              <a:buNone/>
            </a:pPr>
            <a:r>
              <a:rPr lang="en-US" dirty="0" smtClean="0"/>
              <a:t>Control Assurance: </a:t>
            </a:r>
            <a:r>
              <a:rPr lang="en-US" dirty="0"/>
              <a:t> </a:t>
            </a:r>
            <a:r>
              <a:rPr lang="en-US" sz="1800" b="0" dirty="0" smtClean="0"/>
              <a:t>Daily check malware is running/updating</a:t>
            </a:r>
          </a:p>
          <a:p>
            <a:pPr marL="0" indent="0">
              <a:buNone/>
            </a:pPr>
            <a:r>
              <a:rPr lang="en-US" sz="1800" b="0" dirty="0"/>
              <a:t> </a:t>
            </a:r>
            <a:r>
              <a:rPr lang="en-US" sz="1800" b="0" dirty="0" smtClean="0"/>
              <a:t>                                         </a:t>
            </a:r>
            <a:r>
              <a:rPr lang="en-US" sz="1800" b="0" dirty="0" smtClean="0"/>
              <a:t>     </a:t>
            </a:r>
            <a:r>
              <a:rPr lang="en-US" sz="1800" b="0" dirty="0" smtClean="0"/>
              <a:t>Monthly random firewall configuration check</a:t>
            </a:r>
          </a:p>
          <a:p>
            <a:pPr marL="0" indent="0">
              <a:buNone/>
            </a:pPr>
            <a:r>
              <a:rPr lang="en-US" sz="1800" b="0" dirty="0"/>
              <a:t>	</a:t>
            </a:r>
            <a:r>
              <a:rPr lang="en-US" sz="1800" b="0" dirty="0" smtClean="0"/>
              <a:t>					    Quarterly full asset vulnerability </a:t>
            </a:r>
            <a:r>
              <a:rPr lang="en-US" sz="1800" b="0" dirty="0" smtClean="0"/>
              <a:t>scan</a:t>
            </a:r>
          </a:p>
          <a:p>
            <a:pPr marL="0" indent="0">
              <a:buNone/>
            </a:pPr>
            <a:r>
              <a:rPr lang="en-US" sz="1800" b="0" dirty="0" smtClean="0"/>
              <a:t>						     Monthly configuration review</a:t>
            </a:r>
            <a:r>
              <a:rPr lang="en-US" dirty="0"/>
              <a:t>	</a:t>
            </a:r>
            <a:r>
              <a:rPr lang="en-US" dirty="0" smtClean="0"/>
              <a:t>	</a:t>
            </a:r>
            <a:endParaRPr lang="en-US" dirty="0"/>
          </a:p>
        </p:txBody>
      </p:sp>
      <p:sp>
        <p:nvSpPr>
          <p:cNvPr id="4" name="Title 3"/>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217473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71756" y="1766058"/>
            <a:ext cx="8197114" cy="3810086"/>
          </a:xfrm>
        </p:spPr>
        <p:txBody>
          <a:bodyPr/>
          <a:lstStyle/>
          <a:p>
            <a:pPr marL="0" indent="0">
              <a:buNone/>
            </a:pPr>
            <a:r>
              <a:rPr lang="en-US" dirty="0" smtClean="0"/>
              <a:t>Control Objective:</a:t>
            </a:r>
            <a:r>
              <a:rPr lang="en-US" sz="2000" dirty="0" smtClean="0"/>
              <a:t> </a:t>
            </a:r>
            <a:r>
              <a:rPr lang="en-US" sz="2000" b="0" dirty="0" smtClean="0"/>
              <a:t>Detect and respond to malicious authentication attempts</a:t>
            </a:r>
          </a:p>
          <a:p>
            <a:pPr marL="0" indent="0">
              <a:buNone/>
            </a:pPr>
            <a:r>
              <a:rPr lang="en-US" sz="2000" b="0" dirty="0" smtClean="0"/>
              <a:t/>
            </a:r>
            <a:br>
              <a:rPr lang="en-US" sz="2000" b="0" dirty="0" smtClean="0"/>
            </a:br>
            <a:r>
              <a:rPr lang="en-US" dirty="0" smtClean="0"/>
              <a:t>Controls: 	</a:t>
            </a:r>
            <a:r>
              <a:rPr lang="en-US" sz="2000" b="0" dirty="0" smtClean="0"/>
              <a:t>System build standard</a:t>
            </a:r>
          </a:p>
          <a:p>
            <a:pPr marL="0" indent="0">
              <a:buNone/>
            </a:pPr>
            <a:r>
              <a:rPr lang="en-US" sz="2000" b="0" dirty="0"/>
              <a:t> </a:t>
            </a:r>
            <a:r>
              <a:rPr lang="en-US" sz="2000" b="0" dirty="0" smtClean="0"/>
              <a:t>                         System build procedure</a:t>
            </a:r>
          </a:p>
          <a:p>
            <a:pPr marL="0" indent="0">
              <a:buNone/>
            </a:pPr>
            <a:r>
              <a:rPr lang="en-US" sz="2000" b="0" dirty="0"/>
              <a:t> </a:t>
            </a:r>
            <a:r>
              <a:rPr lang="en-US" sz="2000" b="0" dirty="0" smtClean="0"/>
              <a:t>                         Syslog</a:t>
            </a:r>
          </a:p>
          <a:p>
            <a:pPr marL="0" indent="0">
              <a:buNone/>
            </a:pPr>
            <a:r>
              <a:rPr lang="en-US" sz="2000" b="0" dirty="0"/>
              <a:t>	</a:t>
            </a:r>
            <a:r>
              <a:rPr lang="en-US" sz="2000" b="0" dirty="0" smtClean="0"/>
              <a:t>			SIEM</a:t>
            </a:r>
          </a:p>
          <a:p>
            <a:pPr marL="0" indent="0">
              <a:buNone/>
            </a:pPr>
            <a:r>
              <a:rPr lang="en-US" sz="2000" b="0" dirty="0"/>
              <a:t>	</a:t>
            </a:r>
            <a:r>
              <a:rPr lang="en-US" sz="2000" b="0" dirty="0" smtClean="0"/>
              <a:t>		      Configured alert if failure </a:t>
            </a:r>
            <a:r>
              <a:rPr lang="en-US" sz="2000" b="0" dirty="0"/>
              <a:t>– particularly repeated failure of authentication to an asset</a:t>
            </a:r>
          </a:p>
          <a:p>
            <a:pPr marL="0" indent="0">
              <a:buNone/>
            </a:pPr>
            <a:endParaRPr lang="en-US" sz="2000" b="0" dirty="0" smtClean="0"/>
          </a:p>
          <a:p>
            <a:pPr marL="0" indent="0">
              <a:buNone/>
            </a:pPr>
            <a:r>
              <a:rPr lang="en-US" dirty="0" smtClean="0"/>
              <a:t>Control Assurance:  </a:t>
            </a:r>
            <a:r>
              <a:rPr lang="en-US" sz="2000" b="0" dirty="0" smtClean="0"/>
              <a:t>Daily SIEM health check</a:t>
            </a:r>
          </a:p>
          <a:p>
            <a:pPr marL="0" indent="0">
              <a:buNone/>
            </a:pPr>
            <a:r>
              <a:rPr lang="en-US" sz="2000" b="0" dirty="0"/>
              <a:t> </a:t>
            </a:r>
            <a:r>
              <a:rPr lang="en-US" sz="2000" b="0" dirty="0" smtClean="0"/>
              <a:t>                                          Monthly random device configuration review</a:t>
            </a:r>
          </a:p>
          <a:p>
            <a:pPr marL="0" indent="0">
              <a:buNone/>
            </a:pPr>
            <a:r>
              <a:rPr lang="en-US" sz="2000" b="0" dirty="0"/>
              <a:t> </a:t>
            </a:r>
            <a:r>
              <a:rPr lang="en-US" sz="2000" b="0" dirty="0" smtClean="0"/>
              <a:t>                                          Monthly random failed authentication test</a:t>
            </a:r>
          </a:p>
          <a:p>
            <a:pPr marL="0" indent="0">
              <a:buNone/>
            </a:pPr>
            <a:r>
              <a:rPr lang="en-US" sz="2000" b="0" dirty="0"/>
              <a:t> </a:t>
            </a:r>
            <a:r>
              <a:rPr lang="en-US" sz="2000" b="0" dirty="0" smtClean="0"/>
              <a:t>                                       </a:t>
            </a:r>
            <a:r>
              <a:rPr lang="en-US" dirty="0" smtClean="0"/>
              <a:t>	</a:t>
            </a:r>
            <a:endParaRPr lang="en-US" dirty="0"/>
          </a:p>
        </p:txBody>
      </p:sp>
      <p:sp>
        <p:nvSpPr>
          <p:cNvPr id="4" name="Title 3"/>
          <p:cNvSpPr>
            <a:spLocks noGrp="1"/>
          </p:cNvSpPr>
          <p:nvPr>
            <p:ph type="title"/>
          </p:nvPr>
        </p:nvSpPr>
        <p:spPr/>
        <p:txBody>
          <a:bodyPr/>
          <a:lstStyle/>
          <a:p>
            <a:r>
              <a:rPr lang="en-US" dirty="0" smtClean="0"/>
              <a:t>Examples</a:t>
            </a:r>
            <a:endParaRPr lang="en-US" dirty="0"/>
          </a:p>
        </p:txBody>
      </p:sp>
    </p:spTree>
    <p:extLst>
      <p:ext uri="{BB962C8B-B14F-4D97-AF65-F5344CB8AC3E}">
        <p14:creationId xmlns:p14="http://schemas.microsoft.com/office/powerpoint/2010/main" val="131873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AAA Washington Security Program</a:t>
            </a:r>
            <a:endParaRPr lang="en-US" b="0" dirty="0"/>
          </a:p>
        </p:txBody>
      </p:sp>
      <p:sp>
        <p:nvSpPr>
          <p:cNvPr id="4" name="Title 3"/>
          <p:cNvSpPr>
            <a:spLocks noGrp="1"/>
          </p:cNvSpPr>
          <p:nvPr>
            <p:ph type="title"/>
          </p:nvPr>
        </p:nvSpPr>
        <p:spPr/>
        <p:txBody>
          <a:bodyPr/>
          <a:lstStyle/>
          <a:p>
            <a:r>
              <a:rPr lang="en-US" dirty="0" smtClean="0"/>
              <a:t>“Actual” Control Measurement</a:t>
            </a:r>
            <a:endParaRPr lang="en-US" dirty="0"/>
          </a:p>
        </p:txBody>
      </p:sp>
    </p:spTree>
    <p:extLst>
      <p:ext uri="{BB962C8B-B14F-4D97-AF65-F5344CB8AC3E}">
        <p14:creationId xmlns:p14="http://schemas.microsoft.com/office/powerpoint/2010/main" val="35606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Completing the Cycle</a:t>
            </a:r>
            <a:endParaRPr lang="en-US" dirty="0"/>
          </a:p>
        </p:txBody>
      </p:sp>
      <p:sp>
        <p:nvSpPr>
          <p:cNvPr id="5" name="TextBox 4"/>
          <p:cNvSpPr txBox="1"/>
          <p:nvPr/>
        </p:nvSpPr>
        <p:spPr>
          <a:xfrm>
            <a:off x="310779" y="1736641"/>
            <a:ext cx="1142300" cy="523220"/>
          </a:xfrm>
          <a:prstGeom prst="rect">
            <a:avLst/>
          </a:prstGeom>
          <a:noFill/>
        </p:spPr>
        <p:txBody>
          <a:bodyPr wrap="none" rtlCol="0">
            <a:spAutoFit/>
          </a:bodyPr>
          <a:lstStyle/>
          <a:p>
            <a:pPr algn="ctr"/>
            <a:r>
              <a:rPr lang="en-US" sz="1400" dirty="0" smtClean="0"/>
              <a:t>Establish The</a:t>
            </a:r>
          </a:p>
          <a:p>
            <a:pPr algn="ctr"/>
            <a:r>
              <a:rPr lang="en-US" sz="1400" dirty="0" smtClean="0"/>
              <a:t>Context</a:t>
            </a:r>
          </a:p>
        </p:txBody>
      </p:sp>
      <p:sp>
        <p:nvSpPr>
          <p:cNvPr id="8" name="Rectangle 7"/>
          <p:cNvSpPr/>
          <p:nvPr/>
        </p:nvSpPr>
        <p:spPr>
          <a:xfrm>
            <a:off x="277092" y="1669465"/>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258371" y="1695088"/>
            <a:ext cx="1556836" cy="523220"/>
          </a:xfrm>
          <a:prstGeom prst="rect">
            <a:avLst/>
          </a:prstGeom>
          <a:noFill/>
        </p:spPr>
        <p:txBody>
          <a:bodyPr wrap="none" rtlCol="0">
            <a:spAutoFit/>
          </a:bodyPr>
          <a:lstStyle/>
          <a:p>
            <a:r>
              <a:rPr lang="en-US" sz="1400" dirty="0" smtClean="0"/>
              <a:t>Inventory Threats, </a:t>
            </a:r>
          </a:p>
          <a:p>
            <a:r>
              <a:rPr lang="en-US" sz="1400" dirty="0" err="1" smtClean="0"/>
              <a:t>Vulns</a:t>
            </a:r>
            <a:r>
              <a:rPr lang="en-US" sz="1400" dirty="0" smtClean="0"/>
              <a:t> and Controls</a:t>
            </a:r>
          </a:p>
        </p:txBody>
      </p:sp>
      <p:sp>
        <p:nvSpPr>
          <p:cNvPr id="12" name="Rectangle 11"/>
          <p:cNvSpPr/>
          <p:nvPr/>
        </p:nvSpPr>
        <p:spPr>
          <a:xfrm>
            <a:off x="2225721" y="1668450"/>
            <a:ext cx="1487297" cy="59141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iamond 2"/>
          <p:cNvSpPr/>
          <p:nvPr/>
        </p:nvSpPr>
        <p:spPr>
          <a:xfrm>
            <a:off x="5242290" y="3472041"/>
            <a:ext cx="650949" cy="608612"/>
          </a:xfrm>
          <a:prstGeom prst="diamond">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133094" y="3542410"/>
            <a:ext cx="804259" cy="461665"/>
          </a:xfrm>
          <a:prstGeom prst="rect">
            <a:avLst/>
          </a:prstGeom>
          <a:noFill/>
        </p:spPr>
        <p:txBody>
          <a:bodyPr wrap="none" rtlCol="0">
            <a:spAutoFit/>
          </a:bodyPr>
          <a:lstStyle/>
          <a:p>
            <a:pPr algn="ctr"/>
            <a:r>
              <a:rPr lang="en-US" sz="1200" dirty="0" smtClean="0"/>
              <a:t>Accepted </a:t>
            </a:r>
          </a:p>
          <a:p>
            <a:pPr algn="ctr"/>
            <a:r>
              <a:rPr lang="en-US" sz="1200" dirty="0" smtClean="0"/>
              <a:t>Risks</a:t>
            </a:r>
            <a:endParaRPr lang="en-US" sz="1200" dirty="0"/>
          </a:p>
        </p:txBody>
      </p:sp>
      <p:sp>
        <p:nvSpPr>
          <p:cNvPr id="16" name="Oval 15"/>
          <p:cNvSpPr/>
          <p:nvPr/>
        </p:nvSpPr>
        <p:spPr>
          <a:xfrm>
            <a:off x="7412175" y="3409266"/>
            <a:ext cx="1231215" cy="73259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NO FURTHER ACTION</a:t>
            </a:r>
            <a:endParaRPr lang="en-US" sz="1200" dirty="0">
              <a:solidFill>
                <a:schemeClr val="tx1"/>
              </a:solidFill>
            </a:endParaRPr>
          </a:p>
        </p:txBody>
      </p:sp>
      <p:cxnSp>
        <p:nvCxnSpPr>
          <p:cNvPr id="20" name="Straight Arrow Connector 19"/>
          <p:cNvCxnSpPr/>
          <p:nvPr/>
        </p:nvCxnSpPr>
        <p:spPr>
          <a:xfrm flipV="1">
            <a:off x="6914396" y="3773242"/>
            <a:ext cx="4700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3"/>
            <a:endCxn id="12" idx="1"/>
          </p:cNvCxnSpPr>
          <p:nvPr/>
        </p:nvCxnSpPr>
        <p:spPr>
          <a:xfrm>
            <a:off x="1462214" y="1956947"/>
            <a:ext cx="763507" cy="7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2" idx="3"/>
            <a:endCxn id="57" idx="1"/>
          </p:cNvCxnSpPr>
          <p:nvPr/>
        </p:nvCxnSpPr>
        <p:spPr>
          <a:xfrm>
            <a:off x="3713018" y="1964156"/>
            <a:ext cx="8405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049165" y="4434480"/>
            <a:ext cx="1037208" cy="461665"/>
          </a:xfrm>
          <a:prstGeom prst="rect">
            <a:avLst/>
          </a:prstGeom>
          <a:noFill/>
        </p:spPr>
        <p:txBody>
          <a:bodyPr wrap="none" rtlCol="0">
            <a:spAutoFit/>
          </a:bodyPr>
          <a:lstStyle/>
          <a:p>
            <a:pPr algn="ctr"/>
            <a:r>
              <a:rPr lang="en-US" sz="1200" dirty="0" smtClean="0"/>
              <a:t>Transferrable </a:t>
            </a:r>
          </a:p>
          <a:p>
            <a:pPr algn="ctr"/>
            <a:r>
              <a:rPr lang="en-US" sz="1200" dirty="0" smtClean="0"/>
              <a:t>Risks</a:t>
            </a:r>
            <a:endParaRPr lang="en-US" sz="1200" dirty="0"/>
          </a:p>
        </p:txBody>
      </p:sp>
      <p:sp>
        <p:nvSpPr>
          <p:cNvPr id="56" name="TextBox 55"/>
          <p:cNvSpPr txBox="1"/>
          <p:nvPr/>
        </p:nvSpPr>
        <p:spPr>
          <a:xfrm>
            <a:off x="4586199" y="1681233"/>
            <a:ext cx="1870192" cy="523220"/>
          </a:xfrm>
          <a:prstGeom prst="rect">
            <a:avLst/>
          </a:prstGeom>
          <a:noFill/>
        </p:spPr>
        <p:txBody>
          <a:bodyPr wrap="none" rtlCol="0">
            <a:spAutoFit/>
          </a:bodyPr>
          <a:lstStyle/>
          <a:p>
            <a:pPr algn="ctr"/>
            <a:r>
              <a:rPr lang="en-US" sz="1400" dirty="0" smtClean="0"/>
              <a:t>ID a Risk Measurement</a:t>
            </a:r>
          </a:p>
          <a:p>
            <a:pPr algn="ctr"/>
            <a:r>
              <a:rPr lang="en-US" sz="1400" dirty="0" smtClean="0"/>
              <a:t>Model</a:t>
            </a:r>
          </a:p>
        </p:txBody>
      </p:sp>
      <p:sp>
        <p:nvSpPr>
          <p:cNvPr id="57" name="Rectangle 56"/>
          <p:cNvSpPr/>
          <p:nvPr/>
        </p:nvSpPr>
        <p:spPr>
          <a:xfrm>
            <a:off x="4553549" y="1668450"/>
            <a:ext cx="1902842" cy="59141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4999072" y="2640870"/>
            <a:ext cx="1161728" cy="307777"/>
          </a:xfrm>
          <a:prstGeom prst="rect">
            <a:avLst/>
          </a:prstGeom>
          <a:noFill/>
        </p:spPr>
        <p:txBody>
          <a:bodyPr wrap="none" rtlCol="0">
            <a:spAutoFit/>
          </a:bodyPr>
          <a:lstStyle/>
          <a:p>
            <a:pPr algn="ctr"/>
            <a:r>
              <a:rPr lang="en-US" sz="1400" dirty="0" smtClean="0"/>
              <a:t>Measure Risk</a:t>
            </a:r>
          </a:p>
        </p:txBody>
      </p:sp>
      <p:sp>
        <p:nvSpPr>
          <p:cNvPr id="60" name="Rectangle 59"/>
          <p:cNvSpPr/>
          <p:nvPr/>
        </p:nvSpPr>
        <p:spPr>
          <a:xfrm>
            <a:off x="4985217" y="2486736"/>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2625365" y="3497763"/>
            <a:ext cx="1206035" cy="523220"/>
          </a:xfrm>
          <a:prstGeom prst="rect">
            <a:avLst/>
          </a:prstGeom>
          <a:noFill/>
        </p:spPr>
        <p:txBody>
          <a:bodyPr wrap="none" rtlCol="0">
            <a:spAutoFit/>
          </a:bodyPr>
          <a:lstStyle/>
          <a:p>
            <a:pPr algn="ctr"/>
            <a:r>
              <a:rPr lang="en-US" sz="1400" dirty="0" smtClean="0"/>
              <a:t>ID the Control</a:t>
            </a:r>
          </a:p>
          <a:p>
            <a:pPr algn="ctr"/>
            <a:r>
              <a:rPr lang="en-US" sz="1400" dirty="0" smtClean="0"/>
              <a:t>Objective</a:t>
            </a:r>
          </a:p>
        </p:txBody>
      </p:sp>
      <p:sp>
        <p:nvSpPr>
          <p:cNvPr id="72" name="Rectangle 71"/>
          <p:cNvSpPr/>
          <p:nvPr/>
        </p:nvSpPr>
        <p:spPr>
          <a:xfrm>
            <a:off x="2642291" y="3485761"/>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4966035" y="5128699"/>
            <a:ext cx="1231215" cy="73259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DO THE TRANSFER</a:t>
            </a:r>
            <a:endParaRPr lang="en-US" sz="1200" dirty="0">
              <a:solidFill>
                <a:schemeClr val="tx1"/>
              </a:solidFill>
            </a:endParaRPr>
          </a:p>
        </p:txBody>
      </p:sp>
      <p:cxnSp>
        <p:nvCxnSpPr>
          <p:cNvPr id="80" name="Straight Arrow Connector 79"/>
          <p:cNvCxnSpPr>
            <a:stCxn id="57" idx="2"/>
          </p:cNvCxnSpPr>
          <p:nvPr/>
        </p:nvCxnSpPr>
        <p:spPr>
          <a:xfrm>
            <a:off x="5504970" y="2259861"/>
            <a:ext cx="0" cy="2268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60" idx="2"/>
            <a:endCxn id="3" idx="0"/>
          </p:cNvCxnSpPr>
          <p:nvPr/>
        </p:nvCxnSpPr>
        <p:spPr>
          <a:xfrm flipH="1">
            <a:off x="5567765" y="3061699"/>
            <a:ext cx="10013" cy="410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32" idx="2"/>
            <a:endCxn id="78" idx="0"/>
          </p:cNvCxnSpPr>
          <p:nvPr/>
        </p:nvCxnSpPr>
        <p:spPr>
          <a:xfrm>
            <a:off x="5567769" y="4896145"/>
            <a:ext cx="13874" cy="232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3" idx="2"/>
            <a:endCxn id="32" idx="0"/>
          </p:cNvCxnSpPr>
          <p:nvPr/>
        </p:nvCxnSpPr>
        <p:spPr>
          <a:xfrm>
            <a:off x="5567765" y="4080653"/>
            <a:ext cx="4" cy="353827"/>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3" idx="3"/>
            <a:endCxn id="15" idx="1"/>
          </p:cNvCxnSpPr>
          <p:nvPr/>
        </p:nvCxnSpPr>
        <p:spPr>
          <a:xfrm flipV="1">
            <a:off x="5893239" y="3773243"/>
            <a:ext cx="239855" cy="3104"/>
          </a:xfrm>
          <a:prstGeom prst="line">
            <a:avLst/>
          </a:prstGeom>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4105614" y="3545514"/>
            <a:ext cx="706092" cy="461665"/>
          </a:xfrm>
          <a:prstGeom prst="rect">
            <a:avLst/>
          </a:prstGeom>
          <a:noFill/>
        </p:spPr>
        <p:txBody>
          <a:bodyPr wrap="none" rtlCol="0">
            <a:spAutoFit/>
          </a:bodyPr>
          <a:lstStyle/>
          <a:p>
            <a:pPr algn="ctr"/>
            <a:r>
              <a:rPr lang="en-US" sz="1200" dirty="0" smtClean="0"/>
              <a:t>Risk to</a:t>
            </a:r>
          </a:p>
          <a:p>
            <a:pPr algn="ctr"/>
            <a:r>
              <a:rPr lang="en-US" sz="1200" dirty="0" smtClean="0"/>
              <a:t>Mitigate</a:t>
            </a:r>
            <a:endParaRPr lang="en-US" sz="1200" dirty="0"/>
          </a:p>
        </p:txBody>
      </p:sp>
      <p:sp>
        <p:nvSpPr>
          <p:cNvPr id="90" name="TextBox 89"/>
          <p:cNvSpPr txBox="1"/>
          <p:nvPr/>
        </p:nvSpPr>
        <p:spPr>
          <a:xfrm>
            <a:off x="2723404" y="4311105"/>
            <a:ext cx="1043811" cy="523220"/>
          </a:xfrm>
          <a:prstGeom prst="rect">
            <a:avLst/>
          </a:prstGeom>
          <a:noFill/>
        </p:spPr>
        <p:txBody>
          <a:bodyPr wrap="none" rtlCol="0">
            <a:spAutoFit/>
          </a:bodyPr>
          <a:lstStyle/>
          <a:p>
            <a:pPr algn="ctr"/>
            <a:r>
              <a:rPr lang="en-US" sz="1400" dirty="0" smtClean="0"/>
              <a:t>ID the Right</a:t>
            </a:r>
          </a:p>
          <a:p>
            <a:pPr algn="ctr"/>
            <a:r>
              <a:rPr lang="en-US" sz="1400" dirty="0" smtClean="0"/>
              <a:t>Control</a:t>
            </a:r>
          </a:p>
        </p:txBody>
      </p:sp>
      <p:sp>
        <p:nvSpPr>
          <p:cNvPr id="91" name="Rectangle 90"/>
          <p:cNvSpPr/>
          <p:nvPr/>
        </p:nvSpPr>
        <p:spPr>
          <a:xfrm>
            <a:off x="2645362" y="4285248"/>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2659217" y="5046514"/>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2723149" y="5057444"/>
            <a:ext cx="1010469" cy="523220"/>
          </a:xfrm>
          <a:prstGeom prst="rect">
            <a:avLst/>
          </a:prstGeom>
          <a:noFill/>
        </p:spPr>
        <p:txBody>
          <a:bodyPr wrap="none" rtlCol="0">
            <a:spAutoFit/>
          </a:bodyPr>
          <a:lstStyle/>
          <a:p>
            <a:pPr algn="ctr"/>
            <a:r>
              <a:rPr lang="en-US" sz="1400" dirty="0" smtClean="0"/>
              <a:t>Implement</a:t>
            </a:r>
            <a:endParaRPr lang="en-US" sz="1400" dirty="0"/>
          </a:p>
          <a:p>
            <a:pPr algn="ctr"/>
            <a:r>
              <a:rPr lang="en-US" sz="1400" dirty="0" smtClean="0"/>
              <a:t>the Control</a:t>
            </a:r>
          </a:p>
        </p:txBody>
      </p:sp>
      <p:sp>
        <p:nvSpPr>
          <p:cNvPr id="94" name="Rectangle 93"/>
          <p:cNvSpPr/>
          <p:nvPr/>
        </p:nvSpPr>
        <p:spPr>
          <a:xfrm>
            <a:off x="2657995" y="5825075"/>
            <a:ext cx="1185122" cy="5749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2735782" y="5836005"/>
            <a:ext cx="1010469" cy="523220"/>
          </a:xfrm>
          <a:prstGeom prst="rect">
            <a:avLst/>
          </a:prstGeom>
          <a:noFill/>
        </p:spPr>
        <p:txBody>
          <a:bodyPr wrap="none" rtlCol="0">
            <a:spAutoFit/>
          </a:bodyPr>
          <a:lstStyle/>
          <a:p>
            <a:pPr algn="ctr"/>
            <a:r>
              <a:rPr lang="en-US" sz="1400" dirty="0" smtClean="0"/>
              <a:t>Measure</a:t>
            </a:r>
            <a:endParaRPr lang="en-US" sz="1400" dirty="0"/>
          </a:p>
          <a:p>
            <a:pPr algn="ctr"/>
            <a:r>
              <a:rPr lang="en-US" sz="1400" dirty="0" smtClean="0"/>
              <a:t>the Control</a:t>
            </a:r>
          </a:p>
        </p:txBody>
      </p:sp>
      <p:cxnSp>
        <p:nvCxnSpPr>
          <p:cNvPr id="97" name="Straight Connector 96"/>
          <p:cNvCxnSpPr>
            <a:stCxn id="3" idx="1"/>
            <a:endCxn id="89" idx="3"/>
          </p:cNvCxnSpPr>
          <p:nvPr/>
        </p:nvCxnSpPr>
        <p:spPr>
          <a:xfrm flipH="1">
            <a:off x="4811706" y="3776347"/>
            <a:ext cx="4305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9" idx="1"/>
            <a:endCxn id="72" idx="3"/>
          </p:cNvCxnSpPr>
          <p:nvPr/>
        </p:nvCxnSpPr>
        <p:spPr>
          <a:xfrm flipH="1" flipV="1">
            <a:off x="3827413" y="3773243"/>
            <a:ext cx="278201" cy="31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2" idx="2"/>
            <a:endCxn id="91" idx="0"/>
          </p:cNvCxnSpPr>
          <p:nvPr/>
        </p:nvCxnSpPr>
        <p:spPr>
          <a:xfrm>
            <a:off x="3234852" y="4060724"/>
            <a:ext cx="3071" cy="2245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91" idx="2"/>
            <a:endCxn id="93" idx="0"/>
          </p:cNvCxnSpPr>
          <p:nvPr/>
        </p:nvCxnSpPr>
        <p:spPr>
          <a:xfrm flipH="1">
            <a:off x="3228384" y="4860211"/>
            <a:ext cx="9539" cy="1972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92" idx="2"/>
            <a:endCxn id="94" idx="0"/>
          </p:cNvCxnSpPr>
          <p:nvPr/>
        </p:nvCxnSpPr>
        <p:spPr>
          <a:xfrm flipH="1">
            <a:off x="3250556" y="5621477"/>
            <a:ext cx="1222" cy="203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92" idx="1"/>
          </p:cNvCxnSpPr>
          <p:nvPr/>
        </p:nvCxnSpPr>
        <p:spPr>
          <a:xfrm flipH="1" flipV="1">
            <a:off x="1995055" y="5333992"/>
            <a:ext cx="664162" cy="4"/>
          </a:xfrm>
          <a:prstGeom prst="line">
            <a:avLst/>
          </a:prstGeom>
          <a:ln w="9525">
            <a:solidFill>
              <a:srgbClr val="FF7C8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a:endCxn id="159" idx="2"/>
          </p:cNvCxnSpPr>
          <p:nvPr/>
        </p:nvCxnSpPr>
        <p:spPr>
          <a:xfrm flipH="1" flipV="1">
            <a:off x="1994627" y="3262673"/>
            <a:ext cx="428" cy="2071320"/>
          </a:xfrm>
          <a:prstGeom prst="line">
            <a:avLst/>
          </a:prstGeom>
          <a:ln w="9525">
            <a:solidFill>
              <a:srgbClr val="FF7C80"/>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60" idx="1"/>
          </p:cNvCxnSpPr>
          <p:nvPr/>
        </p:nvCxnSpPr>
        <p:spPr>
          <a:xfrm>
            <a:off x="1995055" y="2772625"/>
            <a:ext cx="2990162" cy="1593"/>
          </a:xfrm>
          <a:prstGeom prst="straightConnector1">
            <a:avLst/>
          </a:prstGeom>
          <a:ln w="9525">
            <a:solidFill>
              <a:srgbClr val="FF7C8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94" idx="1"/>
          </p:cNvCxnSpPr>
          <p:nvPr/>
        </p:nvCxnSpPr>
        <p:spPr>
          <a:xfrm flipH="1" flipV="1">
            <a:off x="1609195" y="6112556"/>
            <a:ext cx="1048800" cy="1"/>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1593270" y="4882791"/>
            <a:ext cx="15925" cy="1229768"/>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endCxn id="72" idx="1"/>
          </p:cNvCxnSpPr>
          <p:nvPr/>
        </p:nvCxnSpPr>
        <p:spPr>
          <a:xfrm flipV="1">
            <a:off x="1649764" y="3773243"/>
            <a:ext cx="992527" cy="9321"/>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94" idx="2"/>
          </p:cNvCxnSpPr>
          <p:nvPr/>
        </p:nvCxnSpPr>
        <p:spPr>
          <a:xfrm>
            <a:off x="3250556" y="6400038"/>
            <a:ext cx="1222" cy="2362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p:cNvCxnSpPr>
            <a:endCxn id="132" idx="3"/>
          </p:cNvCxnSpPr>
          <p:nvPr/>
        </p:nvCxnSpPr>
        <p:spPr>
          <a:xfrm flipH="1" flipV="1">
            <a:off x="2598500" y="6636327"/>
            <a:ext cx="646811" cy="1068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endCxn id="8" idx="2"/>
          </p:cNvCxnSpPr>
          <p:nvPr/>
        </p:nvCxnSpPr>
        <p:spPr>
          <a:xfrm flipV="1">
            <a:off x="804695" y="2244428"/>
            <a:ext cx="64958" cy="4413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1615026" y="6405494"/>
            <a:ext cx="983474" cy="461665"/>
          </a:xfrm>
          <a:prstGeom prst="rect">
            <a:avLst/>
          </a:prstGeom>
          <a:noFill/>
        </p:spPr>
        <p:txBody>
          <a:bodyPr wrap="none" rtlCol="0">
            <a:spAutoFit/>
          </a:bodyPr>
          <a:lstStyle/>
          <a:p>
            <a:pPr algn="ctr"/>
            <a:r>
              <a:rPr lang="en-US" sz="1200" dirty="0" smtClean="0"/>
              <a:t>On a Regular</a:t>
            </a:r>
          </a:p>
          <a:p>
            <a:pPr algn="ctr"/>
            <a:r>
              <a:rPr lang="en-US" sz="1200" dirty="0"/>
              <a:t>B</a:t>
            </a:r>
            <a:r>
              <a:rPr lang="en-US" sz="1200" dirty="0" smtClean="0"/>
              <a:t>asis</a:t>
            </a:r>
            <a:endParaRPr lang="en-US" sz="1200" dirty="0"/>
          </a:p>
        </p:txBody>
      </p:sp>
      <p:cxnSp>
        <p:nvCxnSpPr>
          <p:cNvPr id="136" name="Straight Connector 135"/>
          <p:cNvCxnSpPr>
            <a:stCxn id="132" idx="1"/>
          </p:cNvCxnSpPr>
          <p:nvPr/>
        </p:nvCxnSpPr>
        <p:spPr>
          <a:xfrm flipH="1">
            <a:off x="804695" y="6636327"/>
            <a:ext cx="810331" cy="0"/>
          </a:xfrm>
          <a:prstGeom prst="line">
            <a:avLst/>
          </a:prstGeom>
        </p:spPr>
        <p:style>
          <a:lnRef idx="2">
            <a:schemeClr val="accent1"/>
          </a:lnRef>
          <a:fillRef idx="0">
            <a:schemeClr val="accent1"/>
          </a:fillRef>
          <a:effectRef idx="1">
            <a:schemeClr val="accent1"/>
          </a:effectRef>
          <a:fontRef idx="minor">
            <a:schemeClr val="tx1"/>
          </a:fontRef>
        </p:style>
      </p:cxnSp>
      <p:sp>
        <p:nvSpPr>
          <p:cNvPr id="137" name="Folded Corner 136"/>
          <p:cNvSpPr/>
          <p:nvPr/>
        </p:nvSpPr>
        <p:spPr>
          <a:xfrm>
            <a:off x="7526177" y="4907019"/>
            <a:ext cx="987442" cy="125234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bg2"/>
                </a:solidFill>
              </a:rPr>
              <a:t>Memorialize the Decisions</a:t>
            </a:r>
            <a:endParaRPr lang="en-US" sz="1200" b="1" dirty="0">
              <a:solidFill>
                <a:schemeClr val="bg2"/>
              </a:solidFill>
            </a:endParaRPr>
          </a:p>
        </p:txBody>
      </p:sp>
      <p:sp>
        <p:nvSpPr>
          <p:cNvPr id="138" name="Right Arrow 137"/>
          <p:cNvSpPr/>
          <p:nvPr/>
        </p:nvSpPr>
        <p:spPr>
          <a:xfrm>
            <a:off x="6456391" y="5333996"/>
            <a:ext cx="540154" cy="389280"/>
          </a:xfrm>
          <a:prstGeom prst="right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Down Arrow 138"/>
          <p:cNvSpPr/>
          <p:nvPr/>
        </p:nvSpPr>
        <p:spPr>
          <a:xfrm>
            <a:off x="7869376" y="4311105"/>
            <a:ext cx="374073" cy="523220"/>
          </a:xfrm>
          <a:prstGeom prst="downArrow">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Curved Connector 143"/>
          <p:cNvCxnSpPr>
            <a:endCxn id="91" idx="1"/>
          </p:cNvCxnSpPr>
          <p:nvPr/>
        </p:nvCxnSpPr>
        <p:spPr>
          <a:xfrm rot="16200000" flipH="1">
            <a:off x="838192" y="2765559"/>
            <a:ext cx="2312869" cy="1301471"/>
          </a:xfrm>
          <a:prstGeom prst="curvedConnector2">
            <a:avLst/>
          </a:prstGeom>
          <a:ln w="12700">
            <a:solidFill>
              <a:srgbClr val="92D05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45" name="TextBox 144"/>
          <p:cNvSpPr txBox="1"/>
          <p:nvPr/>
        </p:nvSpPr>
        <p:spPr>
          <a:xfrm>
            <a:off x="1165708" y="4605792"/>
            <a:ext cx="886974" cy="276999"/>
          </a:xfrm>
          <a:prstGeom prst="rect">
            <a:avLst/>
          </a:prstGeom>
          <a:noFill/>
        </p:spPr>
        <p:txBody>
          <a:bodyPr wrap="none" rtlCol="0">
            <a:spAutoFit/>
          </a:bodyPr>
          <a:lstStyle/>
          <a:p>
            <a:pPr algn="ctr"/>
            <a:r>
              <a:rPr lang="en-US" sz="1200" dirty="0" smtClean="0">
                <a:solidFill>
                  <a:srgbClr val="FF0000"/>
                </a:solidFill>
              </a:rPr>
              <a:t>Continually</a:t>
            </a:r>
            <a:endParaRPr lang="en-US" sz="1200" dirty="0">
              <a:solidFill>
                <a:srgbClr val="FF0000"/>
              </a:solidFill>
            </a:endParaRPr>
          </a:p>
        </p:txBody>
      </p:sp>
      <p:sp>
        <p:nvSpPr>
          <p:cNvPr id="153" name="Freeform 152"/>
          <p:cNvSpPr/>
          <p:nvPr/>
        </p:nvSpPr>
        <p:spPr>
          <a:xfrm>
            <a:off x="1357745" y="2008909"/>
            <a:ext cx="3158837" cy="615839"/>
          </a:xfrm>
          <a:custGeom>
            <a:avLst/>
            <a:gdLst>
              <a:gd name="connsiteX0" fmla="*/ 0 w 3158837"/>
              <a:gd name="connsiteY0" fmla="*/ 263236 h 615839"/>
              <a:gd name="connsiteX1" fmla="*/ 1953491 w 3158837"/>
              <a:gd name="connsiteY1" fmla="*/ 609600 h 615839"/>
              <a:gd name="connsiteX2" fmla="*/ 3158837 w 3158837"/>
              <a:gd name="connsiteY2" fmla="*/ 0 h 615839"/>
            </a:gdLst>
            <a:ahLst/>
            <a:cxnLst>
              <a:cxn ang="0">
                <a:pos x="connsiteX0" y="connsiteY0"/>
              </a:cxn>
              <a:cxn ang="0">
                <a:pos x="connsiteX1" y="connsiteY1"/>
              </a:cxn>
              <a:cxn ang="0">
                <a:pos x="connsiteX2" y="connsiteY2"/>
              </a:cxn>
            </a:cxnLst>
            <a:rect l="l" t="t" r="r" b="b"/>
            <a:pathLst>
              <a:path w="3158837" h="615839">
                <a:moveTo>
                  <a:pt x="0" y="263236"/>
                </a:moveTo>
                <a:cubicBezTo>
                  <a:pt x="713509" y="458354"/>
                  <a:pt x="1427018" y="653473"/>
                  <a:pt x="1953491" y="609600"/>
                </a:cubicBezTo>
                <a:cubicBezTo>
                  <a:pt x="2479964" y="565727"/>
                  <a:pt x="2819400" y="282863"/>
                  <a:pt x="3158837" y="0"/>
                </a:cubicBezTo>
              </a:path>
            </a:pathLst>
          </a:custGeom>
          <a:noFill/>
          <a:ln>
            <a:solidFill>
              <a:srgbClr val="92D050"/>
            </a:solidFill>
            <a:prstDash val="dash"/>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5" name="Straight Connector 154"/>
          <p:cNvCxnSpPr/>
          <p:nvPr/>
        </p:nvCxnSpPr>
        <p:spPr>
          <a:xfrm flipV="1">
            <a:off x="1623050" y="3759369"/>
            <a:ext cx="26714" cy="846423"/>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159" name="TextBox 158"/>
          <p:cNvSpPr txBox="1"/>
          <p:nvPr/>
        </p:nvSpPr>
        <p:spPr>
          <a:xfrm>
            <a:off x="1551140" y="2985674"/>
            <a:ext cx="886974" cy="276999"/>
          </a:xfrm>
          <a:prstGeom prst="rect">
            <a:avLst/>
          </a:prstGeom>
          <a:noFill/>
        </p:spPr>
        <p:txBody>
          <a:bodyPr wrap="none" rtlCol="0">
            <a:spAutoFit/>
          </a:bodyPr>
          <a:lstStyle/>
          <a:p>
            <a:pPr algn="ctr"/>
            <a:r>
              <a:rPr lang="en-US" sz="1200" dirty="0" smtClean="0">
                <a:solidFill>
                  <a:srgbClr val="FF0000"/>
                </a:solidFill>
              </a:rPr>
              <a:t>Continually</a:t>
            </a:r>
            <a:endParaRPr lang="en-US" sz="1200" dirty="0">
              <a:solidFill>
                <a:srgbClr val="FF0000"/>
              </a:solidFill>
            </a:endParaRPr>
          </a:p>
        </p:txBody>
      </p:sp>
      <p:cxnSp>
        <p:nvCxnSpPr>
          <p:cNvPr id="161" name="Straight Connector 160"/>
          <p:cNvCxnSpPr>
            <a:stCxn id="159" idx="0"/>
          </p:cNvCxnSpPr>
          <p:nvPr/>
        </p:nvCxnSpPr>
        <p:spPr>
          <a:xfrm flipV="1">
            <a:off x="1994627" y="2784488"/>
            <a:ext cx="0" cy="201186"/>
          </a:xfrm>
          <a:prstGeom prst="line">
            <a:avLst/>
          </a:prstGeom>
          <a:ln w="9525">
            <a:solidFill>
              <a:srgbClr val="FF7C80"/>
            </a:solidFill>
          </a:ln>
        </p:spPr>
        <p:style>
          <a:lnRef idx="2">
            <a:schemeClr val="accent1"/>
          </a:lnRef>
          <a:fillRef idx="0">
            <a:schemeClr val="accent1"/>
          </a:fillRef>
          <a:effectRef idx="1">
            <a:schemeClr val="accent1"/>
          </a:effectRef>
          <a:fontRef idx="minor">
            <a:schemeClr val="tx1"/>
          </a:fontRef>
        </p:style>
      </p:cxnSp>
      <p:sp>
        <p:nvSpPr>
          <p:cNvPr id="170" name="Freeform 169"/>
          <p:cNvSpPr/>
          <p:nvPr/>
        </p:nvSpPr>
        <p:spPr>
          <a:xfrm>
            <a:off x="3283527" y="5971077"/>
            <a:ext cx="4225637" cy="733764"/>
          </a:xfrm>
          <a:custGeom>
            <a:avLst/>
            <a:gdLst>
              <a:gd name="connsiteX0" fmla="*/ 4225637 w 4225637"/>
              <a:gd name="connsiteY0" fmla="*/ 232 h 733764"/>
              <a:gd name="connsiteX1" fmla="*/ 2632364 w 4225637"/>
              <a:gd name="connsiteY1" fmla="*/ 111068 h 733764"/>
              <a:gd name="connsiteX2" fmla="*/ 1510146 w 4225637"/>
              <a:gd name="connsiteY2" fmla="*/ 679105 h 733764"/>
              <a:gd name="connsiteX3" fmla="*/ 0 w 4225637"/>
              <a:gd name="connsiteY3" fmla="*/ 679105 h 733764"/>
            </a:gdLst>
            <a:ahLst/>
            <a:cxnLst>
              <a:cxn ang="0">
                <a:pos x="connsiteX0" y="connsiteY0"/>
              </a:cxn>
              <a:cxn ang="0">
                <a:pos x="connsiteX1" y="connsiteY1"/>
              </a:cxn>
              <a:cxn ang="0">
                <a:pos x="connsiteX2" y="connsiteY2"/>
              </a:cxn>
              <a:cxn ang="0">
                <a:pos x="connsiteX3" y="connsiteY3"/>
              </a:cxn>
            </a:cxnLst>
            <a:rect l="l" t="t" r="r" b="b"/>
            <a:pathLst>
              <a:path w="4225637" h="733764">
                <a:moveTo>
                  <a:pt x="4225637" y="232"/>
                </a:moveTo>
                <a:cubicBezTo>
                  <a:pt x="3655291" y="-923"/>
                  <a:pt x="3084946" y="-2077"/>
                  <a:pt x="2632364" y="111068"/>
                </a:cubicBezTo>
                <a:cubicBezTo>
                  <a:pt x="2179782" y="224213"/>
                  <a:pt x="1948873" y="584432"/>
                  <a:pt x="1510146" y="679105"/>
                </a:cubicBezTo>
                <a:cubicBezTo>
                  <a:pt x="1071419" y="773778"/>
                  <a:pt x="535709" y="726441"/>
                  <a:pt x="0" y="679105"/>
                </a:cubicBezTo>
              </a:path>
            </a:pathLst>
          </a:custGeom>
          <a:noFill/>
          <a:ln w="9525">
            <a:solidFill>
              <a:srgbClr val="92D050"/>
            </a:solidFill>
            <a:prstDash val="dash"/>
            <a:headEnd type="none" w="med" len="med"/>
            <a:tailEnd type="triangl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38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a:buNone/>
            </a:pPr>
            <a:r>
              <a:rPr lang="en-US" b="0" dirty="0" smtClean="0"/>
              <a:t>Enterprise Risk Assessment</a:t>
            </a:r>
          </a:p>
          <a:p>
            <a:pPr marL="0" indent="0">
              <a:buNone/>
            </a:pPr>
            <a:endParaRPr lang="en-US" dirty="0"/>
          </a:p>
          <a:p>
            <a:pPr marL="0" indent="0">
              <a:buNone/>
            </a:pPr>
            <a:r>
              <a:rPr lang="en-US" b="0" dirty="0" smtClean="0">
                <a:hlinkClick r:id="rId2"/>
              </a:rPr>
              <a:t>https://youtu.be/4VeSKTZh1KU</a:t>
            </a:r>
            <a:endParaRPr lang="en-US" b="0" dirty="0" smtClean="0"/>
          </a:p>
          <a:p>
            <a:pPr marL="0" indent="0">
              <a:buNone/>
            </a:pPr>
            <a:endParaRPr lang="en-US" b="0" dirty="0"/>
          </a:p>
          <a:p>
            <a:pPr marL="0" indent="0">
              <a:buNone/>
            </a:pPr>
            <a:endParaRPr lang="en-US" b="0" dirty="0"/>
          </a:p>
        </p:txBody>
      </p:sp>
      <p:sp>
        <p:nvSpPr>
          <p:cNvPr id="4" name="Title 3"/>
          <p:cNvSpPr>
            <a:spLocks noGrp="1"/>
          </p:cNvSpPr>
          <p:nvPr>
            <p:ph type="title"/>
          </p:nvPr>
        </p:nvSpPr>
        <p:spPr/>
        <p:txBody>
          <a:bodyPr/>
          <a:lstStyle/>
          <a:p>
            <a:r>
              <a:rPr lang="en-US" dirty="0" smtClean="0"/>
              <a:t>Examples of Risk Assessment</a:t>
            </a:r>
            <a:endParaRPr lang="en-US" dirty="0"/>
          </a:p>
        </p:txBody>
      </p:sp>
    </p:spTree>
    <p:extLst>
      <p:ext uri="{BB962C8B-B14F-4D97-AF65-F5344CB8AC3E}">
        <p14:creationId xmlns:p14="http://schemas.microsoft.com/office/powerpoint/2010/main" val="341630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AGENDA</a:t>
            </a:r>
          </a:p>
        </p:txBody>
      </p:sp>
      <p:sp>
        <p:nvSpPr>
          <p:cNvPr id="2" name="Text Placeholder 1"/>
          <p:cNvSpPr>
            <a:spLocks noGrp="1"/>
          </p:cNvSpPr>
          <p:nvPr>
            <p:ph type="body" sz="quarter" idx="11"/>
          </p:nvPr>
        </p:nvSpPr>
        <p:spPr/>
        <p:txBody>
          <a:bodyPr/>
          <a:lstStyle/>
          <a:p>
            <a:pPr marL="0" indent="0">
              <a:buNone/>
            </a:pPr>
            <a:r>
              <a:rPr lang="en-US" b="0" dirty="0" smtClean="0"/>
              <a:t>Control </a:t>
            </a:r>
            <a:r>
              <a:rPr lang="en-US" b="0" dirty="0" smtClean="0"/>
              <a:t>Measurement</a:t>
            </a:r>
          </a:p>
          <a:p>
            <a:pPr marL="0" indent="0">
              <a:buNone/>
            </a:pPr>
            <a:endParaRPr lang="en-US" b="0" dirty="0"/>
          </a:p>
          <a:p>
            <a:pPr marL="0" indent="0">
              <a:buNone/>
            </a:pPr>
            <a:endParaRPr lang="en-US" b="0" dirty="0"/>
          </a:p>
          <a:p>
            <a:pPr marL="0" indent="0">
              <a:buNone/>
            </a:pPr>
            <a:endParaRPr lang="en-US" b="0" dirty="0" smtClean="0"/>
          </a:p>
          <a:p>
            <a:endParaRPr lang="en-US" b="0" dirty="0" smtClean="0"/>
          </a:p>
          <a:p>
            <a:pPr lvl="1"/>
            <a:endParaRPr lang="en-US" dirty="0"/>
          </a:p>
        </p:txBody>
      </p:sp>
    </p:spTree>
    <p:extLst>
      <p:ext uri="{BB962C8B-B14F-4D97-AF65-F5344CB8AC3E}">
        <p14:creationId xmlns:p14="http://schemas.microsoft.com/office/powerpoint/2010/main" val="289097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Identify and Inventory the Environment</a:t>
            </a:r>
          </a:p>
          <a:p>
            <a:r>
              <a:rPr lang="en-US" b="0" dirty="0" smtClean="0"/>
              <a:t>Identify Threats and Vulnerabilities and Controls</a:t>
            </a:r>
          </a:p>
          <a:p>
            <a:r>
              <a:rPr lang="en-US" b="0" dirty="0" smtClean="0"/>
              <a:t>Identify and Measure Risk</a:t>
            </a:r>
          </a:p>
          <a:p>
            <a:r>
              <a:rPr lang="en-US" b="0" dirty="0" smtClean="0"/>
              <a:t>Prioritize Risk</a:t>
            </a:r>
          </a:p>
          <a:p>
            <a:r>
              <a:rPr lang="en-US" b="0" dirty="0" smtClean="0"/>
              <a:t>Identify Control Objectives to Mitigate Priority </a:t>
            </a:r>
            <a:r>
              <a:rPr lang="en-US" b="0" dirty="0" err="1" smtClean="0"/>
              <a:t>RIsks</a:t>
            </a:r>
            <a:endParaRPr lang="en-US" b="0" dirty="0"/>
          </a:p>
          <a:p>
            <a:r>
              <a:rPr lang="en-US" b="0" dirty="0" smtClean="0">
                <a:solidFill>
                  <a:schemeClr val="tx1"/>
                </a:solidFill>
              </a:rPr>
              <a:t>Apply Controls</a:t>
            </a:r>
          </a:p>
          <a:p>
            <a:r>
              <a:rPr lang="en-US" b="0" dirty="0" smtClean="0">
                <a:solidFill>
                  <a:srgbClr val="FF0000"/>
                </a:solidFill>
              </a:rPr>
              <a:t>Measure Efficacy of the Controls</a:t>
            </a:r>
          </a:p>
          <a:p>
            <a:r>
              <a:rPr lang="en-US" b="0" dirty="0" smtClean="0"/>
              <a:t>Repeat</a:t>
            </a:r>
          </a:p>
        </p:txBody>
      </p:sp>
      <p:sp>
        <p:nvSpPr>
          <p:cNvPr id="4" name="Title 3"/>
          <p:cNvSpPr>
            <a:spLocks noGrp="1"/>
          </p:cNvSpPr>
          <p:nvPr>
            <p:ph type="title"/>
          </p:nvPr>
        </p:nvSpPr>
        <p:spPr/>
        <p:txBody>
          <a:bodyPr/>
          <a:lstStyle/>
          <a:p>
            <a:r>
              <a:rPr lang="en-US" dirty="0" smtClean="0"/>
              <a:t>Risk Management Lifecycle</a:t>
            </a:r>
            <a:endParaRPr lang="en-US" dirty="0"/>
          </a:p>
        </p:txBody>
      </p:sp>
    </p:spTree>
    <p:extLst>
      <p:ext uri="{BB962C8B-B14F-4D97-AF65-F5344CB8AC3E}">
        <p14:creationId xmlns:p14="http://schemas.microsoft.com/office/powerpoint/2010/main" val="1329180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Defines the goal of the control</a:t>
            </a:r>
          </a:p>
          <a:p>
            <a:endParaRPr lang="en-US" b="0" dirty="0" smtClean="0"/>
          </a:p>
          <a:p>
            <a:r>
              <a:rPr lang="en-US" b="0" dirty="0" smtClean="0"/>
              <a:t>Should overlap to support other controls</a:t>
            </a:r>
          </a:p>
          <a:p>
            <a:endParaRPr lang="en-US" b="0" dirty="0"/>
          </a:p>
          <a:p>
            <a:r>
              <a:rPr lang="en-US" b="0" dirty="0" smtClean="0"/>
              <a:t>Should cover in case of a </a:t>
            </a:r>
            <a:r>
              <a:rPr lang="en-US" b="0" smtClean="0"/>
              <a:t>control failure</a:t>
            </a:r>
            <a:endParaRPr lang="en-US" b="0" dirty="0"/>
          </a:p>
        </p:txBody>
      </p:sp>
      <p:sp>
        <p:nvSpPr>
          <p:cNvPr id="4" name="Title 3"/>
          <p:cNvSpPr>
            <a:spLocks noGrp="1"/>
          </p:cNvSpPr>
          <p:nvPr>
            <p:ph type="title"/>
          </p:nvPr>
        </p:nvSpPr>
        <p:spPr/>
        <p:txBody>
          <a:bodyPr/>
          <a:lstStyle/>
          <a:p>
            <a:r>
              <a:rPr lang="en-US" dirty="0" smtClean="0"/>
              <a:t>Control Objectives</a:t>
            </a:r>
            <a:endParaRPr lang="en-US" dirty="0"/>
          </a:p>
        </p:txBody>
      </p:sp>
    </p:spTree>
    <p:extLst>
      <p:ext uri="{BB962C8B-B14F-4D97-AF65-F5344CB8AC3E}">
        <p14:creationId xmlns:p14="http://schemas.microsoft.com/office/powerpoint/2010/main" val="2449234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Measurement is meant to provide confidence and assurance</a:t>
            </a:r>
          </a:p>
          <a:p>
            <a:pPr lvl="1"/>
            <a:r>
              <a:rPr lang="en-US" sz="1600" b="0" dirty="0" smtClean="0"/>
              <a:t>ISO/IEC </a:t>
            </a:r>
            <a:r>
              <a:rPr lang="en-US" sz="1600" b="0" dirty="0"/>
              <a:t>TR 15443 defines these terms as follows: “Confidence, from the perspective of an individual, is related to the belief that one has in the assurance of an entity, whereas assurance is related to the demonstrated ability of an entity to perform its security objectives. Assurance is determined from the evidence produced by the assessment process of an entity</a:t>
            </a:r>
            <a:r>
              <a:rPr lang="en-US" sz="1600" b="0" dirty="0" smtClean="0"/>
              <a:t>.”</a:t>
            </a:r>
          </a:p>
          <a:p>
            <a:pPr lvl="1"/>
            <a:endParaRPr lang="en-US" sz="1600" b="0" dirty="0"/>
          </a:p>
          <a:p>
            <a:pPr lvl="1"/>
            <a:r>
              <a:rPr lang="en-US" sz="1600" b="0" dirty="0"/>
              <a:t>Assurance does not add any additional controls to counter risks related to security, but it does provide confidence that the controls that have been implemented will reduce the anticipated risk. Assurance can also be viewed as the confidence that the safeguards will function as intended</a:t>
            </a:r>
            <a:endParaRPr lang="en-US" sz="1600" dirty="0" smtClean="0"/>
          </a:p>
        </p:txBody>
      </p:sp>
      <p:sp>
        <p:nvSpPr>
          <p:cNvPr id="3" name="Text Placeholder 2"/>
          <p:cNvSpPr>
            <a:spLocks noGrp="1"/>
          </p:cNvSpPr>
          <p:nvPr>
            <p:ph type="body" sz="quarter" idx="12"/>
          </p:nvPr>
        </p:nvSpPr>
        <p:spPr/>
        <p:txBody>
          <a:bodyPr/>
          <a:lstStyle/>
          <a:p>
            <a:r>
              <a:rPr lang="en-US" dirty="0" smtClean="0"/>
              <a:t>Once your controls are in place</a:t>
            </a:r>
            <a:endParaRPr lang="en-US" dirty="0"/>
          </a:p>
        </p:txBody>
      </p:sp>
      <p:sp>
        <p:nvSpPr>
          <p:cNvPr id="4" name="Title 3"/>
          <p:cNvSpPr>
            <a:spLocks noGrp="1"/>
          </p:cNvSpPr>
          <p:nvPr>
            <p:ph type="title"/>
          </p:nvPr>
        </p:nvSpPr>
        <p:spPr/>
        <p:txBody>
          <a:bodyPr/>
          <a:lstStyle/>
          <a:p>
            <a:r>
              <a:rPr lang="en-US" dirty="0" smtClean="0"/>
              <a:t>Control Measurement</a:t>
            </a:r>
            <a:endParaRPr lang="en-US" dirty="0"/>
          </a:p>
        </p:txBody>
      </p:sp>
    </p:spTree>
    <p:extLst>
      <p:ext uri="{BB962C8B-B14F-4D97-AF65-F5344CB8AC3E}">
        <p14:creationId xmlns:p14="http://schemas.microsoft.com/office/powerpoint/2010/main" val="360714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b="0" dirty="0" smtClean="0"/>
              <a:t>What does success look like in the control?</a:t>
            </a:r>
          </a:p>
          <a:p>
            <a:endParaRPr lang="en-US" b="0" dirty="0"/>
          </a:p>
          <a:p>
            <a:r>
              <a:rPr lang="en-US" b="0" dirty="0" smtClean="0"/>
              <a:t>What does failure of the control look like?</a:t>
            </a:r>
          </a:p>
          <a:p>
            <a:endParaRPr lang="en-US" b="0" dirty="0"/>
          </a:p>
          <a:p>
            <a:r>
              <a:rPr lang="en-US" b="0" dirty="0" smtClean="0"/>
              <a:t>What activities should be done to identify success/failure?</a:t>
            </a:r>
          </a:p>
          <a:p>
            <a:endParaRPr lang="en-US" b="0" dirty="0"/>
          </a:p>
          <a:p>
            <a:r>
              <a:rPr lang="en-US" b="0" dirty="0" smtClean="0"/>
              <a:t>How often should those activities be conducted?</a:t>
            </a:r>
            <a:endParaRPr lang="en-US" b="0" dirty="0"/>
          </a:p>
        </p:txBody>
      </p:sp>
      <p:sp>
        <p:nvSpPr>
          <p:cNvPr id="3" name="Text Placeholder 2"/>
          <p:cNvSpPr>
            <a:spLocks noGrp="1"/>
          </p:cNvSpPr>
          <p:nvPr>
            <p:ph type="body" sz="quarter" idx="12"/>
          </p:nvPr>
        </p:nvSpPr>
        <p:spPr/>
        <p:txBody>
          <a:bodyPr/>
          <a:lstStyle/>
          <a:p>
            <a:r>
              <a:rPr lang="en-US" dirty="0" smtClean="0"/>
              <a:t>Initial questions to ask</a:t>
            </a:r>
            <a:endParaRPr lang="en-US" dirty="0"/>
          </a:p>
        </p:txBody>
      </p:sp>
      <p:sp>
        <p:nvSpPr>
          <p:cNvPr id="4" name="Title 3"/>
          <p:cNvSpPr>
            <a:spLocks noGrp="1"/>
          </p:cNvSpPr>
          <p:nvPr>
            <p:ph type="title"/>
          </p:nvPr>
        </p:nvSpPr>
        <p:spPr/>
        <p:txBody>
          <a:bodyPr/>
          <a:lstStyle/>
          <a:p>
            <a:r>
              <a:rPr lang="en-US" dirty="0" smtClean="0"/>
              <a:t>Control Assurance</a:t>
            </a:r>
            <a:endParaRPr lang="en-US" dirty="0"/>
          </a:p>
        </p:txBody>
      </p:sp>
    </p:spTree>
    <p:extLst>
      <p:ext uri="{BB962C8B-B14F-4D97-AF65-F5344CB8AC3E}">
        <p14:creationId xmlns:p14="http://schemas.microsoft.com/office/powerpoint/2010/main" val="74795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fontAlgn="base">
              <a:buNone/>
            </a:pPr>
            <a:r>
              <a:rPr lang="en-US" b="0" dirty="0"/>
              <a:t>Assurance methods can be categorized into three high-level </a:t>
            </a:r>
            <a:r>
              <a:rPr lang="en-US" b="0" dirty="0" smtClean="0"/>
              <a:t>approaches:</a:t>
            </a:r>
            <a:endParaRPr lang="en-US" b="0" dirty="0"/>
          </a:p>
          <a:p>
            <a:pPr marL="457200" indent="-457200" fontAlgn="base">
              <a:buAutoNum type="arabicPeriod"/>
            </a:pPr>
            <a:r>
              <a:rPr lang="en-US" b="0" dirty="0" smtClean="0"/>
              <a:t>Assessment </a:t>
            </a:r>
            <a:r>
              <a:rPr lang="en-US" b="0" dirty="0"/>
              <a:t>of the deliverable, i.e., through evaluation and </a:t>
            </a:r>
            <a:r>
              <a:rPr lang="en-US" b="0" dirty="0" smtClean="0"/>
              <a:t>testing</a:t>
            </a:r>
          </a:p>
          <a:p>
            <a:pPr marL="0" indent="0" fontAlgn="base">
              <a:buNone/>
            </a:pPr>
            <a:endParaRPr lang="en-US" b="0" dirty="0"/>
          </a:p>
          <a:p>
            <a:pPr marL="0" indent="0" fontAlgn="base">
              <a:buNone/>
            </a:pPr>
            <a:r>
              <a:rPr lang="en-US" b="0" dirty="0" smtClean="0"/>
              <a:t>	This is basically outcome based testing.  You don’t care how you got to your outcome, you only care about the outcome.  </a:t>
            </a:r>
          </a:p>
          <a:p>
            <a:pPr marL="0" indent="0" fontAlgn="base">
              <a:buNone/>
            </a:pPr>
            <a:endParaRPr lang="en-US" b="0" dirty="0"/>
          </a:p>
          <a:p>
            <a:pPr marL="0" indent="0" fontAlgn="base">
              <a:buNone/>
            </a:pPr>
            <a:r>
              <a:rPr lang="en-US" b="0" dirty="0" smtClean="0"/>
              <a:t>Vulnerability scanning / penetration testing</a:t>
            </a:r>
            <a:endParaRPr lang="en-US" b="0" dirty="0"/>
          </a:p>
        </p:txBody>
      </p:sp>
      <p:sp>
        <p:nvSpPr>
          <p:cNvPr id="4" name="Title 3"/>
          <p:cNvSpPr>
            <a:spLocks noGrp="1"/>
          </p:cNvSpPr>
          <p:nvPr>
            <p:ph type="title"/>
          </p:nvPr>
        </p:nvSpPr>
        <p:spPr/>
        <p:txBody>
          <a:bodyPr/>
          <a:lstStyle/>
          <a:p>
            <a:r>
              <a:rPr lang="en-US" dirty="0" smtClean="0"/>
              <a:t>Control Assurance</a:t>
            </a:r>
            <a:endParaRPr lang="en-US" dirty="0"/>
          </a:p>
        </p:txBody>
      </p:sp>
    </p:spTree>
    <p:extLst>
      <p:ext uri="{BB962C8B-B14F-4D97-AF65-F5344CB8AC3E}">
        <p14:creationId xmlns:p14="http://schemas.microsoft.com/office/powerpoint/2010/main" val="105537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fontAlgn="base">
              <a:buNone/>
            </a:pPr>
            <a:r>
              <a:rPr lang="en-US" b="0" dirty="0"/>
              <a:t>Assurance methods can be categorized into three high-level </a:t>
            </a:r>
            <a:r>
              <a:rPr lang="en-US" b="0" dirty="0" smtClean="0"/>
              <a:t>approaches:</a:t>
            </a:r>
            <a:endParaRPr lang="en-US" b="0" dirty="0"/>
          </a:p>
          <a:p>
            <a:pPr marL="0" indent="0" fontAlgn="base">
              <a:buNone/>
            </a:pPr>
            <a:r>
              <a:rPr lang="en-US" b="0" dirty="0" smtClean="0"/>
              <a:t>2. Assessment </a:t>
            </a:r>
            <a:r>
              <a:rPr lang="en-US" b="0" dirty="0"/>
              <a:t>of the processes used to develop or produce the </a:t>
            </a:r>
            <a:r>
              <a:rPr lang="en-US" b="0" dirty="0" smtClean="0"/>
              <a:t>deliverable</a:t>
            </a:r>
          </a:p>
          <a:p>
            <a:pPr marL="0" indent="0" fontAlgn="base">
              <a:buNone/>
            </a:pPr>
            <a:endParaRPr lang="en-US" b="0" dirty="0"/>
          </a:p>
          <a:p>
            <a:pPr marL="0" indent="0" fontAlgn="base">
              <a:buNone/>
            </a:pPr>
            <a:r>
              <a:rPr lang="en-US" b="0" dirty="0" smtClean="0"/>
              <a:t>Some more subjectivity in the process. Time, effort, comprehensiveness of the process.</a:t>
            </a:r>
            <a:endParaRPr lang="en-US" b="0" dirty="0"/>
          </a:p>
        </p:txBody>
      </p:sp>
      <p:sp>
        <p:nvSpPr>
          <p:cNvPr id="4" name="Title 3"/>
          <p:cNvSpPr>
            <a:spLocks noGrp="1"/>
          </p:cNvSpPr>
          <p:nvPr>
            <p:ph type="title"/>
          </p:nvPr>
        </p:nvSpPr>
        <p:spPr/>
        <p:txBody>
          <a:bodyPr/>
          <a:lstStyle/>
          <a:p>
            <a:r>
              <a:rPr lang="en-US" dirty="0" smtClean="0"/>
              <a:t>Control Assurance</a:t>
            </a:r>
            <a:endParaRPr lang="en-US" dirty="0"/>
          </a:p>
        </p:txBody>
      </p:sp>
    </p:spTree>
    <p:extLst>
      <p:ext uri="{BB962C8B-B14F-4D97-AF65-F5344CB8AC3E}">
        <p14:creationId xmlns:p14="http://schemas.microsoft.com/office/powerpoint/2010/main" val="190397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marL="0" indent="0" fontAlgn="base">
              <a:buNone/>
            </a:pPr>
            <a:r>
              <a:rPr lang="en-US" b="0" dirty="0"/>
              <a:t>Assurance methods can be categorized into three high-level </a:t>
            </a:r>
            <a:r>
              <a:rPr lang="en-US" b="0" dirty="0" smtClean="0"/>
              <a:t>approaches:</a:t>
            </a:r>
            <a:endParaRPr lang="en-US" b="0" dirty="0"/>
          </a:p>
          <a:p>
            <a:pPr marL="0" indent="0" fontAlgn="base">
              <a:buNone/>
            </a:pPr>
            <a:r>
              <a:rPr lang="en-US" b="0" dirty="0" smtClean="0"/>
              <a:t>3. Assessment </a:t>
            </a:r>
            <a:r>
              <a:rPr lang="en-US" b="0" dirty="0"/>
              <a:t>of the environment, such as personnel and </a:t>
            </a:r>
            <a:r>
              <a:rPr lang="en-US" b="0" dirty="0" smtClean="0"/>
              <a:t>facilities</a:t>
            </a:r>
          </a:p>
          <a:p>
            <a:pPr marL="0" indent="0" fontAlgn="base">
              <a:buNone/>
            </a:pPr>
            <a:endParaRPr lang="en-US" b="0" dirty="0"/>
          </a:p>
          <a:p>
            <a:pPr marL="0" indent="0" fontAlgn="base">
              <a:buNone/>
            </a:pPr>
            <a:r>
              <a:rPr lang="en-US" b="0" dirty="0" smtClean="0"/>
              <a:t>Overall impact on surroundings. Business operations, productivity, etc.</a:t>
            </a:r>
            <a:endParaRPr lang="en-US" b="0" dirty="0"/>
          </a:p>
        </p:txBody>
      </p:sp>
      <p:sp>
        <p:nvSpPr>
          <p:cNvPr id="4" name="Title 3"/>
          <p:cNvSpPr>
            <a:spLocks noGrp="1"/>
          </p:cNvSpPr>
          <p:nvPr>
            <p:ph type="title"/>
          </p:nvPr>
        </p:nvSpPr>
        <p:spPr/>
        <p:txBody>
          <a:bodyPr/>
          <a:lstStyle/>
          <a:p>
            <a:r>
              <a:rPr lang="en-US" dirty="0" smtClean="0"/>
              <a:t>Control Assurance</a:t>
            </a:r>
            <a:endParaRPr lang="en-US" dirty="0"/>
          </a:p>
        </p:txBody>
      </p:sp>
    </p:spTree>
    <p:extLst>
      <p:ext uri="{BB962C8B-B14F-4D97-AF65-F5344CB8AC3E}">
        <p14:creationId xmlns:p14="http://schemas.microsoft.com/office/powerpoint/2010/main" val="414149645"/>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42064303E4B749BC72625245DF82C9" ma:contentTypeVersion="9" ma:contentTypeDescription="Create a new document." ma:contentTypeScope="" ma:versionID="737fdffb0535bfb657cc741b9d282000">
  <xsd:schema xmlns:xsd="http://www.w3.org/2001/XMLSchema" xmlns:xs="http://www.w3.org/2001/XMLSchema" xmlns:p="http://schemas.microsoft.com/office/2006/metadata/properties" xmlns:ns3="8b40e21b-7722-40f9-a269-85d94d5c90a8" targetNamespace="http://schemas.microsoft.com/office/2006/metadata/properties" ma:root="true" ma:fieldsID="f97c5a59048ce6f831687de8c7d330e8" ns3:_="">
    <xsd:import namespace="8b40e21b-7722-40f9-a269-85d94d5c90a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40e21b-7722-40f9-a269-85d94d5c90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30E3F0-BFF2-4EDA-ADF5-909A016E0DEA}">
  <ds:schemaRefs>
    <ds:schemaRef ds:uri="http://schemas.microsoft.com/sharepoint/v3/contenttype/forms"/>
  </ds:schemaRefs>
</ds:datastoreItem>
</file>

<file path=customXml/itemProps2.xml><?xml version="1.0" encoding="utf-8"?>
<ds:datastoreItem xmlns:ds="http://schemas.openxmlformats.org/officeDocument/2006/customXml" ds:itemID="{E3BA722D-1C6D-44EA-BB16-E597896F2B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40e21b-7722-40f9-a269-85d94d5c90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3D54E6-EBD3-4919-8660-A27F5E3A88F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b40e21b-7722-40f9-a269-85d94d5c90a8"/>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2281</TotalTime>
  <Words>455</Words>
  <Application>Microsoft Office PowerPoint</Application>
  <PresentationFormat>On-screen Show (4:3)</PresentationFormat>
  <Paragraphs>126</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Encode Sans Normal Black</vt:lpstr>
      <vt:lpstr>Lucida Grande</vt:lpstr>
      <vt:lpstr>Open Sans</vt:lpstr>
      <vt:lpstr>Open Sans Light</vt:lpstr>
      <vt:lpstr>Uni Sans Regular</vt:lpstr>
      <vt:lpstr>Custom Design</vt:lpstr>
      <vt:lpstr>1_Custom Design</vt:lpstr>
      <vt:lpstr>Completing the Cycle– Spring2021 Lesson 10</vt:lpstr>
      <vt:lpstr>AGENDA</vt:lpstr>
      <vt:lpstr>Risk Management Lifecycle</vt:lpstr>
      <vt:lpstr>Control Objectives</vt:lpstr>
      <vt:lpstr>Control Measurement</vt:lpstr>
      <vt:lpstr>Control Assurance</vt:lpstr>
      <vt:lpstr>Control Assurance</vt:lpstr>
      <vt:lpstr>Control Assurance</vt:lpstr>
      <vt:lpstr>Control Assurance</vt:lpstr>
      <vt:lpstr>Examples</vt:lpstr>
      <vt:lpstr>Examples</vt:lpstr>
      <vt:lpstr>Examples</vt:lpstr>
      <vt:lpstr>“Actual” Control Measurement</vt:lpstr>
      <vt:lpstr>Completing the Cycle</vt:lpstr>
      <vt:lpstr>Examples of Risk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William Lidster</cp:lastModifiedBy>
  <cp:revision>243</cp:revision>
  <cp:lastPrinted>2016-02-10T20:19:12Z</cp:lastPrinted>
  <dcterms:created xsi:type="dcterms:W3CDTF">2014-10-14T00:51:43Z</dcterms:created>
  <dcterms:modified xsi:type="dcterms:W3CDTF">2021-04-28T15:55:28Z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0x0101005742064303E4B749BC72625245DF82C9</vt:lpwstr>
  </property>
  <property fmtid="{D5CDD505-2E9C-101B-9397-08002B2CF9AE}" pid="3" name="MSIP_Label_b5352e74-27b2-43e6-a9fe-6ab14f4a88a7_Enabled">
    <vt:lpwstr>true</vt:lpwstr>
  </property>
  <property fmtid="{D5CDD505-2E9C-101B-9397-08002B2CF9AE}" pid="4" name="MSIP_Label_b5352e74-27b2-43e6-a9fe-6ab14f4a88a7_SetDate">
    <vt:lpwstr>2021-04-28T14:46:37Z</vt:lpwstr>
  </property>
  <property fmtid="{D5CDD505-2E9C-101B-9397-08002B2CF9AE}" pid="5" name="MSIP_Label_b5352e74-27b2-43e6-a9fe-6ab14f4a88a7_Method">
    <vt:lpwstr>Privileged</vt:lpwstr>
  </property>
  <property fmtid="{D5CDD505-2E9C-101B-9397-08002B2CF9AE}" pid="6" name="MSIP_Label_b5352e74-27b2-43e6-a9fe-6ab14f4a88a7_Name">
    <vt:lpwstr>Personal</vt:lpwstr>
  </property>
  <property fmtid="{D5CDD505-2E9C-101B-9397-08002B2CF9AE}" pid="7" name="MSIP_Label_b5352e74-27b2-43e6-a9fe-6ab14f4a88a7_SiteId">
    <vt:lpwstr>00c076e3-22c6-4e48-a725-70fd7e4cb6eb</vt:lpwstr>
  </property>
  <property fmtid="{D5CDD505-2E9C-101B-9397-08002B2CF9AE}" pid="8" name="MSIP_Label_b5352e74-27b2-43e6-a9fe-6ab14f4a88a7_ActionId">
    <vt:lpwstr>bd2256f1-595d-4674-8f51-044c6d967180</vt:lpwstr>
  </property>
  <property fmtid="{D5CDD505-2E9C-101B-9397-08002B2CF9AE}" pid="9" name="MSIP_Label_b5352e74-27b2-43e6-a9fe-6ab14f4a88a7_ContentBits">
    <vt:lpwstr>0</vt:lpwstr>
  </property>
</Properties>
</file>