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31"/>
  </p:notesMasterIdLst>
  <p:sldIdLst>
    <p:sldId id="259" r:id="rId3"/>
    <p:sldId id="325" r:id="rId4"/>
    <p:sldId id="355" r:id="rId5"/>
    <p:sldId id="335" r:id="rId6"/>
    <p:sldId id="336" r:id="rId7"/>
    <p:sldId id="352" r:id="rId8"/>
    <p:sldId id="337" r:id="rId9"/>
    <p:sldId id="351" r:id="rId10"/>
    <p:sldId id="354" r:id="rId11"/>
    <p:sldId id="340" r:id="rId12"/>
    <p:sldId id="327" r:id="rId13"/>
    <p:sldId id="326" r:id="rId14"/>
    <p:sldId id="329" r:id="rId15"/>
    <p:sldId id="328" r:id="rId16"/>
    <p:sldId id="298" r:id="rId17"/>
    <p:sldId id="318" r:id="rId18"/>
    <p:sldId id="341" r:id="rId19"/>
    <p:sldId id="331" r:id="rId20"/>
    <p:sldId id="342" r:id="rId21"/>
    <p:sldId id="343" r:id="rId22"/>
    <p:sldId id="344" r:id="rId23"/>
    <p:sldId id="345" r:id="rId24"/>
    <p:sldId id="346" r:id="rId25"/>
    <p:sldId id="347" r:id="rId26"/>
    <p:sldId id="348" r:id="rId27"/>
    <p:sldId id="349" r:id="rId28"/>
    <p:sldId id="350" r:id="rId29"/>
    <p:sldId id="35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78F"/>
    <a:srgbClr val="7F882A"/>
    <a:srgbClr val="90FCB9"/>
    <a:srgbClr val="FF7C80"/>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82"/>
  </p:normalViewPr>
  <p:slideViewPr>
    <p:cSldViewPr snapToGrid="0" snapToObjects="1" showGuides="1">
      <p:cViewPr varScale="1">
        <p:scale>
          <a:sx n="69" d="100"/>
          <a:sy n="69" d="100"/>
        </p:scale>
        <p:origin x="1620" y="66"/>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F53F4-D491-422E-A98C-92C82FF84653}" type="datetimeFigureOut">
              <a:rPr lang="en-US" smtClean="0"/>
              <a:t>4/14/2021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D3F8D-08C0-4CAA-9913-21E59C41C5D7}" type="slidenum">
              <a:rPr lang="en-US" smtClean="0"/>
              <a:t>‹#›</a:t>
            </a:fld>
            <a:endParaRPr lang="en-US"/>
          </a:p>
        </p:txBody>
      </p:sp>
    </p:spTree>
    <p:extLst>
      <p:ext uri="{BB962C8B-B14F-4D97-AF65-F5344CB8AC3E}">
        <p14:creationId xmlns:p14="http://schemas.microsoft.com/office/powerpoint/2010/main" val="218152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Control Objectives and Controls– Spring 2021</a:t>
            </a:r>
            <a:r>
              <a:rPr lang="en-US" sz="4000" dirty="0"/>
              <a:t/>
            </a:r>
            <a:br>
              <a:rPr lang="en-US" sz="4000" dirty="0"/>
            </a:br>
            <a:r>
              <a:rPr lang="en-US" sz="4000" dirty="0"/>
              <a:t>Lesson 6</a:t>
            </a:r>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CONTROL OBJECTIVE – WHAT you want to accomplish</a:t>
            </a:r>
          </a:p>
          <a:p>
            <a:pPr marL="0" indent="0">
              <a:buNone/>
            </a:pPr>
            <a:endParaRPr lang="en-US" b="0" dirty="0"/>
          </a:p>
          <a:p>
            <a:pPr marL="0" indent="0">
              <a:buNone/>
            </a:pPr>
            <a:r>
              <a:rPr lang="en-US" b="0" dirty="0" smtClean="0"/>
              <a:t>CONTROL – HOW you will accomplish it</a:t>
            </a:r>
          </a:p>
          <a:p>
            <a:pPr marL="0" indent="0">
              <a:buNone/>
            </a:pPr>
            <a:endParaRPr lang="en-US" b="0" dirty="0"/>
          </a:p>
          <a:p>
            <a:pPr marL="0" indent="0">
              <a:buNone/>
            </a:pPr>
            <a:r>
              <a:rPr lang="en-US" b="0" dirty="0" smtClean="0"/>
              <a:t>	Typically – is any ONE control effective enough towards a control objective as to make the risk of a breach sufficiently mitigated?</a:t>
            </a:r>
          </a:p>
          <a:p>
            <a:pPr marL="0" indent="0">
              <a:buNone/>
            </a:pPr>
            <a:endParaRPr lang="en-US" b="0" dirty="0"/>
          </a:p>
          <a:p>
            <a:pPr marL="0" indent="0">
              <a:buNone/>
            </a:pPr>
            <a:r>
              <a:rPr lang="en-US" b="0" dirty="0" smtClean="0"/>
              <a:t>	(Yes/Maybe – but what’s the impact?  Let’s talk MFA…)\</a:t>
            </a:r>
          </a:p>
          <a:p>
            <a:pPr marL="0" indent="0">
              <a:buNone/>
            </a:pPr>
            <a:r>
              <a:rPr lang="en-US" b="0" dirty="0" smtClean="0"/>
              <a:t>NORMALLY – “NO”!</a:t>
            </a:r>
            <a:endParaRPr lang="en-US" b="0" dirty="0"/>
          </a:p>
        </p:txBody>
      </p:sp>
      <p:sp>
        <p:nvSpPr>
          <p:cNvPr id="4" name="Title 3"/>
          <p:cNvSpPr>
            <a:spLocks noGrp="1"/>
          </p:cNvSpPr>
          <p:nvPr>
            <p:ph type="title"/>
          </p:nvPr>
        </p:nvSpPr>
        <p:spPr/>
        <p:txBody>
          <a:bodyPr/>
          <a:lstStyle/>
          <a:p>
            <a:r>
              <a:rPr lang="en-US" dirty="0" smtClean="0"/>
              <a:t>Let’s Shift to Controls</a:t>
            </a:r>
            <a:endParaRPr lang="en-US" dirty="0"/>
          </a:p>
        </p:txBody>
      </p:sp>
    </p:spTree>
    <p:extLst>
      <p:ext uri="{BB962C8B-B14F-4D97-AF65-F5344CB8AC3E}">
        <p14:creationId xmlns:p14="http://schemas.microsoft.com/office/powerpoint/2010/main" val="14309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Layered Controls Concept</a:t>
            </a:r>
            <a:endParaRPr lang="en-US" dirty="0"/>
          </a:p>
        </p:txBody>
      </p:sp>
      <p:pic>
        <p:nvPicPr>
          <p:cNvPr id="1026" name="Picture 2" descr="Right to be forgotten: Swiss cheese internet, or database of ruin? | Right  to be forgotten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330" y="2852825"/>
            <a:ext cx="3169514" cy="190170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246910" y="2626040"/>
            <a:ext cx="2424545" cy="1177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a:off x="1898073" y="2008909"/>
            <a:ext cx="1830531" cy="969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052945" y="3172691"/>
            <a:ext cx="2618510" cy="12330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61164" y="4785721"/>
            <a:ext cx="1092479" cy="369332"/>
          </a:xfrm>
          <a:prstGeom prst="rect">
            <a:avLst/>
          </a:prstGeom>
          <a:noFill/>
        </p:spPr>
        <p:txBody>
          <a:bodyPr wrap="none" rtlCol="0">
            <a:spAutoFit/>
          </a:bodyPr>
          <a:lstStyle/>
          <a:p>
            <a:r>
              <a:rPr lang="en-US" dirty="0" smtClean="0"/>
              <a:t>CONTROL</a:t>
            </a:r>
            <a:endParaRPr lang="en-US" dirty="0"/>
          </a:p>
        </p:txBody>
      </p:sp>
      <p:sp>
        <p:nvSpPr>
          <p:cNvPr id="14" name="TextBox 13"/>
          <p:cNvSpPr txBox="1"/>
          <p:nvPr/>
        </p:nvSpPr>
        <p:spPr>
          <a:xfrm>
            <a:off x="981875" y="5617602"/>
            <a:ext cx="3662926" cy="369332"/>
          </a:xfrm>
          <a:prstGeom prst="rect">
            <a:avLst/>
          </a:prstGeom>
          <a:noFill/>
        </p:spPr>
        <p:txBody>
          <a:bodyPr wrap="none" rtlCol="0">
            <a:spAutoFit/>
          </a:bodyPr>
          <a:lstStyle/>
          <a:p>
            <a:r>
              <a:rPr lang="en-US" dirty="0" smtClean="0"/>
              <a:t>But “all” controls have holes in them.</a:t>
            </a:r>
            <a:endParaRPr lang="en-US" dirty="0"/>
          </a:p>
        </p:txBody>
      </p:sp>
    </p:spTree>
    <p:extLst>
      <p:ext uri="{BB962C8B-B14F-4D97-AF65-F5344CB8AC3E}">
        <p14:creationId xmlns:p14="http://schemas.microsoft.com/office/powerpoint/2010/main" val="5033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Layered Controls Concept</a:t>
            </a:r>
            <a:endParaRPr lang="en-US" dirty="0"/>
          </a:p>
        </p:txBody>
      </p:sp>
      <p:pic>
        <p:nvPicPr>
          <p:cNvPr id="1026" name="Picture 2" descr="Right to be forgotten: Swiss cheese internet, or database of ruin? | Right  to be forgotten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 y="1702898"/>
            <a:ext cx="3169514" cy="19017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ight to be forgotten: Swiss cheese internet, or database of ruin? | Right  to be forgotten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3161607" y="3013365"/>
            <a:ext cx="2524990" cy="151499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246910" y="2626040"/>
            <a:ext cx="2673928" cy="14056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207818" y="2022182"/>
            <a:ext cx="477982" cy="332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74073" y="2812473"/>
            <a:ext cx="311727" cy="200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25782" y="1579418"/>
            <a:ext cx="318654" cy="1234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036618" y="2354692"/>
            <a:ext cx="2355273" cy="1098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74073" y="1579418"/>
            <a:ext cx="429491" cy="263237"/>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981875" y="5617602"/>
            <a:ext cx="6435801" cy="369332"/>
          </a:xfrm>
          <a:prstGeom prst="rect">
            <a:avLst/>
          </a:prstGeom>
          <a:noFill/>
        </p:spPr>
        <p:txBody>
          <a:bodyPr wrap="none" rtlCol="0">
            <a:spAutoFit/>
          </a:bodyPr>
          <a:lstStyle/>
          <a:p>
            <a:r>
              <a:rPr lang="en-US" dirty="0" smtClean="0"/>
              <a:t>So, when a control does fail, a complementary control then covers.</a:t>
            </a:r>
            <a:endParaRPr lang="en-US" dirty="0"/>
          </a:p>
        </p:txBody>
      </p:sp>
    </p:spTree>
    <p:extLst>
      <p:ext uri="{BB962C8B-B14F-4D97-AF65-F5344CB8AC3E}">
        <p14:creationId xmlns:p14="http://schemas.microsoft.com/office/powerpoint/2010/main" val="63255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atomy of a cryptographic oracle – understanding (and mitigating) the  BREACH attack – Naked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872" y="4390557"/>
            <a:ext cx="1383114" cy="13831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Layered Controls Concept</a:t>
            </a:r>
            <a:endParaRPr lang="en-US" dirty="0"/>
          </a:p>
        </p:txBody>
      </p:sp>
      <p:pic>
        <p:nvPicPr>
          <p:cNvPr id="1026" name="Picture 2" descr="Right to be forgotten: Swiss cheese internet, or database of ruin? | Right  to be forgotten | The Guard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8" y="1702898"/>
            <a:ext cx="3169514" cy="19017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ight to be forgotten: Swiss cheese internet, or database of ruin? | Right  to be forgotten | The Guard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2" y="3216067"/>
            <a:ext cx="3038480" cy="18230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962400" y="4031673"/>
            <a:ext cx="2490642" cy="1385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207818" y="2022182"/>
            <a:ext cx="477982" cy="332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74073" y="2812473"/>
            <a:ext cx="311727" cy="200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25782" y="1579418"/>
            <a:ext cx="318654" cy="1234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534186" y="3773805"/>
            <a:ext cx="2032869" cy="94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74073" y="1579418"/>
            <a:ext cx="429491" cy="26323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925782" y="2230583"/>
            <a:ext cx="1884218" cy="1027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83669" y="1551708"/>
            <a:ext cx="479857" cy="2531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71600" y="2658097"/>
            <a:ext cx="1998804" cy="115418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54" y="5963683"/>
            <a:ext cx="7592207" cy="369332"/>
          </a:xfrm>
          <a:prstGeom prst="rect">
            <a:avLst/>
          </a:prstGeom>
          <a:noFill/>
        </p:spPr>
        <p:txBody>
          <a:bodyPr wrap="none" rtlCol="0">
            <a:spAutoFit/>
          </a:bodyPr>
          <a:lstStyle/>
          <a:p>
            <a:r>
              <a:rPr lang="en-US" dirty="0" smtClean="0"/>
              <a:t>When controls fail and complementary controls don’t help – you have an event.</a:t>
            </a:r>
            <a:endParaRPr lang="en-US" dirty="0"/>
          </a:p>
        </p:txBody>
      </p:sp>
    </p:spTree>
    <p:extLst>
      <p:ext uri="{BB962C8B-B14F-4D97-AF65-F5344CB8AC3E}">
        <p14:creationId xmlns:p14="http://schemas.microsoft.com/office/powerpoint/2010/main" val="2850091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Layered Controls Concept</a:t>
            </a:r>
            <a:endParaRPr lang="en-US" dirty="0"/>
          </a:p>
        </p:txBody>
      </p:sp>
      <p:pic>
        <p:nvPicPr>
          <p:cNvPr id="1026" name="Picture 2" descr="Right to be forgotten: Swiss cheese internet, or database of ruin? | Right  to be forgotten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 y="1702898"/>
            <a:ext cx="3169514" cy="19017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ight to be forgotten: Swiss cheese internet, or database of ruin? | Right  to be forgotten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22" y="3216067"/>
            <a:ext cx="3038480" cy="1823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ight to be forgotten: Swiss cheese internet, or database of ruin? | Right  to be forgotten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696993" y="4278803"/>
            <a:ext cx="2524990" cy="151499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962400" y="4031673"/>
            <a:ext cx="2490642" cy="1385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207818" y="2022182"/>
            <a:ext cx="477982" cy="3325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74073" y="2812473"/>
            <a:ext cx="311727" cy="200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25782" y="1579418"/>
            <a:ext cx="318654" cy="1234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534186" y="3773805"/>
            <a:ext cx="2032869" cy="94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74073" y="1579418"/>
            <a:ext cx="429491" cy="26323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925782" y="2189018"/>
            <a:ext cx="1884218" cy="1027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094509" y="1579418"/>
            <a:ext cx="479857" cy="2531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371600" y="2658097"/>
            <a:ext cx="1998804" cy="115418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54" y="5963683"/>
            <a:ext cx="7252242" cy="369332"/>
          </a:xfrm>
          <a:prstGeom prst="rect">
            <a:avLst/>
          </a:prstGeom>
          <a:noFill/>
        </p:spPr>
        <p:txBody>
          <a:bodyPr wrap="none" rtlCol="0">
            <a:spAutoFit/>
          </a:bodyPr>
          <a:lstStyle/>
          <a:p>
            <a:r>
              <a:rPr lang="en-US" dirty="0" smtClean="0"/>
              <a:t>And when two controls fail, can you have another complementary control?</a:t>
            </a:r>
            <a:endParaRPr lang="en-US" dirty="0"/>
          </a:p>
        </p:txBody>
      </p:sp>
    </p:spTree>
    <p:extLst>
      <p:ext uri="{BB962C8B-B14F-4D97-AF65-F5344CB8AC3E}">
        <p14:creationId xmlns:p14="http://schemas.microsoft.com/office/powerpoint/2010/main" val="2118585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b="0" dirty="0" smtClean="0"/>
              <a:t>HIPAA</a:t>
            </a:r>
          </a:p>
          <a:p>
            <a:endParaRPr lang="en-US" b="0" dirty="0"/>
          </a:p>
          <a:p>
            <a:r>
              <a:rPr lang="en-US" b="0" dirty="0" smtClean="0"/>
              <a:t>NERC-CIP</a:t>
            </a:r>
          </a:p>
          <a:p>
            <a:endParaRPr lang="en-US" b="0" dirty="0"/>
          </a:p>
          <a:p>
            <a:r>
              <a:rPr lang="en-US" b="0" dirty="0" smtClean="0"/>
              <a:t>NIST</a:t>
            </a:r>
          </a:p>
          <a:p>
            <a:endParaRPr lang="en-US" b="0" dirty="0"/>
          </a:p>
          <a:p>
            <a:r>
              <a:rPr lang="en-US" b="0" dirty="0" smtClean="0"/>
              <a:t>PCI-DSS</a:t>
            </a:r>
          </a:p>
          <a:p>
            <a:endParaRPr lang="en-US" b="0" dirty="0"/>
          </a:p>
          <a:p>
            <a:r>
              <a:rPr lang="en-US" b="0" dirty="0" smtClean="0"/>
              <a:t>CIS</a:t>
            </a:r>
            <a:endParaRPr lang="en-US" b="0" dirty="0"/>
          </a:p>
        </p:txBody>
      </p:sp>
      <p:sp>
        <p:nvSpPr>
          <p:cNvPr id="4" name="Title 3"/>
          <p:cNvSpPr>
            <a:spLocks noGrp="1"/>
          </p:cNvSpPr>
          <p:nvPr>
            <p:ph type="title"/>
          </p:nvPr>
        </p:nvSpPr>
        <p:spPr/>
        <p:txBody>
          <a:bodyPr/>
          <a:lstStyle/>
          <a:p>
            <a:r>
              <a:rPr lang="en-US" dirty="0" smtClean="0"/>
              <a:t>Control Catalogs</a:t>
            </a:r>
            <a:endParaRPr lang="en-US" dirty="0"/>
          </a:p>
        </p:txBody>
      </p:sp>
    </p:spTree>
    <p:extLst>
      <p:ext uri="{BB962C8B-B14F-4D97-AF65-F5344CB8AC3E}">
        <p14:creationId xmlns:p14="http://schemas.microsoft.com/office/powerpoint/2010/main" val="3109011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 Catalogs – The Commonalities</a:t>
            </a:r>
            <a:endParaRPr lang="en-US" dirty="0"/>
          </a:p>
        </p:txBody>
      </p:sp>
      <p:sp>
        <p:nvSpPr>
          <p:cNvPr id="4" name="Oval 3"/>
          <p:cNvSpPr/>
          <p:nvPr/>
        </p:nvSpPr>
        <p:spPr>
          <a:xfrm>
            <a:off x="803570" y="1842653"/>
            <a:ext cx="2701636" cy="2840182"/>
          </a:xfrm>
          <a:prstGeom prst="ellipse">
            <a:avLst/>
          </a:prstGeom>
          <a:gradFill>
            <a:gsLst>
              <a:gs pos="0">
                <a:schemeClr val="accent1">
                  <a:tint val="100000"/>
                  <a:shade val="100000"/>
                  <a:satMod val="130000"/>
                  <a:alpha val="14000"/>
                </a:schemeClr>
              </a:gs>
              <a:gs pos="7100">
                <a:srgbClr val="92D050"/>
              </a:gs>
              <a:gs pos="100000">
                <a:srgbClr val="90FCB9">
                  <a:alpha val="38000"/>
                </a:srgb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787237" y="1737582"/>
            <a:ext cx="2701636" cy="2840182"/>
          </a:xfrm>
          <a:prstGeom prst="ellipse">
            <a:avLst/>
          </a:prstGeom>
          <a:gradFill>
            <a:gsLst>
              <a:gs pos="0">
                <a:schemeClr val="accent1">
                  <a:tint val="100000"/>
                  <a:shade val="100000"/>
                  <a:satMod val="130000"/>
                  <a:alpha val="18000"/>
                </a:schemeClr>
              </a:gs>
              <a:gs pos="100000">
                <a:schemeClr val="accent1">
                  <a:tint val="50000"/>
                  <a:shade val="100000"/>
                  <a:satMod val="350000"/>
                  <a:alpha val="32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025234" y="3628730"/>
            <a:ext cx="2701636" cy="2840182"/>
          </a:xfrm>
          <a:prstGeom prst="ellipse">
            <a:avLst/>
          </a:prstGeom>
          <a:gradFill>
            <a:gsLst>
              <a:gs pos="0">
                <a:srgbClr val="FF0000">
                  <a:alpha val="19000"/>
                </a:srgbClr>
              </a:gs>
              <a:gs pos="100000">
                <a:srgbClr val="FD978F">
                  <a:alpha val="24000"/>
                </a:srgb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459182" y="3493066"/>
            <a:ext cx="2701636" cy="2840182"/>
          </a:xfrm>
          <a:prstGeom prst="ellipse">
            <a:avLst/>
          </a:prstGeom>
          <a:gradFill>
            <a:gsLst>
              <a:gs pos="0">
                <a:srgbClr val="7F882A">
                  <a:alpha val="15000"/>
                </a:srgbClr>
              </a:gs>
              <a:gs pos="100000">
                <a:srgbClr val="FFFF0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916391" y="2257128"/>
            <a:ext cx="2701636" cy="2840182"/>
          </a:xfrm>
          <a:prstGeom prst="ellipse">
            <a:avLst/>
          </a:prstGeom>
          <a:gradFill>
            <a:gsLst>
              <a:gs pos="0">
                <a:schemeClr val="bg1">
                  <a:lumMod val="60000"/>
                  <a:lumOff val="40000"/>
                  <a:alpha val="16000"/>
                </a:schemeClr>
              </a:gs>
              <a:gs pos="100000">
                <a:schemeClr val="accent2">
                  <a:lumMod val="75000"/>
                  <a:alpha val="39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937593" y="3065806"/>
            <a:ext cx="688650" cy="276999"/>
          </a:xfrm>
          <a:prstGeom prst="rect">
            <a:avLst/>
          </a:prstGeom>
          <a:noFill/>
        </p:spPr>
        <p:txBody>
          <a:bodyPr wrap="none" rtlCol="0">
            <a:spAutoFit/>
          </a:bodyPr>
          <a:lstStyle/>
          <a:p>
            <a:r>
              <a:rPr lang="en-US" sz="1200" b="1" dirty="0" smtClean="0"/>
              <a:t>Firewall</a:t>
            </a:r>
            <a:endParaRPr lang="en-US" sz="1200" b="1" dirty="0"/>
          </a:p>
        </p:txBody>
      </p:sp>
      <p:sp>
        <p:nvSpPr>
          <p:cNvPr id="10" name="TextBox 9"/>
          <p:cNvSpPr txBox="1"/>
          <p:nvPr/>
        </p:nvSpPr>
        <p:spPr>
          <a:xfrm>
            <a:off x="1227884" y="5302194"/>
            <a:ext cx="944233" cy="461665"/>
          </a:xfrm>
          <a:prstGeom prst="rect">
            <a:avLst/>
          </a:prstGeom>
          <a:noFill/>
        </p:spPr>
        <p:txBody>
          <a:bodyPr wrap="none" rtlCol="0">
            <a:spAutoFit/>
          </a:bodyPr>
          <a:lstStyle/>
          <a:p>
            <a:pPr algn="ctr"/>
            <a:r>
              <a:rPr lang="en-US" sz="1200" b="1" dirty="0" smtClean="0"/>
              <a:t>Background</a:t>
            </a:r>
          </a:p>
          <a:p>
            <a:pPr algn="ctr"/>
            <a:r>
              <a:rPr lang="en-US" sz="1200" b="1" dirty="0" smtClean="0"/>
              <a:t>Checks</a:t>
            </a:r>
            <a:endParaRPr lang="en-US" sz="1200" b="1" dirty="0"/>
          </a:p>
        </p:txBody>
      </p:sp>
      <p:sp>
        <p:nvSpPr>
          <p:cNvPr id="11" name="TextBox 10"/>
          <p:cNvSpPr txBox="1"/>
          <p:nvPr/>
        </p:nvSpPr>
        <p:spPr>
          <a:xfrm>
            <a:off x="2101819" y="2449275"/>
            <a:ext cx="1004057" cy="461665"/>
          </a:xfrm>
          <a:prstGeom prst="rect">
            <a:avLst/>
          </a:prstGeom>
          <a:noFill/>
        </p:spPr>
        <p:txBody>
          <a:bodyPr wrap="none" rtlCol="0">
            <a:spAutoFit/>
          </a:bodyPr>
          <a:lstStyle/>
          <a:p>
            <a:pPr algn="ctr"/>
            <a:r>
              <a:rPr lang="en-US" sz="1200" b="1" dirty="0" smtClean="0"/>
              <a:t>Vulnerability</a:t>
            </a:r>
          </a:p>
          <a:p>
            <a:pPr algn="ctr"/>
            <a:r>
              <a:rPr lang="en-US" sz="1200" b="1" dirty="0" smtClean="0"/>
              <a:t>Scans</a:t>
            </a:r>
            <a:endParaRPr lang="en-US" sz="1200" b="1" dirty="0"/>
          </a:p>
        </p:txBody>
      </p:sp>
      <p:sp>
        <p:nvSpPr>
          <p:cNvPr id="12" name="TextBox 11"/>
          <p:cNvSpPr txBox="1"/>
          <p:nvPr/>
        </p:nvSpPr>
        <p:spPr>
          <a:xfrm>
            <a:off x="4021844" y="4410931"/>
            <a:ext cx="1039195" cy="461665"/>
          </a:xfrm>
          <a:prstGeom prst="rect">
            <a:avLst/>
          </a:prstGeom>
          <a:noFill/>
        </p:spPr>
        <p:txBody>
          <a:bodyPr wrap="none" rtlCol="0">
            <a:spAutoFit/>
          </a:bodyPr>
          <a:lstStyle/>
          <a:p>
            <a:pPr algn="ctr"/>
            <a:r>
              <a:rPr lang="en-US" sz="1200" b="1" dirty="0" smtClean="0"/>
              <a:t>Asset</a:t>
            </a:r>
          </a:p>
          <a:p>
            <a:pPr algn="ctr"/>
            <a:r>
              <a:rPr lang="en-US" sz="1200" b="1" dirty="0" smtClean="0"/>
              <a:t>Management</a:t>
            </a:r>
            <a:endParaRPr lang="en-US" sz="1200" b="1" dirty="0"/>
          </a:p>
        </p:txBody>
      </p:sp>
      <p:sp>
        <p:nvSpPr>
          <p:cNvPr id="14" name="TextBox 13"/>
          <p:cNvSpPr txBox="1"/>
          <p:nvPr/>
        </p:nvSpPr>
        <p:spPr>
          <a:xfrm>
            <a:off x="3682690" y="2808170"/>
            <a:ext cx="628698" cy="461665"/>
          </a:xfrm>
          <a:prstGeom prst="rect">
            <a:avLst/>
          </a:prstGeom>
          <a:noFill/>
        </p:spPr>
        <p:txBody>
          <a:bodyPr wrap="none" rtlCol="0">
            <a:spAutoFit/>
          </a:bodyPr>
          <a:lstStyle/>
          <a:p>
            <a:pPr algn="ctr"/>
            <a:r>
              <a:rPr lang="en-US" sz="1200" b="1" dirty="0" smtClean="0"/>
              <a:t>Secure</a:t>
            </a:r>
          </a:p>
          <a:p>
            <a:pPr algn="ctr"/>
            <a:r>
              <a:rPr lang="en-US" sz="1200" b="1" dirty="0" smtClean="0"/>
              <a:t>Coding</a:t>
            </a:r>
            <a:endParaRPr lang="en-US" sz="1200" b="1" dirty="0"/>
          </a:p>
        </p:txBody>
      </p:sp>
      <p:sp>
        <p:nvSpPr>
          <p:cNvPr id="15" name="TextBox 14"/>
          <p:cNvSpPr txBox="1"/>
          <p:nvPr/>
        </p:nvSpPr>
        <p:spPr>
          <a:xfrm>
            <a:off x="3505206" y="4006240"/>
            <a:ext cx="694614" cy="276999"/>
          </a:xfrm>
          <a:prstGeom prst="rect">
            <a:avLst/>
          </a:prstGeom>
          <a:noFill/>
        </p:spPr>
        <p:txBody>
          <a:bodyPr wrap="none" rtlCol="0">
            <a:spAutoFit/>
          </a:bodyPr>
          <a:lstStyle/>
          <a:p>
            <a:pPr algn="ctr"/>
            <a:r>
              <a:rPr lang="en-US" sz="1200" b="1" dirty="0" smtClean="0"/>
              <a:t>Physical</a:t>
            </a:r>
          </a:p>
        </p:txBody>
      </p:sp>
      <p:sp>
        <p:nvSpPr>
          <p:cNvPr id="16" name="TextBox 15"/>
          <p:cNvSpPr txBox="1"/>
          <p:nvPr/>
        </p:nvSpPr>
        <p:spPr>
          <a:xfrm>
            <a:off x="2603847" y="4584327"/>
            <a:ext cx="678071" cy="276999"/>
          </a:xfrm>
          <a:prstGeom prst="rect">
            <a:avLst/>
          </a:prstGeom>
          <a:noFill/>
        </p:spPr>
        <p:txBody>
          <a:bodyPr wrap="none" rtlCol="0">
            <a:spAutoFit/>
          </a:bodyPr>
          <a:lstStyle/>
          <a:p>
            <a:pPr algn="ctr"/>
            <a:r>
              <a:rPr lang="en-US" sz="1200" b="1" dirty="0" smtClean="0"/>
              <a:t>Logging</a:t>
            </a:r>
          </a:p>
        </p:txBody>
      </p:sp>
      <p:sp>
        <p:nvSpPr>
          <p:cNvPr id="17" name="TextBox 16"/>
          <p:cNvSpPr txBox="1"/>
          <p:nvPr/>
        </p:nvSpPr>
        <p:spPr>
          <a:xfrm>
            <a:off x="1593282" y="4180099"/>
            <a:ext cx="767198" cy="461665"/>
          </a:xfrm>
          <a:prstGeom prst="rect">
            <a:avLst/>
          </a:prstGeom>
          <a:noFill/>
        </p:spPr>
        <p:txBody>
          <a:bodyPr wrap="none" rtlCol="0">
            <a:spAutoFit/>
          </a:bodyPr>
          <a:lstStyle/>
          <a:p>
            <a:pPr algn="ctr"/>
            <a:r>
              <a:rPr lang="en-US" sz="1200" b="1" dirty="0" smtClean="0"/>
              <a:t>Disaster</a:t>
            </a:r>
          </a:p>
          <a:p>
            <a:pPr algn="ctr"/>
            <a:r>
              <a:rPr lang="en-US" sz="1200" b="1" dirty="0" smtClean="0"/>
              <a:t>Recovery</a:t>
            </a:r>
          </a:p>
        </p:txBody>
      </p:sp>
      <p:sp>
        <p:nvSpPr>
          <p:cNvPr id="18" name="TextBox 17"/>
          <p:cNvSpPr txBox="1"/>
          <p:nvPr/>
        </p:nvSpPr>
        <p:spPr>
          <a:xfrm>
            <a:off x="845184" y="2626553"/>
            <a:ext cx="853311" cy="461665"/>
          </a:xfrm>
          <a:prstGeom prst="rect">
            <a:avLst/>
          </a:prstGeom>
          <a:noFill/>
        </p:spPr>
        <p:txBody>
          <a:bodyPr wrap="none" rtlCol="0">
            <a:spAutoFit/>
          </a:bodyPr>
          <a:lstStyle/>
          <a:p>
            <a:pPr algn="ctr"/>
            <a:r>
              <a:rPr lang="en-US" sz="1200" b="1" dirty="0" smtClean="0"/>
              <a:t>Business</a:t>
            </a:r>
          </a:p>
          <a:p>
            <a:pPr algn="ctr"/>
            <a:r>
              <a:rPr lang="en-US" sz="1200" b="1" dirty="0" smtClean="0"/>
              <a:t>Continuity</a:t>
            </a:r>
            <a:endParaRPr lang="en-US" sz="1200" b="1" dirty="0"/>
          </a:p>
        </p:txBody>
      </p:sp>
      <p:sp>
        <p:nvSpPr>
          <p:cNvPr id="19" name="TextBox 18"/>
          <p:cNvSpPr txBox="1"/>
          <p:nvPr/>
        </p:nvSpPr>
        <p:spPr>
          <a:xfrm>
            <a:off x="2756261" y="3683075"/>
            <a:ext cx="699230" cy="461665"/>
          </a:xfrm>
          <a:prstGeom prst="rect">
            <a:avLst/>
          </a:prstGeom>
          <a:noFill/>
        </p:spPr>
        <p:txBody>
          <a:bodyPr wrap="none" rtlCol="0">
            <a:spAutoFit/>
          </a:bodyPr>
          <a:lstStyle/>
          <a:p>
            <a:pPr algn="ctr"/>
            <a:r>
              <a:rPr lang="en-US" sz="1200" b="1" dirty="0" smtClean="0"/>
              <a:t>Security</a:t>
            </a:r>
          </a:p>
          <a:p>
            <a:pPr algn="ctr"/>
            <a:r>
              <a:rPr lang="en-US" sz="1200" b="1" dirty="0" smtClean="0"/>
              <a:t>Policy</a:t>
            </a:r>
          </a:p>
        </p:txBody>
      </p:sp>
    </p:spTree>
    <p:extLst>
      <p:ext uri="{BB962C8B-B14F-4D97-AF65-F5344CB8AC3E}">
        <p14:creationId xmlns:p14="http://schemas.microsoft.com/office/powerpoint/2010/main" val="156136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b="0" dirty="0" smtClean="0"/>
              <a:t>Administrative</a:t>
            </a:r>
          </a:p>
          <a:p>
            <a:pPr lvl="1"/>
            <a:r>
              <a:rPr lang="en-US" sz="1400" b="0" dirty="0" smtClean="0"/>
              <a:t>refer </a:t>
            </a:r>
            <a:r>
              <a:rPr lang="en-US" sz="1400" b="0" dirty="0"/>
              <a:t>to policies, procedures, or guidelines that define personnel or business practices in accordance with the organization's security goals. ... Security awareness training for employees also falls under the umbrella of administrative controls</a:t>
            </a:r>
            <a:endParaRPr lang="en-US" sz="1400" b="0" dirty="0" smtClean="0"/>
          </a:p>
          <a:p>
            <a:r>
              <a:rPr lang="en-US" b="0" dirty="0" smtClean="0"/>
              <a:t>Technical</a:t>
            </a:r>
          </a:p>
          <a:p>
            <a:pPr lvl="1"/>
            <a:r>
              <a:rPr lang="en-US" sz="1400" b="0" dirty="0"/>
              <a:t>security controls that the computer system executes. The controls can provide automated protection from unauthorized access or misuse, facilitate detection of security violations, and support security requirements for applications and data.</a:t>
            </a:r>
            <a:endParaRPr lang="en-US" sz="1400" b="0" dirty="0" smtClean="0"/>
          </a:p>
          <a:p>
            <a:r>
              <a:rPr lang="en-US" b="0" dirty="0" smtClean="0"/>
              <a:t>Physical</a:t>
            </a:r>
          </a:p>
          <a:p>
            <a:pPr lvl="1"/>
            <a:r>
              <a:rPr lang="en-US" sz="1400" b="0" dirty="0"/>
              <a:t>the implementation of </a:t>
            </a:r>
            <a:r>
              <a:rPr lang="en-US" sz="1400" dirty="0"/>
              <a:t>security</a:t>
            </a:r>
            <a:r>
              <a:rPr lang="en-US" sz="1400" b="0" dirty="0"/>
              <a:t> measures in a </a:t>
            </a:r>
            <a:r>
              <a:rPr lang="en-US" sz="1400" dirty="0"/>
              <a:t>defined</a:t>
            </a:r>
            <a:r>
              <a:rPr lang="en-US" sz="1400" b="0" dirty="0"/>
              <a:t> structure used to deter or prevent unauthorized access to sensitive material. Examples of </a:t>
            </a:r>
            <a:r>
              <a:rPr lang="en-US" sz="1400" dirty="0"/>
              <a:t>physical controls</a:t>
            </a:r>
            <a:r>
              <a:rPr lang="en-US" sz="1400" b="0" dirty="0"/>
              <a:t> are: Closed-circuit surveillance cameras. Motion or thermal alarm systems. </a:t>
            </a:r>
            <a:r>
              <a:rPr lang="en-US" sz="1400" dirty="0"/>
              <a:t>Security</a:t>
            </a:r>
            <a:r>
              <a:rPr lang="en-US" sz="1400" b="0" dirty="0"/>
              <a:t> guards</a:t>
            </a:r>
          </a:p>
        </p:txBody>
      </p:sp>
      <p:sp>
        <p:nvSpPr>
          <p:cNvPr id="4" name="Title 3"/>
          <p:cNvSpPr>
            <a:spLocks noGrp="1"/>
          </p:cNvSpPr>
          <p:nvPr>
            <p:ph type="title"/>
          </p:nvPr>
        </p:nvSpPr>
        <p:spPr/>
        <p:txBody>
          <a:bodyPr/>
          <a:lstStyle/>
          <a:p>
            <a:r>
              <a:rPr lang="en-US" dirty="0" smtClean="0"/>
              <a:t>Control Types</a:t>
            </a:r>
            <a:endParaRPr lang="en-US" dirty="0"/>
          </a:p>
        </p:txBody>
      </p:sp>
    </p:spTree>
    <p:extLst>
      <p:ext uri="{BB962C8B-B14F-4D97-AF65-F5344CB8AC3E}">
        <p14:creationId xmlns:p14="http://schemas.microsoft.com/office/powerpoint/2010/main" val="2045687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59305" y="2508996"/>
            <a:ext cx="8197114" cy="3810086"/>
          </a:xfrm>
        </p:spPr>
        <p:txBody>
          <a:bodyPr/>
          <a:lstStyle/>
          <a:p>
            <a:pPr marL="0" indent="0">
              <a:buNone/>
            </a:pPr>
            <a:r>
              <a:rPr lang="en-US" dirty="0" smtClean="0"/>
              <a:t>Question: </a:t>
            </a:r>
            <a:r>
              <a:rPr lang="en-US" b="0" dirty="0" smtClean="0"/>
              <a:t>Can you use a control from </a:t>
            </a:r>
            <a:r>
              <a:rPr lang="en-US" b="0" dirty="0" smtClean="0"/>
              <a:t>one </a:t>
            </a:r>
            <a:r>
              <a:rPr lang="en-US" b="0" dirty="0" smtClean="0"/>
              <a:t>category </a:t>
            </a:r>
            <a:r>
              <a:rPr lang="en-US" b="0" dirty="0" smtClean="0"/>
              <a:t>to complement a control from a </a:t>
            </a:r>
            <a:r>
              <a:rPr lang="en-US" b="0" dirty="0" smtClean="0"/>
              <a:t>different</a:t>
            </a:r>
            <a:r>
              <a:rPr lang="en-US" b="0" dirty="0" smtClean="0"/>
              <a:t> </a:t>
            </a:r>
            <a:r>
              <a:rPr lang="en-US" b="0" dirty="0" smtClean="0"/>
              <a:t>category?</a:t>
            </a:r>
          </a:p>
          <a:p>
            <a:r>
              <a:rPr lang="en-US" b="0" dirty="0"/>
              <a:t>	</a:t>
            </a:r>
            <a:r>
              <a:rPr lang="en-US" sz="2000" b="0" dirty="0" smtClean="0"/>
              <a:t>Can an administrative control be complemented by a technical/physical control?</a:t>
            </a:r>
          </a:p>
          <a:p>
            <a:r>
              <a:rPr lang="en-US" sz="2000" b="0" dirty="0"/>
              <a:t>	</a:t>
            </a:r>
            <a:r>
              <a:rPr lang="en-US" sz="2000" b="0" dirty="0" smtClean="0"/>
              <a:t>Can a physical control be complemented by a technical/administrative control?</a:t>
            </a:r>
          </a:p>
          <a:p>
            <a:r>
              <a:rPr lang="en-US" sz="2000" b="0" dirty="0"/>
              <a:t>	</a:t>
            </a:r>
            <a:r>
              <a:rPr lang="en-US" sz="2000" b="0" dirty="0" err="1" smtClean="0"/>
              <a:t>Etc</a:t>
            </a:r>
            <a:r>
              <a:rPr lang="en-US" sz="2000" b="0" dirty="0" smtClean="0"/>
              <a:t>?</a:t>
            </a:r>
            <a:r>
              <a:rPr lang="en-US" b="0" dirty="0" smtClean="0"/>
              <a:t/>
            </a:r>
            <a:br>
              <a:rPr lang="en-US" b="0" dirty="0" smtClean="0"/>
            </a:br>
            <a:r>
              <a:rPr lang="en-US" b="0" dirty="0" smtClean="0"/>
              <a:t/>
            </a:r>
            <a:br>
              <a:rPr lang="en-US" b="0" dirty="0" smtClean="0"/>
            </a:br>
            <a:r>
              <a:rPr lang="en-US" b="0" dirty="0" smtClean="0"/>
              <a:t>TYPICALLY: Administrative controls are FIRST and they are complemented by technical/physical control</a:t>
            </a:r>
            <a:endParaRPr lang="en-US" b="0" dirty="0"/>
          </a:p>
        </p:txBody>
      </p:sp>
      <p:sp>
        <p:nvSpPr>
          <p:cNvPr id="4" name="Title 3"/>
          <p:cNvSpPr>
            <a:spLocks noGrp="1"/>
          </p:cNvSpPr>
          <p:nvPr>
            <p:ph type="title"/>
          </p:nvPr>
        </p:nvSpPr>
        <p:spPr/>
        <p:txBody>
          <a:bodyPr/>
          <a:lstStyle/>
          <a:p>
            <a:r>
              <a:rPr lang="en-US" dirty="0" smtClean="0"/>
              <a:t>Administrative Controls</a:t>
            </a:r>
            <a:endParaRPr lang="en-US" dirty="0"/>
          </a:p>
        </p:txBody>
      </p:sp>
    </p:spTree>
    <p:extLst>
      <p:ext uri="{BB962C8B-B14F-4D97-AF65-F5344CB8AC3E}">
        <p14:creationId xmlns:p14="http://schemas.microsoft.com/office/powerpoint/2010/main" val="524199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a:t>Implement policies and procedures</a:t>
            </a:r>
          </a:p>
          <a:p>
            <a:r>
              <a:rPr lang="en-US" b="0" dirty="0"/>
              <a:t>Assign responsibilities</a:t>
            </a:r>
          </a:p>
          <a:p>
            <a:r>
              <a:rPr lang="en-US" b="0" dirty="0"/>
              <a:t>Provide workforce security</a:t>
            </a:r>
          </a:p>
          <a:p>
            <a:pPr lvl="1"/>
            <a:r>
              <a:rPr lang="en-US" b="0" dirty="0"/>
              <a:t>Clearance, authorization, termination</a:t>
            </a:r>
          </a:p>
          <a:p>
            <a:r>
              <a:rPr lang="en-US" b="0" dirty="0"/>
              <a:t>Access management policies and procedures</a:t>
            </a:r>
          </a:p>
          <a:p>
            <a:r>
              <a:rPr lang="en-US" b="0" dirty="0"/>
              <a:t>Security awareness and training</a:t>
            </a:r>
          </a:p>
          <a:p>
            <a:r>
              <a:rPr lang="en-US" b="0" dirty="0"/>
              <a:t>Security incident procedures</a:t>
            </a:r>
          </a:p>
          <a:p>
            <a:r>
              <a:rPr lang="en-US" b="0" dirty="0"/>
              <a:t>Contingency plan (business continuity)</a:t>
            </a:r>
          </a:p>
          <a:p>
            <a:r>
              <a:rPr lang="en-US" b="0" dirty="0" smtClean="0"/>
              <a:t>Risk monitoring </a:t>
            </a:r>
            <a:r>
              <a:rPr lang="en-US" b="0" dirty="0"/>
              <a:t>and evaluation</a:t>
            </a:r>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Administrative</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353387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Defines the goal of the control</a:t>
            </a:r>
          </a:p>
          <a:p>
            <a:endParaRPr lang="en-US" b="0" dirty="0" smtClean="0"/>
          </a:p>
          <a:p>
            <a:r>
              <a:rPr lang="en-US" b="0" dirty="0" smtClean="0"/>
              <a:t>Should overlap to support other controls</a:t>
            </a:r>
          </a:p>
          <a:p>
            <a:endParaRPr lang="en-US" b="0" dirty="0"/>
          </a:p>
          <a:p>
            <a:r>
              <a:rPr lang="en-US" b="0" dirty="0" smtClean="0"/>
              <a:t>Should cover in case of a </a:t>
            </a:r>
            <a:r>
              <a:rPr lang="en-US" b="0" smtClean="0"/>
              <a:t>control failure</a:t>
            </a: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spTree>
    <p:extLst>
      <p:ext uri="{BB962C8B-B14F-4D97-AF65-F5344CB8AC3E}">
        <p14:creationId xmlns:p14="http://schemas.microsoft.com/office/powerpoint/2010/main" val="2449234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a:t>Facility access</a:t>
            </a:r>
          </a:p>
          <a:p>
            <a:pPr lvl="1"/>
            <a:r>
              <a:rPr lang="en-US" b="0" dirty="0"/>
              <a:t>Security, validation, contingency</a:t>
            </a:r>
          </a:p>
          <a:p>
            <a:r>
              <a:rPr lang="en-US" b="0" dirty="0" smtClean="0"/>
              <a:t>Workstation </a:t>
            </a:r>
            <a:r>
              <a:rPr lang="en-US" b="0" dirty="0"/>
              <a:t>security</a:t>
            </a:r>
          </a:p>
          <a:p>
            <a:r>
              <a:rPr lang="en-US" b="0" dirty="0"/>
              <a:t>Device and media </a:t>
            </a:r>
            <a:r>
              <a:rPr lang="en-US" b="0" dirty="0" smtClean="0"/>
              <a:t>security</a:t>
            </a:r>
          </a:p>
          <a:p>
            <a:r>
              <a:rPr lang="en-US" b="0" dirty="0" smtClean="0"/>
              <a:t>Hardcopy security</a:t>
            </a: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Physical</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Controls</a:t>
            </a:r>
            <a:endParaRPr lang="en-US" dirty="0"/>
          </a:p>
        </p:txBody>
      </p:sp>
    </p:spTree>
    <p:extLst>
      <p:ext uri="{BB962C8B-B14F-4D97-AF65-F5344CB8AC3E}">
        <p14:creationId xmlns:p14="http://schemas.microsoft.com/office/powerpoint/2010/main" val="58634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b="0" dirty="0" smtClean="0"/>
          </a:p>
          <a:p>
            <a:r>
              <a:rPr lang="en-US" b="0" dirty="0" smtClean="0"/>
              <a:t>Authentication</a:t>
            </a:r>
            <a:endParaRPr lang="en-US" b="0" dirty="0"/>
          </a:p>
          <a:p>
            <a:r>
              <a:rPr lang="en-US" b="0" dirty="0" smtClean="0"/>
              <a:t>Access </a:t>
            </a:r>
          </a:p>
          <a:p>
            <a:r>
              <a:rPr lang="en-US" b="0" dirty="0" smtClean="0"/>
              <a:t>Integrity</a:t>
            </a:r>
            <a:endParaRPr lang="en-US" b="0" dirty="0"/>
          </a:p>
          <a:p>
            <a:r>
              <a:rPr lang="en-US" b="0" dirty="0" smtClean="0"/>
              <a:t>Audit </a:t>
            </a:r>
            <a:endParaRPr lang="en-US" b="0" dirty="0"/>
          </a:p>
          <a:p>
            <a:r>
              <a:rPr lang="en-US" b="0" dirty="0" smtClean="0"/>
              <a:t>Transmission security</a:t>
            </a:r>
          </a:p>
          <a:p>
            <a:pPr lvl="1"/>
            <a:r>
              <a:rPr lang="en-US" b="0" dirty="0" smtClean="0"/>
              <a:t>Plays with Access and Integrity – but is its own category</a:t>
            </a: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Technical – SO MANY – THESE ARE BROAD CATEGORIES</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410250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b="0" dirty="0" smtClean="0"/>
          </a:p>
          <a:p>
            <a:r>
              <a:rPr lang="en-US" b="0" dirty="0" smtClean="0"/>
              <a:t>Unique </a:t>
            </a:r>
            <a:r>
              <a:rPr lang="en-US" b="0" dirty="0" err="1" smtClean="0"/>
              <a:t>UserID</a:t>
            </a:r>
            <a:endParaRPr lang="en-US" b="0" dirty="0"/>
          </a:p>
          <a:p>
            <a:r>
              <a:rPr lang="en-US" b="0" dirty="0" smtClean="0"/>
              <a:t>Passwords</a:t>
            </a:r>
          </a:p>
          <a:p>
            <a:r>
              <a:rPr lang="en-US" b="0" dirty="0" smtClean="0"/>
              <a:t>Certificates</a:t>
            </a:r>
          </a:p>
          <a:p>
            <a:r>
              <a:rPr lang="en-US" b="0" dirty="0" smtClean="0"/>
              <a:t>Multifactor authentication</a:t>
            </a:r>
          </a:p>
          <a:p>
            <a:r>
              <a:rPr lang="en-US" b="0" dirty="0" smtClean="0"/>
              <a:t>Challenge questions</a:t>
            </a:r>
          </a:p>
          <a:p>
            <a:r>
              <a:rPr lang="en-US" b="0" dirty="0" smtClean="0"/>
              <a:t>“Risky” authentication attempts</a:t>
            </a:r>
          </a:p>
          <a:p>
            <a:pPr marL="0" indent="0">
              <a:buNone/>
            </a:pPr>
            <a:r>
              <a:rPr lang="en-US" b="0" dirty="0"/>
              <a:t>	</a:t>
            </a:r>
            <a:r>
              <a:rPr lang="en-US" b="0" dirty="0" smtClean="0"/>
              <a:t>	Can lead to requesting certs, MFA, or challenges</a:t>
            </a:r>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Authentication – Are you authorized to be in the environment?</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4009784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Unique ID / Identity and Access Management</a:t>
            </a:r>
          </a:p>
          <a:p>
            <a:r>
              <a:rPr lang="en-US" b="0" dirty="0" smtClean="0"/>
              <a:t>Auto logoff / Screensavers</a:t>
            </a:r>
          </a:p>
          <a:p>
            <a:r>
              <a:rPr lang="en-US" b="0" dirty="0" smtClean="0"/>
              <a:t>Explicit data/app permissions</a:t>
            </a:r>
          </a:p>
          <a:p>
            <a:r>
              <a:rPr lang="en-US" b="0" dirty="0" smtClean="0"/>
              <a:t>Role-based permissions</a:t>
            </a:r>
          </a:p>
          <a:p>
            <a:r>
              <a:rPr lang="en-US" b="0" dirty="0" smtClean="0"/>
              <a:t>Encryption</a:t>
            </a:r>
          </a:p>
          <a:p>
            <a:r>
              <a:rPr lang="en-US" b="0" dirty="0" smtClean="0"/>
              <a:t>Host-checking (managed/unmanaged)</a:t>
            </a:r>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Access Control – Once authorized, what can you get to/do?</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4065552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Configuration standards</a:t>
            </a:r>
          </a:p>
          <a:p>
            <a:r>
              <a:rPr lang="en-US" b="0" dirty="0" smtClean="0"/>
              <a:t>Patching and updates</a:t>
            </a:r>
          </a:p>
          <a:p>
            <a:r>
              <a:rPr lang="en-US" b="0" dirty="0" smtClean="0"/>
              <a:t>Secure coding</a:t>
            </a:r>
          </a:p>
          <a:p>
            <a:r>
              <a:rPr lang="en-US" b="0" dirty="0" smtClean="0"/>
              <a:t>Network firewalls</a:t>
            </a:r>
          </a:p>
          <a:p>
            <a:r>
              <a:rPr lang="en-US" b="0" dirty="0" smtClean="0"/>
              <a:t>Host firewalls</a:t>
            </a:r>
          </a:p>
          <a:p>
            <a:r>
              <a:rPr lang="en-US" b="0" dirty="0" smtClean="0"/>
              <a:t>Web application firewalls</a:t>
            </a:r>
          </a:p>
          <a:p>
            <a:r>
              <a:rPr lang="en-US" b="0" dirty="0" smtClean="0"/>
              <a:t>IPS / NIPS</a:t>
            </a:r>
          </a:p>
          <a:p>
            <a:r>
              <a:rPr lang="en-US" b="0" dirty="0" smtClean="0"/>
              <a:t>VLANs</a:t>
            </a:r>
          </a:p>
          <a:p>
            <a:r>
              <a:rPr lang="en-US" b="0" dirty="0" smtClean="0"/>
              <a:t>Encryption at rest (3DES, AES, RSA)</a:t>
            </a:r>
          </a:p>
          <a:p>
            <a:pPr marL="0" indent="0">
              <a:buNone/>
            </a:pPr>
            <a:endParaRPr lang="en-US" b="0" dirty="0" smtClean="0"/>
          </a:p>
          <a:p>
            <a:endParaRPr lang="en-US" b="0" dirty="0" smtClean="0"/>
          </a:p>
          <a:p>
            <a:endParaRPr lang="en-US" b="0" dirty="0" smtClean="0"/>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Integrity Control – How do you ensure systems and data do only their intended function / data is not manipulated?</a:t>
            </a:r>
            <a:endParaRPr lang="en-US" dirty="0"/>
          </a:p>
        </p:txBody>
      </p:sp>
      <p:sp>
        <p:nvSpPr>
          <p:cNvPr id="4" name="Title 3"/>
          <p:cNvSpPr>
            <a:spLocks noGrp="1"/>
          </p:cNvSpPr>
          <p:nvPr>
            <p:ph type="title"/>
          </p:nvPr>
        </p:nvSpPr>
        <p:spPr/>
        <p:txBody>
          <a:bodyPr/>
          <a:lstStyle/>
          <a:p>
            <a:r>
              <a:rPr lang="en-US" dirty="0"/>
              <a:t>L</a:t>
            </a:r>
            <a:r>
              <a:rPr lang="en-US" dirty="0" smtClean="0"/>
              <a:t>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1749370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Logging</a:t>
            </a:r>
          </a:p>
          <a:p>
            <a:r>
              <a:rPr lang="en-US" b="0" dirty="0" smtClean="0"/>
              <a:t>Monitoring logs</a:t>
            </a:r>
          </a:p>
          <a:p>
            <a:r>
              <a:rPr lang="en-US" b="0" dirty="0" err="1" smtClean="0"/>
              <a:t>UniqueID</a:t>
            </a:r>
            <a:r>
              <a:rPr lang="en-US" b="0" dirty="0" smtClean="0"/>
              <a:t> (overlap)</a:t>
            </a:r>
          </a:p>
          <a:p>
            <a:r>
              <a:rPr lang="en-US" b="0" dirty="0" smtClean="0"/>
              <a:t>Unique device ID</a:t>
            </a:r>
          </a:p>
          <a:p>
            <a:endParaRPr lang="en-US" b="0" dirty="0" smtClean="0"/>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Audit Control – How do you ensure you can prove actions, events and identify the sources?</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3909966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sz="2800" b="0" dirty="0" smtClean="0"/>
          </a:p>
          <a:p>
            <a:r>
              <a:rPr lang="en-US" b="0" dirty="0" smtClean="0"/>
              <a:t>Encryption (3DES, AES, RSA)</a:t>
            </a:r>
          </a:p>
          <a:p>
            <a:pPr lvl="1"/>
            <a:r>
              <a:rPr lang="en-US" b="0" dirty="0" smtClean="0"/>
              <a:t>Used in TLS, SSL, SSH</a:t>
            </a:r>
          </a:p>
          <a:p>
            <a:endParaRPr lang="en-US" b="0" dirty="0" smtClean="0"/>
          </a:p>
          <a:p>
            <a:pPr marL="457200" lvl="1" indent="0">
              <a:buNone/>
            </a:pPr>
            <a:endParaRPr lang="en-US" b="0" dirty="0"/>
          </a:p>
          <a:p>
            <a:pPr marL="0" indent="0">
              <a:buNone/>
            </a:pPr>
            <a:endParaRPr lang="en-US" dirty="0"/>
          </a:p>
        </p:txBody>
      </p:sp>
      <p:sp>
        <p:nvSpPr>
          <p:cNvPr id="3" name="Text Placeholder 2"/>
          <p:cNvSpPr>
            <a:spLocks noGrp="1"/>
          </p:cNvSpPr>
          <p:nvPr>
            <p:ph type="body" sz="quarter" idx="12"/>
          </p:nvPr>
        </p:nvSpPr>
        <p:spPr/>
        <p:txBody>
          <a:bodyPr/>
          <a:lstStyle/>
          <a:p>
            <a:r>
              <a:rPr lang="en-US" dirty="0" smtClean="0"/>
              <a:t>Transmission Security Control– How do you ensure unauthorized sources cannot intercept data?</a:t>
            </a:r>
            <a:endParaRPr lang="en-US" dirty="0"/>
          </a:p>
        </p:txBody>
      </p:sp>
      <p:sp>
        <p:nvSpPr>
          <p:cNvPr id="4" name="Title 3"/>
          <p:cNvSpPr>
            <a:spLocks noGrp="1"/>
          </p:cNvSpPr>
          <p:nvPr>
            <p:ph type="title"/>
          </p:nvPr>
        </p:nvSpPr>
        <p:spPr/>
        <p:txBody>
          <a:bodyPr/>
          <a:lstStyle/>
          <a:p>
            <a:r>
              <a:rPr lang="en-US" dirty="0" smtClean="0"/>
              <a:t>Let’s Identify </a:t>
            </a:r>
            <a:r>
              <a:rPr lang="en-US" dirty="0"/>
              <a:t>C</a:t>
            </a:r>
            <a:r>
              <a:rPr lang="en-US" dirty="0" smtClean="0"/>
              <a:t>ommon </a:t>
            </a:r>
            <a:r>
              <a:rPr lang="en-US" dirty="0"/>
              <a:t>C</a:t>
            </a:r>
            <a:r>
              <a:rPr lang="en-US" dirty="0" smtClean="0"/>
              <a:t>ontrols</a:t>
            </a:r>
            <a:endParaRPr lang="en-US" dirty="0"/>
          </a:p>
        </p:txBody>
      </p:sp>
    </p:spTree>
    <p:extLst>
      <p:ext uri="{BB962C8B-B14F-4D97-AF65-F5344CB8AC3E}">
        <p14:creationId xmlns:p14="http://schemas.microsoft.com/office/powerpoint/2010/main" val="672109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Control Objectives</a:t>
            </a:r>
          </a:p>
          <a:p>
            <a:pPr lvl="1"/>
            <a:r>
              <a:rPr lang="en-US" b="0" dirty="0" smtClean="0"/>
              <a:t>WHAT you want to achieve</a:t>
            </a:r>
          </a:p>
          <a:p>
            <a:pPr lvl="1"/>
            <a:r>
              <a:rPr lang="en-US" b="0" dirty="0" smtClean="0"/>
              <a:t>Absolute language – looking to ELIMINATE a threat/risk</a:t>
            </a:r>
          </a:p>
          <a:p>
            <a:pPr lvl="1"/>
            <a:endParaRPr lang="en-US" b="0" dirty="0"/>
          </a:p>
          <a:p>
            <a:r>
              <a:rPr lang="en-US" b="0" dirty="0" smtClean="0"/>
              <a:t>Controls</a:t>
            </a:r>
          </a:p>
          <a:p>
            <a:pPr lvl="1"/>
            <a:r>
              <a:rPr lang="en-US" b="0" dirty="0" smtClean="0"/>
              <a:t>Administrative, Physical and Technical</a:t>
            </a:r>
          </a:p>
          <a:p>
            <a:pPr lvl="1"/>
            <a:endParaRPr lang="en-US" b="0" dirty="0"/>
          </a:p>
          <a:p>
            <a:r>
              <a:rPr lang="en-US" b="0" dirty="0" smtClean="0"/>
              <a:t>Technical</a:t>
            </a:r>
          </a:p>
          <a:p>
            <a:pPr lvl="1"/>
            <a:r>
              <a:rPr lang="en-US" b="0" dirty="0" smtClean="0"/>
              <a:t>Authentication, Access, Integrity, Audit, Transmission Control</a:t>
            </a:r>
          </a:p>
          <a:p>
            <a:pPr lvl="1"/>
            <a:endParaRPr lang="en-US" dirty="0" smtClean="0"/>
          </a:p>
        </p:txBody>
      </p:sp>
      <p:sp>
        <p:nvSpPr>
          <p:cNvPr id="4" name="Title 3"/>
          <p:cNvSpPr>
            <a:spLocks noGrp="1"/>
          </p:cNvSpPr>
          <p:nvPr>
            <p:ph type="title"/>
          </p:nvPr>
        </p:nvSpPr>
        <p:spPr/>
        <p:txBody>
          <a:bodyPr/>
          <a:lstStyle/>
          <a:p>
            <a:r>
              <a:rPr lang="en-US" dirty="0" smtClean="0"/>
              <a:t>Wrap-Up</a:t>
            </a:r>
            <a:endParaRPr lang="en-US" dirty="0"/>
          </a:p>
        </p:txBody>
      </p:sp>
    </p:spTree>
    <p:extLst>
      <p:ext uri="{BB962C8B-B14F-4D97-AF65-F5344CB8AC3E}">
        <p14:creationId xmlns:p14="http://schemas.microsoft.com/office/powerpoint/2010/main" val="2970405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Graded quiz – lessons 1-5</a:t>
            </a:r>
          </a:p>
          <a:p>
            <a:pPr marL="0" indent="0">
              <a:buNone/>
            </a:pPr>
            <a:endParaRPr lang="en-US" b="0" dirty="0" smtClean="0"/>
          </a:p>
          <a:p>
            <a:r>
              <a:rPr lang="en-US" b="0" dirty="0" smtClean="0"/>
              <a:t>We will work on identification and mapping of threats, vulnerabilities, controls</a:t>
            </a:r>
          </a:p>
          <a:p>
            <a:endParaRPr lang="en-US" b="0" dirty="0"/>
          </a:p>
          <a:p>
            <a:r>
              <a:rPr lang="en-US" b="0" dirty="0" smtClean="0"/>
              <a:t>Introduce risk measurement</a:t>
            </a:r>
            <a:endParaRPr lang="en-US" b="0" dirty="0" smtClean="0"/>
          </a:p>
          <a:p>
            <a:pPr lvl="1"/>
            <a:endParaRPr lang="en-US" dirty="0" smtClean="0"/>
          </a:p>
        </p:txBody>
      </p:sp>
      <p:sp>
        <p:nvSpPr>
          <p:cNvPr id="4" name="Title 3"/>
          <p:cNvSpPr>
            <a:spLocks noGrp="1"/>
          </p:cNvSpPr>
          <p:nvPr>
            <p:ph type="title"/>
          </p:nvPr>
        </p:nvSpPr>
        <p:spPr/>
        <p:txBody>
          <a:bodyPr/>
          <a:lstStyle/>
          <a:p>
            <a:r>
              <a:rPr lang="en-US" dirty="0" smtClean="0"/>
              <a:t>Next Lesson</a:t>
            </a:r>
            <a:endParaRPr lang="en-US" dirty="0"/>
          </a:p>
        </p:txBody>
      </p:sp>
    </p:spTree>
    <p:extLst>
      <p:ext uri="{BB962C8B-B14F-4D97-AF65-F5344CB8AC3E}">
        <p14:creationId xmlns:p14="http://schemas.microsoft.com/office/powerpoint/2010/main" val="2744433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Objectives</a:t>
            </a:r>
            <a:endParaRPr lang="en-US" dirty="0"/>
          </a:p>
        </p:txBody>
      </p:sp>
      <p:graphicFrame>
        <p:nvGraphicFramePr>
          <p:cNvPr id="5" name="Table 5">
            <a:extLst>
              <a:ext uri="{FF2B5EF4-FFF2-40B4-BE49-F238E27FC236}">
                <a16:creationId xmlns:a16="http://schemas.microsoft.com/office/drawing/2014/main" id="{2E3BDBB3-F64F-4942-B6B5-C0DA2A135DD7}"/>
              </a:ext>
            </a:extLst>
          </p:cNvPr>
          <p:cNvGraphicFramePr>
            <a:graphicFrameLocks noGrp="1"/>
          </p:cNvGraphicFramePr>
          <p:nvPr>
            <p:extLst>
              <p:ext uri="{D42A27DB-BD31-4B8C-83A1-F6EECF244321}">
                <p14:modId xmlns:p14="http://schemas.microsoft.com/office/powerpoint/2010/main" val="161882641"/>
              </p:ext>
            </p:extLst>
          </p:nvPr>
        </p:nvGraphicFramePr>
        <p:xfrm>
          <a:off x="977244" y="1585798"/>
          <a:ext cx="7327770" cy="4805680"/>
        </p:xfrm>
        <a:graphic>
          <a:graphicData uri="http://schemas.openxmlformats.org/drawingml/2006/table">
            <a:tbl>
              <a:tblPr firstRow="1" bandRow="1">
                <a:tableStyleId>{5C22544A-7EE6-4342-B048-85BDC9FD1C3A}</a:tableStyleId>
              </a:tblPr>
              <a:tblGrid>
                <a:gridCol w="2086467">
                  <a:extLst>
                    <a:ext uri="{9D8B030D-6E8A-4147-A177-3AD203B41FA5}">
                      <a16:colId xmlns:a16="http://schemas.microsoft.com/office/drawing/2014/main" val="4051359089"/>
                    </a:ext>
                  </a:extLst>
                </a:gridCol>
                <a:gridCol w="5241303">
                  <a:extLst>
                    <a:ext uri="{9D8B030D-6E8A-4147-A177-3AD203B41FA5}">
                      <a16:colId xmlns:a16="http://schemas.microsoft.com/office/drawing/2014/main" val="3125916754"/>
                    </a:ext>
                  </a:extLst>
                </a:gridCol>
              </a:tblGrid>
              <a:tr h="370840">
                <a:tc>
                  <a:txBody>
                    <a:bodyPr/>
                    <a:lstStyle/>
                    <a:p>
                      <a:r>
                        <a:rPr lang="en-US" dirty="0"/>
                        <a:t>CONTROL</a:t>
                      </a:r>
                    </a:p>
                  </a:txBody>
                  <a:tcPr/>
                </a:tc>
                <a:tc>
                  <a:txBody>
                    <a:bodyPr/>
                    <a:lstStyle/>
                    <a:p>
                      <a:r>
                        <a:rPr lang="en-US" dirty="0"/>
                        <a:t>CONTROL OBJECTIVE</a:t>
                      </a:r>
                    </a:p>
                  </a:txBody>
                  <a:tcPr/>
                </a:tc>
                <a:extLst>
                  <a:ext uri="{0D108BD9-81ED-4DB2-BD59-A6C34878D82A}">
                    <a16:rowId xmlns:a16="http://schemas.microsoft.com/office/drawing/2014/main" val="762037061"/>
                  </a:ext>
                </a:extLst>
              </a:tr>
              <a:tr h="370840">
                <a:tc>
                  <a:txBody>
                    <a:bodyPr/>
                    <a:lstStyle/>
                    <a:p>
                      <a:r>
                        <a:rPr lang="en-US" sz="1400" dirty="0" err="1"/>
                        <a:t>UserID</a:t>
                      </a:r>
                      <a:endParaRPr lang="en-US" sz="1400" dirty="0"/>
                    </a:p>
                  </a:txBody>
                  <a:tcPr/>
                </a:tc>
                <a:tc>
                  <a:txBody>
                    <a:bodyPr/>
                    <a:lstStyle/>
                    <a:p>
                      <a:r>
                        <a:rPr lang="en-US" sz="1400" dirty="0"/>
                        <a:t>Ensure each individual accessing a system can be uniquely identified</a:t>
                      </a:r>
                    </a:p>
                  </a:txBody>
                  <a:tcPr/>
                </a:tc>
                <a:extLst>
                  <a:ext uri="{0D108BD9-81ED-4DB2-BD59-A6C34878D82A}">
                    <a16:rowId xmlns:a16="http://schemas.microsoft.com/office/drawing/2014/main" val="3662568974"/>
                  </a:ext>
                </a:extLst>
              </a:tr>
              <a:tr h="370840">
                <a:tc>
                  <a:txBody>
                    <a:bodyPr/>
                    <a:lstStyle/>
                    <a:p>
                      <a:r>
                        <a:rPr lang="en-US" sz="1400" dirty="0"/>
                        <a:t>Password</a:t>
                      </a:r>
                    </a:p>
                  </a:txBody>
                  <a:tcPr/>
                </a:tc>
                <a:tc>
                  <a:txBody>
                    <a:bodyPr/>
                    <a:lstStyle/>
                    <a:p>
                      <a:r>
                        <a:rPr lang="en-US" sz="1400" dirty="0"/>
                        <a:t>Validate that the individual gaining access is the actually the individual (authentication)</a:t>
                      </a:r>
                    </a:p>
                  </a:txBody>
                  <a:tcPr/>
                </a:tc>
                <a:extLst>
                  <a:ext uri="{0D108BD9-81ED-4DB2-BD59-A6C34878D82A}">
                    <a16:rowId xmlns:a16="http://schemas.microsoft.com/office/drawing/2014/main" val="3595040724"/>
                  </a:ext>
                </a:extLst>
              </a:tr>
              <a:tr h="370840">
                <a:tc>
                  <a:txBody>
                    <a:bodyPr/>
                    <a:lstStyle/>
                    <a:p>
                      <a:r>
                        <a:rPr lang="en-US" sz="1400" dirty="0"/>
                        <a:t>Password Expiration</a:t>
                      </a:r>
                    </a:p>
                  </a:txBody>
                  <a:tcPr/>
                </a:tc>
                <a:tc>
                  <a:txBody>
                    <a:bodyPr/>
                    <a:lstStyle/>
                    <a:p>
                      <a:r>
                        <a:rPr lang="en-US" sz="1400" dirty="0"/>
                        <a:t>Protect from unauthorized access due to compromised passwords</a:t>
                      </a:r>
                    </a:p>
                  </a:txBody>
                  <a:tcPr/>
                </a:tc>
                <a:extLst>
                  <a:ext uri="{0D108BD9-81ED-4DB2-BD59-A6C34878D82A}">
                    <a16:rowId xmlns:a16="http://schemas.microsoft.com/office/drawing/2014/main" val="3747876582"/>
                  </a:ext>
                </a:extLst>
              </a:tr>
              <a:tr h="370840">
                <a:tc>
                  <a:txBody>
                    <a:bodyPr/>
                    <a:lstStyle/>
                    <a:p>
                      <a:r>
                        <a:rPr lang="en-US" sz="1400" dirty="0" smtClean="0"/>
                        <a:t>Data Sharing</a:t>
                      </a:r>
                      <a:r>
                        <a:rPr lang="en-US" sz="1400" baseline="0" dirty="0" smtClean="0"/>
                        <a:t> Policy</a:t>
                      </a:r>
                      <a:endParaRPr lang="en-US" sz="1400" dirty="0"/>
                    </a:p>
                  </a:txBody>
                  <a:tcPr/>
                </a:tc>
                <a:tc>
                  <a:txBody>
                    <a:bodyPr/>
                    <a:lstStyle/>
                    <a:p>
                      <a:r>
                        <a:rPr lang="en-US" sz="1400" dirty="0" smtClean="0"/>
                        <a:t>Prevent</a:t>
                      </a:r>
                      <a:r>
                        <a:rPr lang="en-US" sz="1400" baseline="0" dirty="0" smtClean="0"/>
                        <a:t> data from leaving the environment where reduced controls could lead to unauthorized disclosure</a:t>
                      </a:r>
                      <a:endParaRPr lang="en-US" sz="1400" dirty="0"/>
                    </a:p>
                  </a:txBody>
                  <a:tcPr/>
                </a:tc>
                <a:extLst>
                  <a:ext uri="{0D108BD9-81ED-4DB2-BD59-A6C34878D82A}">
                    <a16:rowId xmlns:a16="http://schemas.microsoft.com/office/drawing/2014/main" val="2683311650"/>
                  </a:ext>
                </a:extLst>
              </a:tr>
              <a:tr h="370840">
                <a:tc>
                  <a:txBody>
                    <a:bodyPr/>
                    <a:lstStyle/>
                    <a:p>
                      <a:r>
                        <a:rPr lang="en-US" sz="1400" dirty="0"/>
                        <a:t>Firewall</a:t>
                      </a:r>
                    </a:p>
                  </a:txBody>
                  <a:tcPr/>
                </a:tc>
                <a:tc>
                  <a:txBody>
                    <a:bodyPr/>
                    <a:lstStyle/>
                    <a:p>
                      <a:r>
                        <a:rPr lang="en-US" sz="1400" dirty="0"/>
                        <a:t>Allow only desired network traffic into a particular network/network zone</a:t>
                      </a:r>
                    </a:p>
                  </a:txBody>
                  <a:tcPr/>
                </a:tc>
                <a:extLst>
                  <a:ext uri="{0D108BD9-81ED-4DB2-BD59-A6C34878D82A}">
                    <a16:rowId xmlns:a16="http://schemas.microsoft.com/office/drawing/2014/main" val="946732221"/>
                  </a:ext>
                </a:extLst>
              </a:tr>
              <a:tr h="370840">
                <a:tc>
                  <a:txBody>
                    <a:bodyPr/>
                    <a:lstStyle/>
                    <a:p>
                      <a:r>
                        <a:rPr lang="en-US" sz="1400" dirty="0"/>
                        <a:t>Encryption for data in transit</a:t>
                      </a:r>
                    </a:p>
                  </a:txBody>
                  <a:tcPr/>
                </a:tc>
                <a:tc>
                  <a:txBody>
                    <a:bodyPr/>
                    <a:lstStyle/>
                    <a:p>
                      <a:r>
                        <a:rPr lang="en-US" sz="1400" dirty="0"/>
                        <a:t>Maintain confidentiality of communications between a transmitter and recipient</a:t>
                      </a:r>
                    </a:p>
                  </a:txBody>
                  <a:tcPr/>
                </a:tc>
                <a:extLst>
                  <a:ext uri="{0D108BD9-81ED-4DB2-BD59-A6C34878D82A}">
                    <a16:rowId xmlns:a16="http://schemas.microsoft.com/office/drawing/2014/main" val="1653416993"/>
                  </a:ext>
                </a:extLst>
              </a:tr>
              <a:tr h="370840">
                <a:tc>
                  <a:txBody>
                    <a:bodyPr/>
                    <a:lstStyle/>
                    <a:p>
                      <a:r>
                        <a:rPr lang="en-US" sz="1400" dirty="0" smtClean="0"/>
                        <a:t>Document Shredding</a:t>
                      </a:r>
                      <a:endParaRPr lang="en-US" sz="1400" dirty="0"/>
                    </a:p>
                  </a:txBody>
                  <a:tcPr/>
                </a:tc>
                <a:tc>
                  <a:txBody>
                    <a:bodyPr/>
                    <a:lstStyle/>
                    <a:p>
                      <a:r>
                        <a:rPr lang="en-US" sz="1400" dirty="0" smtClean="0"/>
                        <a:t>Prevent disclosure of information</a:t>
                      </a:r>
                      <a:r>
                        <a:rPr lang="en-US" sz="1400" baseline="0" dirty="0" smtClean="0"/>
                        <a:t> in unprotected areas such as garbage bins, and during transport to/from garbage bins</a:t>
                      </a:r>
                      <a:endParaRPr lang="en-US" sz="1400" dirty="0"/>
                    </a:p>
                  </a:txBody>
                  <a:tcPr/>
                </a:tc>
                <a:extLst>
                  <a:ext uri="{0D108BD9-81ED-4DB2-BD59-A6C34878D82A}">
                    <a16:rowId xmlns:a16="http://schemas.microsoft.com/office/drawing/2014/main" val="3487338947"/>
                  </a:ext>
                </a:extLst>
              </a:tr>
              <a:tr h="370840">
                <a:tc>
                  <a:txBody>
                    <a:bodyPr/>
                    <a:lstStyle/>
                    <a:p>
                      <a:r>
                        <a:rPr lang="en-US" sz="1400" dirty="0"/>
                        <a:t>Maintain redundancy (hot available, backups, worms)</a:t>
                      </a:r>
                    </a:p>
                  </a:txBody>
                  <a:tcPr/>
                </a:tc>
                <a:tc>
                  <a:txBody>
                    <a:bodyPr/>
                    <a:lstStyle/>
                    <a:p>
                      <a:r>
                        <a:rPr lang="en-US" sz="1400" dirty="0"/>
                        <a:t>Maintain system availability</a:t>
                      </a:r>
                    </a:p>
                  </a:txBody>
                  <a:tcPr/>
                </a:tc>
                <a:extLst>
                  <a:ext uri="{0D108BD9-81ED-4DB2-BD59-A6C34878D82A}">
                    <a16:rowId xmlns:a16="http://schemas.microsoft.com/office/drawing/2014/main" val="1874500047"/>
                  </a:ext>
                </a:extLst>
              </a:tr>
              <a:tr h="370840">
                <a:tc>
                  <a:txBody>
                    <a:bodyPr/>
                    <a:lstStyle/>
                    <a:p>
                      <a:r>
                        <a:rPr lang="en-US" sz="1400" dirty="0"/>
                        <a:t>Network segmentation</a:t>
                      </a:r>
                    </a:p>
                  </a:txBody>
                  <a:tcPr/>
                </a:tc>
                <a:tc>
                  <a:txBody>
                    <a:bodyPr/>
                    <a:lstStyle/>
                    <a:p>
                      <a:r>
                        <a:rPr lang="en-US" sz="1400" dirty="0"/>
                        <a:t>Allow desired traffic, for the protection of different classes of assets</a:t>
                      </a:r>
                    </a:p>
                  </a:txBody>
                  <a:tcPr/>
                </a:tc>
                <a:extLst>
                  <a:ext uri="{0D108BD9-81ED-4DB2-BD59-A6C34878D82A}">
                    <a16:rowId xmlns:a16="http://schemas.microsoft.com/office/drawing/2014/main" val="3801338066"/>
                  </a:ext>
                </a:extLst>
              </a:tr>
            </a:tbl>
          </a:graphicData>
        </a:graphic>
      </p:graphicFrame>
    </p:spTree>
    <p:extLst>
      <p:ext uri="{BB962C8B-B14F-4D97-AF65-F5344CB8AC3E}">
        <p14:creationId xmlns:p14="http://schemas.microsoft.com/office/powerpoint/2010/main" val="208333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All VERY well written control objectives will note one of the five phases of a control framework</a:t>
            </a: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1307521" y="3429000"/>
            <a:ext cx="3278333" cy="3082636"/>
          </a:xfrm>
          <a:prstGeom prst="rect">
            <a:avLst/>
          </a:prstGeom>
          <a:noFill/>
          <a:ln>
            <a:noFill/>
          </a:ln>
        </p:spPr>
      </p:pic>
      <p:sp>
        <p:nvSpPr>
          <p:cNvPr id="6" name="TextBox 5"/>
          <p:cNvSpPr txBox="1"/>
          <p:nvPr/>
        </p:nvSpPr>
        <p:spPr>
          <a:xfrm>
            <a:off x="5192971" y="3435927"/>
            <a:ext cx="2177647" cy="369332"/>
          </a:xfrm>
          <a:prstGeom prst="rect">
            <a:avLst/>
          </a:prstGeom>
          <a:noFill/>
        </p:spPr>
        <p:txBody>
          <a:bodyPr wrap="none" rtlCol="0">
            <a:spAutoFit/>
          </a:bodyPr>
          <a:lstStyle/>
          <a:p>
            <a:r>
              <a:rPr lang="en-US" dirty="0" smtClean="0"/>
              <a:t>Not ALWAYS practical</a:t>
            </a:r>
            <a:endParaRPr lang="en-US" dirty="0"/>
          </a:p>
        </p:txBody>
      </p:sp>
    </p:spTree>
    <p:extLst>
      <p:ext uri="{BB962C8B-B14F-4D97-AF65-F5344CB8AC3E}">
        <p14:creationId xmlns:p14="http://schemas.microsoft.com/office/powerpoint/2010/main" val="386548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b="0" dirty="0" smtClean="0"/>
          </a:p>
          <a:p>
            <a:r>
              <a:rPr lang="en-US" b="0" dirty="0" smtClean="0"/>
              <a:t>A control objective is a statement of how to FULLY address one (or more) framework phase(s).</a:t>
            </a:r>
          </a:p>
          <a:p>
            <a:pPr lvl="1"/>
            <a:r>
              <a:rPr lang="en-US" b="0" dirty="0" smtClean="0"/>
              <a:t>Language is absolute.  </a:t>
            </a:r>
          </a:p>
          <a:p>
            <a:pPr lvl="1"/>
            <a:r>
              <a:rPr lang="en-US" b="0" dirty="0" smtClean="0"/>
              <a:t>Language is simple and holistic</a:t>
            </a:r>
          </a:p>
          <a:p>
            <a:pPr marL="457200" lvl="1" indent="0">
              <a:buNone/>
            </a:pP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5735783" y="220893"/>
            <a:ext cx="2147454" cy="2099346"/>
          </a:xfrm>
          <a:prstGeom prst="rect">
            <a:avLst/>
          </a:prstGeom>
          <a:noFill/>
          <a:ln>
            <a:noFill/>
          </a:ln>
        </p:spPr>
      </p:pic>
    </p:spTree>
    <p:extLst>
      <p:ext uri="{BB962C8B-B14F-4D97-AF65-F5344CB8AC3E}">
        <p14:creationId xmlns:p14="http://schemas.microsoft.com/office/powerpoint/2010/main" val="2071890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a:t>Identity</a:t>
            </a:r>
          </a:p>
          <a:p>
            <a:r>
              <a:rPr lang="en-US" b="0" dirty="0"/>
              <a:t>Authorization</a:t>
            </a:r>
          </a:p>
          <a:p>
            <a:r>
              <a:rPr lang="en-US" b="0" dirty="0"/>
              <a:t>Access Control</a:t>
            </a:r>
          </a:p>
          <a:p>
            <a:r>
              <a:rPr lang="en-US" b="0" dirty="0"/>
              <a:t>Data Storage and Transmission</a:t>
            </a:r>
          </a:p>
          <a:p>
            <a:r>
              <a:rPr lang="en-US" b="0" dirty="0"/>
              <a:t>System Configuration (hardware, OS, infrastructure)</a:t>
            </a:r>
          </a:p>
          <a:p>
            <a:r>
              <a:rPr lang="en-US" b="0" dirty="0"/>
              <a:t>Coding (applications, services)</a:t>
            </a:r>
          </a:p>
          <a:p>
            <a:r>
              <a:rPr lang="en-US" b="0" dirty="0"/>
              <a:t>Nonrepudiation</a:t>
            </a:r>
          </a:p>
          <a:p>
            <a:r>
              <a:rPr lang="en-US" b="0" dirty="0">
                <a:solidFill>
                  <a:schemeClr val="tx2"/>
                </a:solidFill>
              </a:rPr>
              <a:t>Policies</a:t>
            </a:r>
          </a:p>
          <a:p>
            <a:r>
              <a:rPr lang="en-US" b="0" dirty="0">
                <a:solidFill>
                  <a:schemeClr val="tx2"/>
                </a:solidFill>
              </a:rPr>
              <a:t>Physical environment</a:t>
            </a:r>
          </a:p>
          <a:p>
            <a:endParaRPr lang="en-US" b="0" dirty="0" smtClean="0"/>
          </a:p>
          <a:p>
            <a:pPr marL="457200" lvl="1" indent="0">
              <a:buNone/>
            </a:pPr>
            <a:endParaRPr lang="en-US" b="0" dirty="0"/>
          </a:p>
        </p:txBody>
      </p:sp>
      <p:sp>
        <p:nvSpPr>
          <p:cNvPr id="3" name="Text Placeholder 2"/>
          <p:cNvSpPr>
            <a:spLocks noGrp="1"/>
          </p:cNvSpPr>
          <p:nvPr>
            <p:ph type="body" sz="quarter" idx="12"/>
          </p:nvPr>
        </p:nvSpPr>
        <p:spPr/>
        <p:txBody>
          <a:bodyPr/>
          <a:lstStyle/>
          <a:p>
            <a:r>
              <a:rPr lang="en-US" dirty="0" smtClean="0"/>
              <a:t>Vulnerability Categories</a:t>
            </a:r>
            <a:endParaRPr lang="en-US"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5735783" y="220893"/>
            <a:ext cx="2147454" cy="2099346"/>
          </a:xfrm>
          <a:prstGeom prst="rect">
            <a:avLst/>
          </a:prstGeom>
          <a:noFill/>
          <a:ln>
            <a:noFill/>
          </a:ln>
        </p:spPr>
      </p:pic>
    </p:spTree>
    <p:extLst>
      <p:ext uri="{BB962C8B-B14F-4D97-AF65-F5344CB8AC3E}">
        <p14:creationId xmlns:p14="http://schemas.microsoft.com/office/powerpoint/2010/main" val="1514974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“BAD” SAMPLES</a:t>
            </a:r>
          </a:p>
          <a:p>
            <a:pPr lvl="1"/>
            <a:r>
              <a:rPr lang="en-US" b="0" dirty="0" smtClean="0"/>
              <a:t>Information security will greatly reduce the risk of password compromise</a:t>
            </a:r>
          </a:p>
          <a:p>
            <a:pPr lvl="1"/>
            <a:endParaRPr lang="en-US" b="0" dirty="0"/>
          </a:p>
          <a:p>
            <a:pPr lvl="1"/>
            <a:r>
              <a:rPr lang="en-US" b="0" dirty="0" smtClean="0"/>
              <a:t>The organization needs controls to decrease the probability of a ransomware attack</a:t>
            </a:r>
          </a:p>
          <a:p>
            <a:pPr lvl="1"/>
            <a:endParaRPr lang="en-US" b="0" dirty="0"/>
          </a:p>
          <a:p>
            <a:pPr lvl="1"/>
            <a:r>
              <a:rPr lang="en-US" b="0" dirty="0" smtClean="0"/>
              <a:t>This control will meet the objective of improving system configurations</a:t>
            </a:r>
          </a:p>
          <a:p>
            <a:pPr lvl="1"/>
            <a:endParaRPr lang="en-US" b="0" dirty="0"/>
          </a:p>
          <a:p>
            <a:pPr lvl="1"/>
            <a:r>
              <a:rPr lang="en-US" b="0" dirty="0" smtClean="0"/>
              <a:t>The organization needs to deploy Norton antivirus</a:t>
            </a:r>
            <a:endParaRPr lang="en-US" b="0" dirty="0"/>
          </a:p>
          <a:p>
            <a:endParaRPr lang="en-US" b="0" dirty="0" smtClean="0"/>
          </a:p>
          <a:p>
            <a:pPr marL="457200" lvl="1" indent="0">
              <a:buNone/>
            </a:pP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5735783" y="220893"/>
            <a:ext cx="2147454" cy="2099346"/>
          </a:xfrm>
          <a:prstGeom prst="rect">
            <a:avLst/>
          </a:prstGeom>
          <a:noFill/>
          <a:ln>
            <a:noFill/>
          </a:ln>
        </p:spPr>
      </p:pic>
    </p:spTree>
    <p:extLst>
      <p:ext uri="{BB962C8B-B14F-4D97-AF65-F5344CB8AC3E}">
        <p14:creationId xmlns:p14="http://schemas.microsoft.com/office/powerpoint/2010/main" val="3223499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“GOOD” SAMPLES</a:t>
            </a:r>
          </a:p>
          <a:p>
            <a:pPr lvl="1"/>
            <a:r>
              <a:rPr lang="en-US" b="0" dirty="0" smtClean="0"/>
              <a:t>Controls in the organization will protect the organization from system misconfiguration</a:t>
            </a:r>
          </a:p>
          <a:p>
            <a:pPr lvl="1"/>
            <a:endParaRPr lang="en-US" b="0" dirty="0"/>
          </a:p>
          <a:p>
            <a:pPr lvl="1"/>
            <a:r>
              <a:rPr lang="en-US" b="0" dirty="0" smtClean="0"/>
              <a:t>Information security will be able to identity active attack activity within its network</a:t>
            </a:r>
          </a:p>
          <a:p>
            <a:pPr lvl="1"/>
            <a:endParaRPr lang="en-US" b="0" dirty="0"/>
          </a:p>
          <a:p>
            <a:pPr lvl="1"/>
            <a:r>
              <a:rPr lang="en-US" b="0" dirty="0" smtClean="0"/>
              <a:t>The organization will only allow authorized traffic into its network, protecting from harmful traffic against its systems</a:t>
            </a:r>
          </a:p>
          <a:p>
            <a:pPr lvl="1"/>
            <a:endParaRPr lang="en-US" b="0" dirty="0"/>
          </a:p>
          <a:p>
            <a:pPr lvl="1"/>
            <a:r>
              <a:rPr lang="en-US" b="0" dirty="0" smtClean="0"/>
              <a:t>The organization will protect from unauthorized access to data while in transit</a:t>
            </a:r>
            <a:endParaRPr lang="en-US" b="0" dirty="0"/>
          </a:p>
          <a:p>
            <a:endParaRPr lang="en-US" b="0" dirty="0" smtClean="0"/>
          </a:p>
          <a:p>
            <a:pPr marL="457200" lvl="1" indent="0">
              <a:buNone/>
            </a:pP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pic>
        <p:nvPicPr>
          <p:cNvPr id="5" name="Picture 4" descr="Identify, Protect, Detect, Respond, Recover"/>
          <p:cNvPicPr/>
          <p:nvPr/>
        </p:nvPicPr>
        <p:blipFill>
          <a:blip r:embed="rId2">
            <a:extLst>
              <a:ext uri="{28A0092B-C50C-407E-A947-70E740481C1C}">
                <a14:useLocalDpi xmlns:a14="http://schemas.microsoft.com/office/drawing/2010/main" val="0"/>
              </a:ext>
            </a:extLst>
          </a:blip>
          <a:srcRect/>
          <a:stretch>
            <a:fillRect/>
          </a:stretch>
        </p:blipFill>
        <p:spPr bwMode="auto">
          <a:xfrm>
            <a:off x="5735783" y="220893"/>
            <a:ext cx="2147454" cy="2099346"/>
          </a:xfrm>
          <a:prstGeom prst="rect">
            <a:avLst/>
          </a:prstGeom>
          <a:noFill/>
          <a:ln>
            <a:noFill/>
          </a:ln>
        </p:spPr>
      </p:pic>
    </p:spTree>
    <p:extLst>
      <p:ext uri="{BB962C8B-B14F-4D97-AF65-F5344CB8AC3E}">
        <p14:creationId xmlns:p14="http://schemas.microsoft.com/office/powerpoint/2010/main" val="1418778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dirty="0" smtClean="0"/>
              <a:t>-	Want to keep bad people out</a:t>
            </a:r>
          </a:p>
          <a:p>
            <a:pPr marL="0" indent="0">
              <a:buNone/>
            </a:pPr>
            <a:endParaRPr lang="en-US" dirty="0"/>
          </a:p>
          <a:p>
            <a:pPr>
              <a:buFontTx/>
              <a:buChar char="-"/>
            </a:pPr>
            <a:r>
              <a:rPr lang="en-US" dirty="0" smtClean="0"/>
              <a:t>Want to keep an infected system from infecting another system</a:t>
            </a:r>
          </a:p>
          <a:p>
            <a:pPr>
              <a:buFontTx/>
              <a:buChar char="-"/>
            </a:pPr>
            <a:endParaRPr lang="en-US" dirty="0"/>
          </a:p>
          <a:p>
            <a:pPr>
              <a:buFontTx/>
              <a:buChar char="-"/>
            </a:pPr>
            <a:r>
              <a:rPr lang="en-US" dirty="0" smtClean="0"/>
              <a:t>Want to make sure a user is actually the user</a:t>
            </a:r>
          </a:p>
          <a:p>
            <a:pPr>
              <a:buFontTx/>
              <a:buChar char="-"/>
            </a:pPr>
            <a:endParaRPr lang="en-US" dirty="0"/>
          </a:p>
          <a:p>
            <a:pPr>
              <a:buFontTx/>
              <a:buChar char="-"/>
            </a:pPr>
            <a:r>
              <a:rPr lang="en-US" dirty="0" smtClean="0"/>
              <a:t>Need to stop malware from getting into the company</a:t>
            </a:r>
            <a:endParaRPr lang="en-US" dirty="0"/>
          </a:p>
        </p:txBody>
      </p:sp>
      <p:sp>
        <p:nvSpPr>
          <p:cNvPr id="4" name="Title 3"/>
          <p:cNvSpPr>
            <a:spLocks noGrp="1"/>
          </p:cNvSpPr>
          <p:nvPr>
            <p:ph type="title"/>
          </p:nvPr>
        </p:nvSpPr>
        <p:spPr/>
        <p:txBody>
          <a:bodyPr/>
          <a:lstStyle/>
          <a:p>
            <a:r>
              <a:rPr lang="en-US" dirty="0" smtClean="0"/>
              <a:t>Let’s really work some objective statements</a:t>
            </a:r>
            <a:endParaRPr lang="en-US" dirty="0"/>
          </a:p>
        </p:txBody>
      </p:sp>
    </p:spTree>
    <p:extLst>
      <p:ext uri="{BB962C8B-B14F-4D97-AF65-F5344CB8AC3E}">
        <p14:creationId xmlns:p14="http://schemas.microsoft.com/office/powerpoint/2010/main" val="2665170140"/>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2289</TotalTime>
  <Words>829</Words>
  <Application>Microsoft Office PowerPoint</Application>
  <PresentationFormat>On-screen Show (4:3)</PresentationFormat>
  <Paragraphs>222</Paragraphs>
  <Slides>28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Encode Sans Normal Black</vt:lpstr>
      <vt:lpstr>Lucida Grande</vt:lpstr>
      <vt:lpstr>Open Sans</vt:lpstr>
      <vt:lpstr>Open Sans Light</vt:lpstr>
      <vt:lpstr>Uni Sans Regular</vt:lpstr>
      <vt:lpstr>Custom Design</vt:lpstr>
      <vt:lpstr>1_Custom Design</vt:lpstr>
      <vt:lpstr>Control Objectives and Controls– Spring 2021 Lesson 6</vt:lpstr>
      <vt:lpstr>Control Objectives</vt:lpstr>
      <vt:lpstr>Control Objectives</vt:lpstr>
      <vt:lpstr>Control Objectives</vt:lpstr>
      <vt:lpstr>Control Objectives</vt:lpstr>
      <vt:lpstr>Control Objectives</vt:lpstr>
      <vt:lpstr>Control Objectives</vt:lpstr>
      <vt:lpstr>Control Objectives</vt:lpstr>
      <vt:lpstr>Let’s really work some objective statements</vt:lpstr>
      <vt:lpstr>Let’s Shift to Controls</vt:lpstr>
      <vt:lpstr>Layered Controls Concept</vt:lpstr>
      <vt:lpstr>Layered Controls Concept</vt:lpstr>
      <vt:lpstr>Layered Controls Concept</vt:lpstr>
      <vt:lpstr>Layered Controls Concept</vt:lpstr>
      <vt:lpstr>Control Catalogs</vt:lpstr>
      <vt:lpstr>Control Catalogs – The Commonalities</vt:lpstr>
      <vt:lpstr>Control Types</vt:lpstr>
      <vt:lpstr>Administrative Controls</vt:lpstr>
      <vt:lpstr>Let’s Identify Common Controls</vt:lpstr>
      <vt:lpstr>Let’s Identify Common Controls</vt:lpstr>
      <vt:lpstr>Let’s Identify Common Controls</vt:lpstr>
      <vt:lpstr>Let’s Identify Common Controls</vt:lpstr>
      <vt:lpstr>Let’s Identify Common Controls</vt:lpstr>
      <vt:lpstr>Let’s Identify Common Controls</vt:lpstr>
      <vt:lpstr>Let’s Identify Common Controls</vt:lpstr>
      <vt:lpstr>Let’s Identify Common Controls</vt:lpstr>
      <vt:lpstr>Wrap-Up</vt:lpstr>
      <vt:lpstr>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William Lidster</cp:lastModifiedBy>
  <cp:revision>246</cp:revision>
  <cp:lastPrinted>2016-02-10T20:19:12Z</cp:lastPrinted>
  <dcterms:created xsi:type="dcterms:W3CDTF">2014-10-14T00:51:43Z</dcterms:created>
  <dcterms:modified xsi:type="dcterms:W3CDTF">2021-04-14T23:53:02Z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5352e74-27b2-43e6-a9fe-6ab14f4a88a7_Enabled">
    <vt:lpwstr>true</vt:lpwstr>
  </property>
  <property fmtid="{D5CDD505-2E9C-101B-9397-08002B2CF9AE}" pid="3" name="MSIP_Label_b5352e74-27b2-43e6-a9fe-6ab14f4a88a7_SetDate">
    <vt:lpwstr>2021-04-14T16:52:47Z</vt:lpwstr>
  </property>
  <property fmtid="{D5CDD505-2E9C-101B-9397-08002B2CF9AE}" pid="4" name="MSIP_Label_b5352e74-27b2-43e6-a9fe-6ab14f4a88a7_Method">
    <vt:lpwstr>Privileged</vt:lpwstr>
  </property>
  <property fmtid="{D5CDD505-2E9C-101B-9397-08002B2CF9AE}" pid="5" name="MSIP_Label_b5352e74-27b2-43e6-a9fe-6ab14f4a88a7_Name">
    <vt:lpwstr>Personal</vt:lpwstr>
  </property>
  <property fmtid="{D5CDD505-2E9C-101B-9397-08002B2CF9AE}" pid="6" name="MSIP_Label_b5352e74-27b2-43e6-a9fe-6ab14f4a88a7_SiteId">
    <vt:lpwstr>00c076e3-22c6-4e48-a725-70fd7e4cb6eb</vt:lpwstr>
  </property>
  <property fmtid="{D5CDD505-2E9C-101B-9397-08002B2CF9AE}" pid="7" name="MSIP_Label_b5352e74-27b2-43e6-a9fe-6ab14f4a88a7_ActionId">
    <vt:lpwstr>3db09110-75b9-4f50-a106-229f40596d0a</vt:lpwstr>
  </property>
  <property fmtid="{D5CDD505-2E9C-101B-9397-08002B2CF9AE}" pid="8" name="MSIP_Label_b5352e74-27b2-43e6-a9fe-6ab14f4a88a7_ContentBits">
    <vt:lpwstr>0</vt:lpwstr>
  </property>
</Properties>
</file>