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2" r:id="rId2"/>
  </p:sldMasterIdLst>
  <p:notesMasterIdLst>
    <p:notesMasterId r:id="rId23"/>
  </p:notesMasterIdLst>
  <p:sldIdLst>
    <p:sldId id="259" r:id="rId3"/>
    <p:sldId id="325" r:id="rId4"/>
    <p:sldId id="355" r:id="rId5"/>
    <p:sldId id="335" r:id="rId6"/>
    <p:sldId id="336" r:id="rId7"/>
    <p:sldId id="337" r:id="rId8"/>
    <p:sldId id="351" r:id="rId9"/>
    <p:sldId id="329" r:id="rId10"/>
    <p:sldId id="298" r:id="rId11"/>
    <p:sldId id="341" r:id="rId12"/>
    <p:sldId id="331" r:id="rId13"/>
    <p:sldId id="342" r:id="rId14"/>
    <p:sldId id="343" r:id="rId15"/>
    <p:sldId id="344" r:id="rId16"/>
    <p:sldId id="345" r:id="rId17"/>
    <p:sldId id="346" r:id="rId18"/>
    <p:sldId id="347" r:id="rId19"/>
    <p:sldId id="348" r:id="rId20"/>
    <p:sldId id="349" r:id="rId21"/>
    <p:sldId id="350"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88">
          <p15:clr>
            <a:srgbClr val="A4A3A4"/>
          </p15:clr>
        </p15:guide>
        <p15:guide id="2" pos="4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978F"/>
    <a:srgbClr val="7F882A"/>
    <a:srgbClr val="90FCB9"/>
    <a:srgbClr val="FF7C80"/>
    <a:srgbClr val="4B2E83"/>
    <a:srgbClr val="E8D3A2"/>
    <a:srgbClr val="E8E3D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88" autoAdjust="0"/>
    <p:restoredTop sz="94682"/>
  </p:normalViewPr>
  <p:slideViewPr>
    <p:cSldViewPr snapToGrid="0" snapToObjects="1" showGuides="1">
      <p:cViewPr varScale="1">
        <p:scale>
          <a:sx n="69" d="100"/>
          <a:sy n="69" d="100"/>
        </p:scale>
        <p:origin x="1620" y="66"/>
      </p:cViewPr>
      <p:guideLst>
        <p:guide orient="horz" pos="2488"/>
        <p:guide pos="47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FF53F4-D491-422E-A98C-92C82FF84653}" type="datetimeFigureOut">
              <a:rPr lang="en-US" smtClean="0"/>
              <a:t>4/19/2021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2D3F8D-08C0-4CAA-9913-21E59C41C5D7}" type="slidenum">
              <a:rPr lang="en-US" smtClean="0"/>
              <a:t>‹#›</a:t>
            </a:fld>
            <a:endParaRPr lang="en-US"/>
          </a:p>
        </p:txBody>
      </p:sp>
    </p:spTree>
    <p:extLst>
      <p:ext uri="{BB962C8B-B14F-4D97-AF65-F5344CB8AC3E}">
        <p14:creationId xmlns:p14="http://schemas.microsoft.com/office/powerpoint/2010/main" val="2181528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5815" y="5945854"/>
            <a:ext cx="1371600" cy="923544"/>
          </a:xfrm>
          <a:prstGeom prst="rect">
            <a:avLst/>
          </a:prstGeom>
        </p:spPr>
      </p:pic>
      <p:pic>
        <p:nvPicPr>
          <p:cNvPr id="9" name="Picture 8"/>
          <p:cNvPicPr>
            <a:picLocks noChangeAspect="1"/>
          </p:cNvPicPr>
          <p:nvPr userDrawn="1"/>
        </p:nvPicPr>
        <p:blipFill>
          <a:blip r:embed="rId3"/>
          <a:stretch>
            <a:fillRect/>
          </a:stretch>
        </p:blipFill>
        <p:spPr>
          <a:xfrm>
            <a:off x="677334" y="6354234"/>
            <a:ext cx="2540000" cy="266700"/>
          </a:xfrm>
          <a:prstGeom prst="rect">
            <a:avLst/>
          </a:prstGeom>
        </p:spPr>
      </p:pic>
      <p:pic>
        <p:nvPicPr>
          <p:cNvPr id="2" name="Picture 1" descr="Bar_RtAngle_7502_RGB.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3587" y="4006085"/>
            <a:ext cx="2284303" cy="112770"/>
          </a:xfrm>
          <a:prstGeom prst="rect">
            <a:avLst/>
          </a:prstGeom>
        </p:spPr>
      </p:pic>
      <p:sp>
        <p:nvSpPr>
          <p:cNvPr id="3" name="Title 2"/>
          <p:cNvSpPr>
            <a:spLocks noGrp="1"/>
          </p:cNvSpPr>
          <p:nvPr>
            <p:ph type="title" hasCustomPrompt="1"/>
          </p:nvPr>
        </p:nvSpPr>
        <p:spPr>
          <a:xfrm>
            <a:off x="671757" y="1179824"/>
            <a:ext cx="6972300" cy="2641756"/>
          </a:xfrm>
          <a:prstGeom prst="rect">
            <a:avLst/>
          </a:prstGeom>
        </p:spPr>
        <p:txBody>
          <a:bodyPr anchor="b"/>
          <a:lstStyle>
            <a:lvl1pPr algn="l">
              <a:defRPr sz="5000" b="1" i="0">
                <a:solidFill>
                  <a:schemeClr val="tx2"/>
                </a:solidFill>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spTree>
    <p:extLst>
      <p:ext uri="{BB962C8B-B14F-4D97-AF65-F5344CB8AC3E}">
        <p14:creationId xmlns:p14="http://schemas.microsoft.com/office/powerpoint/2010/main" val="2373491258"/>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rgbClr val="FFFFFF"/>
                </a:solidFill>
                <a:latin typeface="Open Sans"/>
                <a:cs typeface="Open Sans"/>
              </a:defRPr>
            </a:lvl1pPr>
            <a:lvl2pPr>
              <a:defRPr sz="2000" b="1" i="0" baseline="0">
                <a:solidFill>
                  <a:srgbClr val="FFFFFF"/>
                </a:solidFill>
                <a:latin typeface="Open Sans"/>
                <a:cs typeface="Open Sans"/>
              </a:defRPr>
            </a:lvl2pPr>
            <a:lvl3pPr marL="1143000" indent="-228600">
              <a:buSzPct val="100000"/>
              <a:buFont typeface="Lucida Grande"/>
              <a:buChar char="&gt;"/>
              <a:defRPr sz="1800" b="1" i="0" baseline="0">
                <a:solidFill>
                  <a:srgbClr val="FFFFFF"/>
                </a:solidFill>
                <a:latin typeface="Open Sans"/>
                <a:cs typeface="Open Sans"/>
              </a:defRPr>
            </a:lvl3pPr>
            <a:lvl4pPr>
              <a:defRPr sz="1600" b="1" i="0" baseline="0">
                <a:solidFill>
                  <a:srgbClr val="FFFFFF"/>
                </a:solidFill>
                <a:latin typeface="Open Sans"/>
                <a:cs typeface="Open Sans"/>
              </a:defRPr>
            </a:lvl4pPr>
            <a:lvl5pPr marL="2057400" indent="-228600">
              <a:buFont typeface="Lucida Grande"/>
              <a:buChar char="&gt;"/>
              <a:defRPr sz="1400" b="1" i="0" baseline="0">
                <a:solidFill>
                  <a:srgbClr val="FFFFFF"/>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5"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FFFFFF"/>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REGULAR	, 24 PT.)</a:t>
            </a:r>
          </a:p>
        </p:txBody>
      </p:sp>
      <p:pic>
        <p:nvPicPr>
          <p:cNvPr id="7" name="Picture 6"/>
          <p:cNvPicPr>
            <a:picLocks noChangeAspect="1"/>
          </p:cNvPicPr>
          <p:nvPr userDrawn="1"/>
        </p:nvPicPr>
        <p:blipFill>
          <a:blip r:embed="rId2"/>
          <a:stretch>
            <a:fillRect/>
          </a:stretch>
        </p:blipFill>
        <p:spPr>
          <a:xfrm>
            <a:off x="6248401" y="6354234"/>
            <a:ext cx="2540000" cy="266700"/>
          </a:xfrm>
          <a:prstGeom prst="rect">
            <a:avLst/>
          </a:prstGeom>
        </p:spPr>
      </p:pic>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7" y="365069"/>
            <a:ext cx="8184662" cy="998440"/>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276924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Content">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5815" y="5945854"/>
            <a:ext cx="1371600" cy="923544"/>
          </a:xfrm>
          <a:prstGeom prst="rect">
            <a:avLst/>
          </a:prstGeom>
        </p:spPr>
      </p:pic>
      <p:sp>
        <p:nvSpPr>
          <p:cNvPr id="6" name="Text Placeholder 9"/>
          <p:cNvSpPr>
            <a:spLocks noGrp="1"/>
          </p:cNvSpPr>
          <p:nvPr>
            <p:ph type="body" sz="quarter" idx="11" hasCustomPrompt="1"/>
          </p:nvPr>
        </p:nvSpPr>
        <p:spPr>
          <a:xfrm>
            <a:off x="659305" y="1736725"/>
            <a:ext cx="8076956" cy="4015497"/>
          </a:xfrm>
          <a:prstGeom prst="rect">
            <a:avLst/>
          </a:prstGeom>
        </p:spPr>
        <p:txBody>
          <a:bodyPr/>
          <a:lstStyle>
            <a:lvl1pPr marL="342900" indent="-342900">
              <a:buFont typeface="Lucida Grande"/>
              <a:buChar char="&gt;"/>
              <a:defRPr sz="2400" b="1" i="0" baseline="0">
                <a:solidFill>
                  <a:srgbClr val="FFFFFF"/>
                </a:solidFill>
                <a:latin typeface="Open Sans"/>
                <a:cs typeface="Open Sans"/>
              </a:defRPr>
            </a:lvl1pPr>
            <a:lvl2pPr>
              <a:defRPr sz="2000" b="1" i="0" baseline="0">
                <a:solidFill>
                  <a:srgbClr val="FFFFFF"/>
                </a:solidFill>
                <a:latin typeface="Open Sans"/>
                <a:cs typeface="Open Sans"/>
              </a:defRPr>
            </a:lvl2pPr>
            <a:lvl3pPr marL="1143000" indent="-228600">
              <a:buSzPct val="100000"/>
              <a:buFont typeface="Lucida Grande"/>
              <a:buChar char="&gt;"/>
              <a:defRPr sz="1800" b="1" i="0" baseline="0">
                <a:solidFill>
                  <a:srgbClr val="FFFFFF"/>
                </a:solidFill>
                <a:latin typeface="Open Sans"/>
                <a:cs typeface="Open Sans"/>
              </a:defRPr>
            </a:lvl3pPr>
            <a:lvl4pPr>
              <a:defRPr sz="1600" b="1" i="0" baseline="0">
                <a:solidFill>
                  <a:srgbClr val="FFFFFF"/>
                </a:solidFill>
                <a:latin typeface="Open Sans"/>
                <a:cs typeface="Open Sans"/>
              </a:defRPr>
            </a:lvl4pPr>
            <a:lvl5pPr marL="2057400" indent="-228600">
              <a:buFont typeface="Lucida Grande"/>
              <a:buChar char="&gt;"/>
              <a:defRPr sz="1400" b="1" i="0" baseline="0">
                <a:solidFill>
                  <a:srgbClr val="FFFFFF"/>
                </a:solidFill>
                <a:latin typeface="Open Sans"/>
                <a:cs typeface="Open Sans"/>
              </a:defRPr>
            </a:lvl5pPr>
          </a:lstStyle>
          <a:p>
            <a:pPr lvl="0"/>
            <a:r>
              <a:rPr lang="en-US" dirty="0"/>
              <a:t>Bulleted content here (Open Sans Light, 24 pt.)</a:t>
            </a:r>
          </a:p>
          <a:p>
            <a:pPr lvl="1"/>
            <a:r>
              <a:rPr lang="en-US" dirty="0"/>
              <a:t>Second level (Open Sans Light, 20)</a:t>
            </a:r>
          </a:p>
          <a:p>
            <a:pPr lvl="2"/>
            <a:r>
              <a:rPr lang="en-US" dirty="0"/>
              <a:t>Third level (Open Sans Light, 18)</a:t>
            </a:r>
          </a:p>
          <a:p>
            <a:pPr lvl="3"/>
            <a:r>
              <a:rPr lang="en-US" dirty="0"/>
              <a:t>Fourth level (Open Sans Light, 16)</a:t>
            </a:r>
          </a:p>
          <a:p>
            <a:pPr lvl="4"/>
            <a:r>
              <a:rPr lang="en-US" dirty="0"/>
              <a:t>Fifth level (Open Sans Light, 14)</a:t>
            </a:r>
          </a:p>
        </p:txBody>
      </p:sp>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064505" cy="991998"/>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323633797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Graphic">
    <p:bg>
      <p:bgPr>
        <a:solidFill>
          <a:srgbClr val="4B2E83"/>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6248401" y="6354234"/>
            <a:ext cx="2540000" cy="266700"/>
          </a:xfrm>
          <a:prstGeom prst="rect">
            <a:avLst/>
          </a:prstGeom>
        </p:spPr>
      </p:pic>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FFFFFF"/>
                </a:solidFill>
                <a:latin typeface="Open Sans Light"/>
                <a:cs typeface="Open Sans Light"/>
              </a:defRPr>
            </a:lvl1pPr>
          </a:lstStyle>
          <a:p>
            <a:r>
              <a:rPr lang="en-US" dirty="0"/>
              <a:t>Graphics can go here – </a:t>
            </a:r>
            <a:br>
              <a:rPr lang="en-US" dirty="0"/>
            </a:br>
            <a:r>
              <a:rPr lang="en-US" dirty="0"/>
              <a:t>replace this box with your image or chart</a:t>
            </a:r>
          </a:p>
        </p:txBody>
      </p:sp>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116644" cy="991998"/>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3828560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9" name="Picture 8" descr="Wordmark_center_Purple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039" y="6487457"/>
            <a:ext cx="2425295" cy="163374"/>
          </a:xfrm>
          <a:prstGeom prst="rect">
            <a:avLst/>
          </a:prstGeom>
        </p:spPr>
      </p:pic>
      <p:pic>
        <p:nvPicPr>
          <p:cNvPr id="6" name="Picture 5" descr="Bar_RtAngle_7502_RGB.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3587" y="4006085"/>
            <a:ext cx="2284303" cy="112770"/>
          </a:xfrm>
          <a:prstGeom prst="rect">
            <a:avLst/>
          </a:prstGeom>
        </p:spPr>
      </p:pic>
      <p:sp>
        <p:nvSpPr>
          <p:cNvPr id="3" name="Title 2"/>
          <p:cNvSpPr>
            <a:spLocks noGrp="1"/>
          </p:cNvSpPr>
          <p:nvPr>
            <p:ph type="title" hasCustomPrompt="1"/>
          </p:nvPr>
        </p:nvSpPr>
        <p:spPr>
          <a:xfrm>
            <a:off x="671757" y="1167124"/>
            <a:ext cx="6972300" cy="2641756"/>
          </a:xfrm>
          <a:prstGeom prst="rect">
            <a:avLst/>
          </a:prstGeom>
        </p:spPr>
        <p:txBody>
          <a:bodyPr anchor="b"/>
          <a:lstStyle>
            <a:lvl1pPr algn="l">
              <a:defRPr sz="5000" b="1" i="0">
                <a:solidFill>
                  <a:srgbClr val="4B2E83"/>
                </a:solidFill>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spTree>
    <p:extLst>
      <p:ext uri="{BB962C8B-B14F-4D97-AF65-F5344CB8AC3E}">
        <p14:creationId xmlns:p14="http://schemas.microsoft.com/office/powerpoint/2010/main" val="3397191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6"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4B2E83"/>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LIGHT, 24 PT.)</a:t>
            </a:r>
          </a:p>
        </p:txBody>
      </p:sp>
      <p:pic>
        <p:nvPicPr>
          <p:cNvPr id="9" name="Picture 8"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2155" y="6487457"/>
            <a:ext cx="2425295" cy="163374"/>
          </a:xfrm>
          <a:prstGeom prst="rect">
            <a:avLst/>
          </a:prstGeom>
        </p:spPr>
      </p:pic>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184663" cy="991998"/>
          </a:xfrm>
          <a:prstGeom prst="rect">
            <a:avLst/>
          </a:prstGeom>
        </p:spPr>
        <p:txBody>
          <a:bodyPr anchor="b"/>
          <a:lstStyle>
            <a:lvl1pPr algn="l">
              <a:defRPr sz="3000" b="1" i="0">
                <a:solidFill>
                  <a:srgbClr val="4B2E83"/>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3072872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6" name="Text Placeholder 9"/>
          <p:cNvSpPr>
            <a:spLocks noGrp="1"/>
          </p:cNvSpPr>
          <p:nvPr>
            <p:ph type="body" sz="quarter" idx="11" hasCustomPrompt="1"/>
          </p:nvPr>
        </p:nvSpPr>
        <p:spPr>
          <a:xfrm>
            <a:off x="659305" y="1736725"/>
            <a:ext cx="8196210" cy="4015497"/>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9" name="Picture 8"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7" name="Picture 6"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183759"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1450220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999999"/>
                </a:solidFill>
                <a:latin typeface="Open Sans Light"/>
                <a:cs typeface="Open Sans Light"/>
              </a:defRPr>
            </a:lvl1pPr>
          </a:lstStyle>
          <a:p>
            <a:r>
              <a:rPr lang="en-US" dirty="0"/>
              <a:t>Graphics can go here – </a:t>
            </a:r>
            <a:br>
              <a:rPr lang="en-US" dirty="0"/>
            </a:br>
            <a:r>
              <a:rPr lang="en-US" dirty="0"/>
              <a:t>replace this box with your image or chart</a:t>
            </a:r>
          </a:p>
        </p:txBody>
      </p:sp>
      <p:pic>
        <p:nvPicPr>
          <p:cNvPr id="7" name="Picture 6"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63105" y="6487457"/>
            <a:ext cx="2425295" cy="163374"/>
          </a:xfrm>
          <a:prstGeom prst="rect">
            <a:avLst/>
          </a:prstGeom>
        </p:spPr>
      </p:pic>
      <p:pic>
        <p:nvPicPr>
          <p:cNvPr id="6" name="Picture 5"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116644"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24895524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4B2E8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703096"/>
      </p:ext>
    </p:extLst>
  </p:cSld>
  <p:clrMap bg1="dk1" tx1="lt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9868176"/>
      </p:ext>
    </p:extLst>
  </p:cSld>
  <p:clrMap bg1="lt1" tx1="dk1" bg2="lt2" tx2="dk2" accent1="accent1" accent2="accent2" accent3="accent3" accent4="accent4" accent5="accent5" accent6="accent6" hlink="hlink" folHlink="folHlink"/>
  <p:sldLayoutIdLst>
    <p:sldLayoutId id="2147483653" r:id="rId1"/>
    <p:sldLayoutId id="2147483663" r:id="rId2"/>
    <p:sldLayoutId id="2147483664" r:id="rId3"/>
    <p:sldLayoutId id="2147483665"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smtClean="0"/>
              <a:t>Control Objectives and Controls– Spring 2021</a:t>
            </a:r>
            <a:r>
              <a:rPr lang="en-US" sz="4000" dirty="0"/>
              <a:t/>
            </a:r>
            <a:br>
              <a:rPr lang="en-US" sz="4000" dirty="0"/>
            </a:br>
            <a:r>
              <a:rPr lang="en-US" sz="4000" dirty="0"/>
              <a:t>Lesson </a:t>
            </a:r>
            <a:r>
              <a:rPr lang="en-US" sz="4000" dirty="0" smtClean="0"/>
              <a:t>7</a:t>
            </a:r>
            <a:endParaRPr lang="en-US" sz="4000" dirty="0"/>
          </a:p>
        </p:txBody>
      </p:sp>
    </p:spTree>
    <p:extLst>
      <p:ext uri="{BB962C8B-B14F-4D97-AF65-F5344CB8AC3E}">
        <p14:creationId xmlns:p14="http://schemas.microsoft.com/office/powerpoint/2010/main" val="1913477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p:txBody>
          <a:bodyPr/>
          <a:lstStyle/>
          <a:p>
            <a:r>
              <a:rPr lang="en-US" b="0" dirty="0" smtClean="0"/>
              <a:t>Administrative</a:t>
            </a:r>
          </a:p>
          <a:p>
            <a:pPr lvl="1"/>
            <a:r>
              <a:rPr lang="en-US" sz="1400" b="0" dirty="0" smtClean="0"/>
              <a:t>refer </a:t>
            </a:r>
            <a:r>
              <a:rPr lang="en-US" sz="1400" b="0" dirty="0"/>
              <a:t>to policies, procedures, or guidelines that define personnel or business practices in accordance with the organization's security goals. ... Security awareness training for employees also falls under the umbrella of administrative controls</a:t>
            </a:r>
            <a:endParaRPr lang="en-US" sz="1400" b="0" dirty="0" smtClean="0"/>
          </a:p>
          <a:p>
            <a:r>
              <a:rPr lang="en-US" b="0" dirty="0" smtClean="0"/>
              <a:t>Technical</a:t>
            </a:r>
          </a:p>
          <a:p>
            <a:pPr lvl="1"/>
            <a:r>
              <a:rPr lang="en-US" sz="1400" b="0" dirty="0"/>
              <a:t>security controls that the computer system executes. The controls can provide automated protection from unauthorized access or misuse, facilitate detection of security violations, and support security requirements for applications and data.</a:t>
            </a:r>
            <a:endParaRPr lang="en-US" sz="1400" b="0" dirty="0" smtClean="0"/>
          </a:p>
          <a:p>
            <a:r>
              <a:rPr lang="en-US" b="0" dirty="0" smtClean="0"/>
              <a:t>Physical</a:t>
            </a:r>
          </a:p>
          <a:p>
            <a:pPr lvl="1"/>
            <a:r>
              <a:rPr lang="en-US" sz="1400" b="0" dirty="0"/>
              <a:t>the implementation of </a:t>
            </a:r>
            <a:r>
              <a:rPr lang="en-US" sz="1400" dirty="0"/>
              <a:t>security</a:t>
            </a:r>
            <a:r>
              <a:rPr lang="en-US" sz="1400" b="0" dirty="0"/>
              <a:t> measures in a </a:t>
            </a:r>
            <a:r>
              <a:rPr lang="en-US" sz="1400" dirty="0"/>
              <a:t>defined</a:t>
            </a:r>
            <a:r>
              <a:rPr lang="en-US" sz="1400" b="0" dirty="0"/>
              <a:t> structure used to deter or prevent unauthorized access to sensitive material. Examples of </a:t>
            </a:r>
            <a:r>
              <a:rPr lang="en-US" sz="1400" dirty="0"/>
              <a:t>physical controls</a:t>
            </a:r>
            <a:r>
              <a:rPr lang="en-US" sz="1400" b="0" dirty="0"/>
              <a:t> are: Closed-circuit surveillance cameras. Motion or thermal alarm systems. </a:t>
            </a:r>
            <a:r>
              <a:rPr lang="en-US" sz="1400" dirty="0"/>
              <a:t>Security</a:t>
            </a:r>
            <a:r>
              <a:rPr lang="en-US" sz="1400" b="0" dirty="0"/>
              <a:t> guards</a:t>
            </a:r>
          </a:p>
        </p:txBody>
      </p:sp>
      <p:sp>
        <p:nvSpPr>
          <p:cNvPr id="4" name="Title 3"/>
          <p:cNvSpPr>
            <a:spLocks noGrp="1"/>
          </p:cNvSpPr>
          <p:nvPr>
            <p:ph type="title"/>
          </p:nvPr>
        </p:nvSpPr>
        <p:spPr/>
        <p:txBody>
          <a:bodyPr/>
          <a:lstStyle/>
          <a:p>
            <a:r>
              <a:rPr lang="en-US" dirty="0" smtClean="0"/>
              <a:t>Control Types</a:t>
            </a:r>
            <a:endParaRPr lang="en-US" dirty="0"/>
          </a:p>
        </p:txBody>
      </p:sp>
    </p:spTree>
    <p:extLst>
      <p:ext uri="{BB962C8B-B14F-4D97-AF65-F5344CB8AC3E}">
        <p14:creationId xmlns:p14="http://schemas.microsoft.com/office/powerpoint/2010/main" val="20456872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59305" y="2508996"/>
            <a:ext cx="8197114" cy="3810086"/>
          </a:xfrm>
        </p:spPr>
        <p:txBody>
          <a:bodyPr/>
          <a:lstStyle/>
          <a:p>
            <a:pPr marL="0" indent="0">
              <a:buNone/>
            </a:pPr>
            <a:r>
              <a:rPr lang="en-US" dirty="0" smtClean="0"/>
              <a:t>Question: </a:t>
            </a:r>
            <a:r>
              <a:rPr lang="en-US" b="0" dirty="0" smtClean="0"/>
              <a:t>Can you use a control from one category to complement a control from a different category?</a:t>
            </a:r>
          </a:p>
          <a:p>
            <a:r>
              <a:rPr lang="en-US" b="0" dirty="0"/>
              <a:t>	</a:t>
            </a:r>
            <a:r>
              <a:rPr lang="en-US" sz="2000" b="0" dirty="0" smtClean="0"/>
              <a:t>Can an administrative control be complemented by a technical/physical control?</a:t>
            </a:r>
          </a:p>
          <a:p>
            <a:r>
              <a:rPr lang="en-US" sz="2000" b="0" dirty="0"/>
              <a:t>	</a:t>
            </a:r>
            <a:r>
              <a:rPr lang="en-US" sz="2000" b="0" dirty="0" smtClean="0"/>
              <a:t>Can a physical control be complemented by a technical/administrative control?</a:t>
            </a:r>
          </a:p>
          <a:p>
            <a:r>
              <a:rPr lang="en-US" sz="2000" b="0" dirty="0"/>
              <a:t>	</a:t>
            </a:r>
            <a:r>
              <a:rPr lang="en-US" sz="2000" b="0" dirty="0" err="1" smtClean="0"/>
              <a:t>Etc</a:t>
            </a:r>
            <a:r>
              <a:rPr lang="en-US" sz="2000" b="0" dirty="0" smtClean="0"/>
              <a:t>?</a:t>
            </a:r>
            <a:r>
              <a:rPr lang="en-US" b="0" dirty="0" smtClean="0"/>
              <a:t/>
            </a:r>
            <a:br>
              <a:rPr lang="en-US" b="0" dirty="0" smtClean="0"/>
            </a:br>
            <a:r>
              <a:rPr lang="en-US" b="0" dirty="0" smtClean="0"/>
              <a:t/>
            </a:r>
            <a:br>
              <a:rPr lang="en-US" b="0" dirty="0" smtClean="0"/>
            </a:br>
            <a:r>
              <a:rPr lang="en-US" b="0" dirty="0" smtClean="0"/>
              <a:t>TYPICALLY: Administrative controls are FIRST and they are complemented by technical/physical control</a:t>
            </a:r>
            <a:endParaRPr lang="en-US" b="0" dirty="0"/>
          </a:p>
        </p:txBody>
      </p:sp>
      <p:sp>
        <p:nvSpPr>
          <p:cNvPr id="4" name="Title 3"/>
          <p:cNvSpPr>
            <a:spLocks noGrp="1"/>
          </p:cNvSpPr>
          <p:nvPr>
            <p:ph type="title"/>
          </p:nvPr>
        </p:nvSpPr>
        <p:spPr/>
        <p:txBody>
          <a:bodyPr/>
          <a:lstStyle/>
          <a:p>
            <a:r>
              <a:rPr lang="en-US" dirty="0" smtClean="0"/>
              <a:t>Administrative Controls</a:t>
            </a:r>
            <a:endParaRPr lang="en-US" dirty="0"/>
          </a:p>
        </p:txBody>
      </p:sp>
    </p:spTree>
    <p:extLst>
      <p:ext uri="{BB962C8B-B14F-4D97-AF65-F5344CB8AC3E}">
        <p14:creationId xmlns:p14="http://schemas.microsoft.com/office/powerpoint/2010/main" val="5241995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0" dirty="0"/>
              <a:t>Implement policies and procedures</a:t>
            </a:r>
          </a:p>
          <a:p>
            <a:r>
              <a:rPr lang="en-US" b="0" dirty="0"/>
              <a:t>Assign responsibilities</a:t>
            </a:r>
          </a:p>
          <a:p>
            <a:r>
              <a:rPr lang="en-US" b="0" dirty="0"/>
              <a:t>Provide workforce security</a:t>
            </a:r>
          </a:p>
          <a:p>
            <a:pPr lvl="1"/>
            <a:r>
              <a:rPr lang="en-US" b="0" dirty="0"/>
              <a:t>Clearance, authorization, termination</a:t>
            </a:r>
          </a:p>
          <a:p>
            <a:r>
              <a:rPr lang="en-US" b="0" dirty="0"/>
              <a:t>Access management policies and procedures</a:t>
            </a:r>
          </a:p>
          <a:p>
            <a:r>
              <a:rPr lang="en-US" b="0" dirty="0"/>
              <a:t>Security awareness and training</a:t>
            </a:r>
          </a:p>
          <a:p>
            <a:r>
              <a:rPr lang="en-US" b="0" dirty="0"/>
              <a:t>Security incident procedures</a:t>
            </a:r>
          </a:p>
          <a:p>
            <a:r>
              <a:rPr lang="en-US" b="0" dirty="0"/>
              <a:t>Contingency plan (business continuity)</a:t>
            </a:r>
          </a:p>
          <a:p>
            <a:r>
              <a:rPr lang="en-US" b="0" dirty="0" smtClean="0"/>
              <a:t>Risk monitoring </a:t>
            </a:r>
            <a:r>
              <a:rPr lang="en-US" b="0" dirty="0"/>
              <a:t>and evaluation</a:t>
            </a:r>
          </a:p>
          <a:p>
            <a:pPr marL="0" indent="0">
              <a:buNone/>
            </a:pPr>
            <a:endParaRPr lang="en-US" dirty="0"/>
          </a:p>
        </p:txBody>
      </p:sp>
      <p:sp>
        <p:nvSpPr>
          <p:cNvPr id="3" name="Text Placeholder 2"/>
          <p:cNvSpPr>
            <a:spLocks noGrp="1"/>
          </p:cNvSpPr>
          <p:nvPr>
            <p:ph type="body" sz="quarter" idx="12"/>
          </p:nvPr>
        </p:nvSpPr>
        <p:spPr/>
        <p:txBody>
          <a:bodyPr/>
          <a:lstStyle/>
          <a:p>
            <a:r>
              <a:rPr lang="en-US" dirty="0" smtClean="0"/>
              <a:t>Administrative</a:t>
            </a:r>
            <a:endParaRPr lang="en-US" dirty="0"/>
          </a:p>
        </p:txBody>
      </p:sp>
      <p:sp>
        <p:nvSpPr>
          <p:cNvPr id="4" name="Title 3"/>
          <p:cNvSpPr>
            <a:spLocks noGrp="1"/>
          </p:cNvSpPr>
          <p:nvPr>
            <p:ph type="title"/>
          </p:nvPr>
        </p:nvSpPr>
        <p:spPr/>
        <p:txBody>
          <a:bodyPr/>
          <a:lstStyle/>
          <a:p>
            <a:r>
              <a:rPr lang="en-US" dirty="0" smtClean="0"/>
              <a:t>Lesson 7 Let’s </a:t>
            </a:r>
            <a:r>
              <a:rPr lang="en-US" dirty="0" smtClean="0"/>
              <a:t>Identify </a:t>
            </a:r>
            <a:r>
              <a:rPr lang="en-US" dirty="0"/>
              <a:t>C</a:t>
            </a:r>
            <a:r>
              <a:rPr lang="en-US" dirty="0" smtClean="0"/>
              <a:t>ommon </a:t>
            </a:r>
            <a:r>
              <a:rPr lang="en-US" dirty="0"/>
              <a:t>C</a:t>
            </a:r>
            <a:r>
              <a:rPr lang="en-US" dirty="0" smtClean="0"/>
              <a:t>ontrols</a:t>
            </a:r>
            <a:endParaRPr lang="en-US" dirty="0"/>
          </a:p>
        </p:txBody>
      </p:sp>
    </p:spTree>
    <p:extLst>
      <p:ext uri="{BB962C8B-B14F-4D97-AF65-F5344CB8AC3E}">
        <p14:creationId xmlns:p14="http://schemas.microsoft.com/office/powerpoint/2010/main" val="35338774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0" dirty="0"/>
              <a:t>Facility access</a:t>
            </a:r>
          </a:p>
          <a:p>
            <a:pPr lvl="1"/>
            <a:r>
              <a:rPr lang="en-US" b="0" dirty="0"/>
              <a:t>Security, validation, contingency</a:t>
            </a:r>
          </a:p>
          <a:p>
            <a:r>
              <a:rPr lang="en-US" b="0" dirty="0" smtClean="0"/>
              <a:t>Workstation </a:t>
            </a:r>
            <a:r>
              <a:rPr lang="en-US" b="0" dirty="0"/>
              <a:t>security</a:t>
            </a:r>
          </a:p>
          <a:p>
            <a:r>
              <a:rPr lang="en-US" b="0" dirty="0"/>
              <a:t>Device and media </a:t>
            </a:r>
            <a:r>
              <a:rPr lang="en-US" b="0" dirty="0" smtClean="0"/>
              <a:t>security</a:t>
            </a:r>
          </a:p>
          <a:p>
            <a:r>
              <a:rPr lang="en-US" b="0" dirty="0" smtClean="0"/>
              <a:t>Hardcopy security</a:t>
            </a:r>
            <a:endParaRPr lang="en-US" b="0" dirty="0"/>
          </a:p>
          <a:p>
            <a:pPr marL="0" indent="0">
              <a:buNone/>
            </a:pPr>
            <a:endParaRPr lang="en-US" dirty="0"/>
          </a:p>
        </p:txBody>
      </p:sp>
      <p:sp>
        <p:nvSpPr>
          <p:cNvPr id="3" name="Text Placeholder 2"/>
          <p:cNvSpPr>
            <a:spLocks noGrp="1"/>
          </p:cNvSpPr>
          <p:nvPr>
            <p:ph type="body" sz="quarter" idx="12"/>
          </p:nvPr>
        </p:nvSpPr>
        <p:spPr/>
        <p:txBody>
          <a:bodyPr/>
          <a:lstStyle/>
          <a:p>
            <a:r>
              <a:rPr lang="en-US" dirty="0" smtClean="0"/>
              <a:t>Physical</a:t>
            </a:r>
            <a:endParaRPr lang="en-US" dirty="0"/>
          </a:p>
        </p:txBody>
      </p:sp>
      <p:sp>
        <p:nvSpPr>
          <p:cNvPr id="4" name="Title 3"/>
          <p:cNvSpPr>
            <a:spLocks noGrp="1"/>
          </p:cNvSpPr>
          <p:nvPr>
            <p:ph type="title"/>
          </p:nvPr>
        </p:nvSpPr>
        <p:spPr/>
        <p:txBody>
          <a:bodyPr/>
          <a:lstStyle/>
          <a:p>
            <a:r>
              <a:rPr lang="en-US" dirty="0" smtClean="0"/>
              <a:t>Let’s Identify </a:t>
            </a:r>
            <a:r>
              <a:rPr lang="en-US" dirty="0"/>
              <a:t>C</a:t>
            </a:r>
            <a:r>
              <a:rPr lang="en-US" dirty="0" smtClean="0"/>
              <a:t>ommon Controls</a:t>
            </a:r>
            <a:endParaRPr lang="en-US" dirty="0"/>
          </a:p>
        </p:txBody>
      </p:sp>
    </p:spTree>
    <p:extLst>
      <p:ext uri="{BB962C8B-B14F-4D97-AF65-F5344CB8AC3E}">
        <p14:creationId xmlns:p14="http://schemas.microsoft.com/office/powerpoint/2010/main" val="5863453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b="0" dirty="0" smtClean="0"/>
          </a:p>
          <a:p>
            <a:r>
              <a:rPr lang="en-US" b="0" dirty="0" smtClean="0"/>
              <a:t>Authentication</a:t>
            </a:r>
            <a:endParaRPr lang="en-US" b="0" dirty="0"/>
          </a:p>
          <a:p>
            <a:r>
              <a:rPr lang="en-US" b="0" dirty="0" smtClean="0"/>
              <a:t>Access </a:t>
            </a:r>
          </a:p>
          <a:p>
            <a:r>
              <a:rPr lang="en-US" b="0" dirty="0" smtClean="0"/>
              <a:t>Integrity</a:t>
            </a:r>
            <a:endParaRPr lang="en-US" b="0" dirty="0"/>
          </a:p>
          <a:p>
            <a:r>
              <a:rPr lang="en-US" b="0" dirty="0" smtClean="0"/>
              <a:t>Audit </a:t>
            </a:r>
            <a:endParaRPr lang="en-US" b="0" dirty="0"/>
          </a:p>
          <a:p>
            <a:r>
              <a:rPr lang="en-US" b="0" dirty="0" smtClean="0"/>
              <a:t>Transmission security</a:t>
            </a:r>
          </a:p>
          <a:p>
            <a:pPr lvl="1"/>
            <a:r>
              <a:rPr lang="en-US" b="0" dirty="0" smtClean="0"/>
              <a:t>Plays with Access and Integrity – but is its own category</a:t>
            </a:r>
            <a:endParaRPr lang="en-US" b="0" dirty="0"/>
          </a:p>
          <a:p>
            <a:pPr marL="0" indent="0">
              <a:buNone/>
            </a:pPr>
            <a:endParaRPr lang="en-US" dirty="0"/>
          </a:p>
        </p:txBody>
      </p:sp>
      <p:sp>
        <p:nvSpPr>
          <p:cNvPr id="3" name="Text Placeholder 2"/>
          <p:cNvSpPr>
            <a:spLocks noGrp="1"/>
          </p:cNvSpPr>
          <p:nvPr>
            <p:ph type="body" sz="quarter" idx="12"/>
          </p:nvPr>
        </p:nvSpPr>
        <p:spPr/>
        <p:txBody>
          <a:bodyPr/>
          <a:lstStyle/>
          <a:p>
            <a:r>
              <a:rPr lang="en-US" dirty="0" smtClean="0"/>
              <a:t>Technical – SO MANY – THESE ARE BROAD CATEGORIES</a:t>
            </a:r>
            <a:endParaRPr lang="en-US" dirty="0"/>
          </a:p>
        </p:txBody>
      </p:sp>
      <p:sp>
        <p:nvSpPr>
          <p:cNvPr id="4" name="Title 3"/>
          <p:cNvSpPr>
            <a:spLocks noGrp="1"/>
          </p:cNvSpPr>
          <p:nvPr>
            <p:ph type="title"/>
          </p:nvPr>
        </p:nvSpPr>
        <p:spPr/>
        <p:txBody>
          <a:bodyPr/>
          <a:lstStyle/>
          <a:p>
            <a:r>
              <a:rPr lang="en-US" dirty="0" smtClean="0"/>
              <a:t>Let’s Identify </a:t>
            </a:r>
            <a:r>
              <a:rPr lang="en-US" dirty="0"/>
              <a:t>C</a:t>
            </a:r>
            <a:r>
              <a:rPr lang="en-US" dirty="0" smtClean="0"/>
              <a:t>ommon </a:t>
            </a:r>
            <a:r>
              <a:rPr lang="en-US" dirty="0"/>
              <a:t>C</a:t>
            </a:r>
            <a:r>
              <a:rPr lang="en-US" dirty="0" smtClean="0"/>
              <a:t>ontrols</a:t>
            </a:r>
            <a:endParaRPr lang="en-US" dirty="0"/>
          </a:p>
        </p:txBody>
      </p:sp>
    </p:spTree>
    <p:extLst>
      <p:ext uri="{BB962C8B-B14F-4D97-AF65-F5344CB8AC3E}">
        <p14:creationId xmlns:p14="http://schemas.microsoft.com/office/powerpoint/2010/main" val="4102500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b="0" dirty="0" smtClean="0"/>
          </a:p>
          <a:p>
            <a:r>
              <a:rPr lang="en-US" b="0" dirty="0" smtClean="0"/>
              <a:t>Unique </a:t>
            </a:r>
            <a:r>
              <a:rPr lang="en-US" b="0" dirty="0" err="1" smtClean="0"/>
              <a:t>UserID</a:t>
            </a:r>
            <a:endParaRPr lang="en-US" b="0" dirty="0"/>
          </a:p>
          <a:p>
            <a:r>
              <a:rPr lang="en-US" b="0" dirty="0" smtClean="0"/>
              <a:t>Passwords</a:t>
            </a:r>
          </a:p>
          <a:p>
            <a:r>
              <a:rPr lang="en-US" b="0" dirty="0" smtClean="0"/>
              <a:t>Certificates</a:t>
            </a:r>
          </a:p>
          <a:p>
            <a:r>
              <a:rPr lang="en-US" b="0" dirty="0" smtClean="0"/>
              <a:t>Multifactor authentication</a:t>
            </a:r>
          </a:p>
          <a:p>
            <a:r>
              <a:rPr lang="en-US" b="0" dirty="0" smtClean="0"/>
              <a:t>Challenge questions</a:t>
            </a:r>
          </a:p>
          <a:p>
            <a:r>
              <a:rPr lang="en-US" b="0" dirty="0" smtClean="0"/>
              <a:t>“Risky” authentication attempts</a:t>
            </a:r>
          </a:p>
          <a:p>
            <a:pPr marL="0" indent="0">
              <a:buNone/>
            </a:pPr>
            <a:r>
              <a:rPr lang="en-US" b="0" dirty="0"/>
              <a:t>	</a:t>
            </a:r>
            <a:r>
              <a:rPr lang="en-US" b="0" dirty="0" smtClean="0"/>
              <a:t>	Can lead to requesting certs, MFA, or challenges</a:t>
            </a:r>
          </a:p>
          <a:p>
            <a:pPr marL="0" indent="0">
              <a:buNone/>
            </a:pPr>
            <a:endParaRPr lang="en-US" dirty="0"/>
          </a:p>
        </p:txBody>
      </p:sp>
      <p:sp>
        <p:nvSpPr>
          <p:cNvPr id="3" name="Text Placeholder 2"/>
          <p:cNvSpPr>
            <a:spLocks noGrp="1"/>
          </p:cNvSpPr>
          <p:nvPr>
            <p:ph type="body" sz="quarter" idx="12"/>
          </p:nvPr>
        </p:nvSpPr>
        <p:spPr/>
        <p:txBody>
          <a:bodyPr/>
          <a:lstStyle/>
          <a:p>
            <a:r>
              <a:rPr lang="en-US" dirty="0" smtClean="0"/>
              <a:t>Authentication – Are you authorized to be in the environment?</a:t>
            </a:r>
            <a:endParaRPr lang="en-US" dirty="0"/>
          </a:p>
        </p:txBody>
      </p:sp>
      <p:sp>
        <p:nvSpPr>
          <p:cNvPr id="4" name="Title 3"/>
          <p:cNvSpPr>
            <a:spLocks noGrp="1"/>
          </p:cNvSpPr>
          <p:nvPr>
            <p:ph type="title"/>
          </p:nvPr>
        </p:nvSpPr>
        <p:spPr/>
        <p:txBody>
          <a:bodyPr/>
          <a:lstStyle/>
          <a:p>
            <a:r>
              <a:rPr lang="en-US" dirty="0" smtClean="0"/>
              <a:t>Let’s Identify </a:t>
            </a:r>
            <a:r>
              <a:rPr lang="en-US" dirty="0"/>
              <a:t>C</a:t>
            </a:r>
            <a:r>
              <a:rPr lang="en-US" dirty="0" smtClean="0"/>
              <a:t>ommon </a:t>
            </a:r>
            <a:r>
              <a:rPr lang="en-US" dirty="0"/>
              <a:t>C</a:t>
            </a:r>
            <a:r>
              <a:rPr lang="en-US" dirty="0" smtClean="0"/>
              <a:t>ontrols</a:t>
            </a:r>
            <a:endParaRPr lang="en-US" dirty="0"/>
          </a:p>
        </p:txBody>
      </p:sp>
    </p:spTree>
    <p:extLst>
      <p:ext uri="{BB962C8B-B14F-4D97-AF65-F5344CB8AC3E}">
        <p14:creationId xmlns:p14="http://schemas.microsoft.com/office/powerpoint/2010/main" val="40097849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sz="2800" b="0" dirty="0" smtClean="0"/>
          </a:p>
          <a:p>
            <a:r>
              <a:rPr lang="en-US" b="0" dirty="0" smtClean="0"/>
              <a:t>Unique ID / Identity and Access Management</a:t>
            </a:r>
          </a:p>
          <a:p>
            <a:r>
              <a:rPr lang="en-US" b="0" dirty="0" smtClean="0"/>
              <a:t>Auto logoff / Screensavers</a:t>
            </a:r>
          </a:p>
          <a:p>
            <a:r>
              <a:rPr lang="en-US" b="0" dirty="0" smtClean="0"/>
              <a:t>Explicit data/app permissions</a:t>
            </a:r>
          </a:p>
          <a:p>
            <a:r>
              <a:rPr lang="en-US" b="0" dirty="0" smtClean="0"/>
              <a:t>Role-based permissions</a:t>
            </a:r>
          </a:p>
          <a:p>
            <a:r>
              <a:rPr lang="en-US" b="0" dirty="0" smtClean="0"/>
              <a:t>Encryption</a:t>
            </a:r>
          </a:p>
          <a:p>
            <a:r>
              <a:rPr lang="en-US" b="0" dirty="0" smtClean="0"/>
              <a:t>Host-checking (managed/unmanaged)</a:t>
            </a:r>
          </a:p>
          <a:p>
            <a:pPr marL="457200" lvl="1" indent="0">
              <a:buNone/>
            </a:pPr>
            <a:endParaRPr lang="en-US" b="0" dirty="0"/>
          </a:p>
          <a:p>
            <a:pPr marL="0" indent="0">
              <a:buNone/>
            </a:pPr>
            <a:endParaRPr lang="en-US" dirty="0"/>
          </a:p>
        </p:txBody>
      </p:sp>
      <p:sp>
        <p:nvSpPr>
          <p:cNvPr id="3" name="Text Placeholder 2"/>
          <p:cNvSpPr>
            <a:spLocks noGrp="1"/>
          </p:cNvSpPr>
          <p:nvPr>
            <p:ph type="body" sz="quarter" idx="12"/>
          </p:nvPr>
        </p:nvSpPr>
        <p:spPr/>
        <p:txBody>
          <a:bodyPr/>
          <a:lstStyle/>
          <a:p>
            <a:r>
              <a:rPr lang="en-US" dirty="0" smtClean="0"/>
              <a:t>Access Control – Once authorized, what can you get to/do?</a:t>
            </a:r>
            <a:endParaRPr lang="en-US" dirty="0"/>
          </a:p>
        </p:txBody>
      </p:sp>
      <p:sp>
        <p:nvSpPr>
          <p:cNvPr id="4" name="Title 3"/>
          <p:cNvSpPr>
            <a:spLocks noGrp="1"/>
          </p:cNvSpPr>
          <p:nvPr>
            <p:ph type="title"/>
          </p:nvPr>
        </p:nvSpPr>
        <p:spPr/>
        <p:txBody>
          <a:bodyPr/>
          <a:lstStyle/>
          <a:p>
            <a:r>
              <a:rPr lang="en-US" dirty="0" smtClean="0"/>
              <a:t>Let’s Identify </a:t>
            </a:r>
            <a:r>
              <a:rPr lang="en-US" dirty="0"/>
              <a:t>C</a:t>
            </a:r>
            <a:r>
              <a:rPr lang="en-US" dirty="0" smtClean="0"/>
              <a:t>ommon </a:t>
            </a:r>
            <a:r>
              <a:rPr lang="en-US" dirty="0"/>
              <a:t>C</a:t>
            </a:r>
            <a:r>
              <a:rPr lang="en-US" dirty="0" smtClean="0"/>
              <a:t>ontrols</a:t>
            </a:r>
            <a:endParaRPr lang="en-US" dirty="0"/>
          </a:p>
        </p:txBody>
      </p:sp>
    </p:spTree>
    <p:extLst>
      <p:ext uri="{BB962C8B-B14F-4D97-AF65-F5344CB8AC3E}">
        <p14:creationId xmlns:p14="http://schemas.microsoft.com/office/powerpoint/2010/main" val="40655526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sz="2800" b="0" dirty="0" smtClean="0"/>
          </a:p>
          <a:p>
            <a:r>
              <a:rPr lang="en-US" b="0" dirty="0" smtClean="0"/>
              <a:t>Configuration standards</a:t>
            </a:r>
          </a:p>
          <a:p>
            <a:r>
              <a:rPr lang="en-US" b="0" dirty="0" smtClean="0"/>
              <a:t>Patching and updates</a:t>
            </a:r>
          </a:p>
          <a:p>
            <a:r>
              <a:rPr lang="en-US" b="0" dirty="0" smtClean="0"/>
              <a:t>Secure coding</a:t>
            </a:r>
          </a:p>
          <a:p>
            <a:r>
              <a:rPr lang="en-US" b="0" dirty="0" smtClean="0"/>
              <a:t>Network firewalls</a:t>
            </a:r>
          </a:p>
          <a:p>
            <a:r>
              <a:rPr lang="en-US" b="0" dirty="0" smtClean="0"/>
              <a:t>Host firewalls</a:t>
            </a:r>
          </a:p>
          <a:p>
            <a:r>
              <a:rPr lang="en-US" b="0" dirty="0" smtClean="0"/>
              <a:t>Web application firewalls</a:t>
            </a:r>
          </a:p>
          <a:p>
            <a:r>
              <a:rPr lang="en-US" b="0" dirty="0" smtClean="0"/>
              <a:t>IPS / NIPS</a:t>
            </a:r>
          </a:p>
          <a:p>
            <a:r>
              <a:rPr lang="en-US" b="0" dirty="0" smtClean="0"/>
              <a:t>VLANs</a:t>
            </a:r>
          </a:p>
          <a:p>
            <a:r>
              <a:rPr lang="en-US" b="0" dirty="0" smtClean="0"/>
              <a:t>Encryption at rest (3DES, AES, RSA)</a:t>
            </a:r>
          </a:p>
          <a:p>
            <a:pPr marL="0" indent="0">
              <a:buNone/>
            </a:pPr>
            <a:endParaRPr lang="en-US" b="0" dirty="0" smtClean="0"/>
          </a:p>
          <a:p>
            <a:endParaRPr lang="en-US" b="0" dirty="0" smtClean="0"/>
          </a:p>
          <a:p>
            <a:endParaRPr lang="en-US" b="0" dirty="0" smtClean="0"/>
          </a:p>
          <a:p>
            <a:pPr marL="457200" lvl="1" indent="0">
              <a:buNone/>
            </a:pPr>
            <a:endParaRPr lang="en-US" b="0" dirty="0"/>
          </a:p>
          <a:p>
            <a:pPr marL="0" indent="0">
              <a:buNone/>
            </a:pPr>
            <a:endParaRPr lang="en-US" dirty="0"/>
          </a:p>
        </p:txBody>
      </p:sp>
      <p:sp>
        <p:nvSpPr>
          <p:cNvPr id="3" name="Text Placeholder 2"/>
          <p:cNvSpPr>
            <a:spLocks noGrp="1"/>
          </p:cNvSpPr>
          <p:nvPr>
            <p:ph type="body" sz="quarter" idx="12"/>
          </p:nvPr>
        </p:nvSpPr>
        <p:spPr/>
        <p:txBody>
          <a:bodyPr/>
          <a:lstStyle/>
          <a:p>
            <a:r>
              <a:rPr lang="en-US" dirty="0" smtClean="0"/>
              <a:t>Integrity Control – How do you ensure systems and data do only their intended function / data is not manipulated?</a:t>
            </a:r>
            <a:endParaRPr lang="en-US" dirty="0"/>
          </a:p>
        </p:txBody>
      </p:sp>
      <p:sp>
        <p:nvSpPr>
          <p:cNvPr id="4" name="Title 3"/>
          <p:cNvSpPr>
            <a:spLocks noGrp="1"/>
          </p:cNvSpPr>
          <p:nvPr>
            <p:ph type="title"/>
          </p:nvPr>
        </p:nvSpPr>
        <p:spPr/>
        <p:txBody>
          <a:bodyPr/>
          <a:lstStyle/>
          <a:p>
            <a:r>
              <a:rPr lang="en-US" dirty="0"/>
              <a:t>L</a:t>
            </a:r>
            <a:r>
              <a:rPr lang="en-US" dirty="0" smtClean="0"/>
              <a:t>et’s Identify </a:t>
            </a:r>
            <a:r>
              <a:rPr lang="en-US" dirty="0"/>
              <a:t>C</a:t>
            </a:r>
            <a:r>
              <a:rPr lang="en-US" dirty="0" smtClean="0"/>
              <a:t>ommon </a:t>
            </a:r>
            <a:r>
              <a:rPr lang="en-US" dirty="0"/>
              <a:t>C</a:t>
            </a:r>
            <a:r>
              <a:rPr lang="en-US" dirty="0" smtClean="0"/>
              <a:t>ontrols</a:t>
            </a:r>
            <a:endParaRPr lang="en-US" dirty="0"/>
          </a:p>
        </p:txBody>
      </p:sp>
    </p:spTree>
    <p:extLst>
      <p:ext uri="{BB962C8B-B14F-4D97-AF65-F5344CB8AC3E}">
        <p14:creationId xmlns:p14="http://schemas.microsoft.com/office/powerpoint/2010/main" val="17493705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sz="2800" b="0" dirty="0" smtClean="0"/>
          </a:p>
          <a:p>
            <a:r>
              <a:rPr lang="en-US" b="0" dirty="0" smtClean="0"/>
              <a:t>Logging</a:t>
            </a:r>
          </a:p>
          <a:p>
            <a:r>
              <a:rPr lang="en-US" b="0" dirty="0" smtClean="0"/>
              <a:t>Monitoring logs</a:t>
            </a:r>
          </a:p>
          <a:p>
            <a:r>
              <a:rPr lang="en-US" b="0" dirty="0" err="1" smtClean="0"/>
              <a:t>UniqueID</a:t>
            </a:r>
            <a:r>
              <a:rPr lang="en-US" b="0" dirty="0" smtClean="0"/>
              <a:t> (overlap)</a:t>
            </a:r>
          </a:p>
          <a:p>
            <a:r>
              <a:rPr lang="en-US" b="0" dirty="0" smtClean="0"/>
              <a:t>Unique device ID</a:t>
            </a:r>
          </a:p>
          <a:p>
            <a:endParaRPr lang="en-US" b="0" dirty="0" smtClean="0"/>
          </a:p>
          <a:p>
            <a:pPr marL="457200" lvl="1" indent="0">
              <a:buNone/>
            </a:pPr>
            <a:endParaRPr lang="en-US" b="0" dirty="0"/>
          </a:p>
          <a:p>
            <a:pPr marL="0" indent="0">
              <a:buNone/>
            </a:pPr>
            <a:endParaRPr lang="en-US" dirty="0"/>
          </a:p>
        </p:txBody>
      </p:sp>
      <p:sp>
        <p:nvSpPr>
          <p:cNvPr id="3" name="Text Placeholder 2"/>
          <p:cNvSpPr>
            <a:spLocks noGrp="1"/>
          </p:cNvSpPr>
          <p:nvPr>
            <p:ph type="body" sz="quarter" idx="12"/>
          </p:nvPr>
        </p:nvSpPr>
        <p:spPr/>
        <p:txBody>
          <a:bodyPr/>
          <a:lstStyle/>
          <a:p>
            <a:r>
              <a:rPr lang="en-US" dirty="0" smtClean="0"/>
              <a:t>Audit Control – How do you ensure you can prove actions, events and identify the sources?</a:t>
            </a:r>
            <a:endParaRPr lang="en-US" dirty="0"/>
          </a:p>
        </p:txBody>
      </p:sp>
      <p:sp>
        <p:nvSpPr>
          <p:cNvPr id="4" name="Title 3"/>
          <p:cNvSpPr>
            <a:spLocks noGrp="1"/>
          </p:cNvSpPr>
          <p:nvPr>
            <p:ph type="title"/>
          </p:nvPr>
        </p:nvSpPr>
        <p:spPr/>
        <p:txBody>
          <a:bodyPr/>
          <a:lstStyle/>
          <a:p>
            <a:r>
              <a:rPr lang="en-US" dirty="0" smtClean="0"/>
              <a:t>Let’s Identify </a:t>
            </a:r>
            <a:r>
              <a:rPr lang="en-US" dirty="0"/>
              <a:t>C</a:t>
            </a:r>
            <a:r>
              <a:rPr lang="en-US" dirty="0" smtClean="0"/>
              <a:t>ommon </a:t>
            </a:r>
            <a:r>
              <a:rPr lang="en-US" dirty="0"/>
              <a:t>C</a:t>
            </a:r>
            <a:r>
              <a:rPr lang="en-US" dirty="0" smtClean="0"/>
              <a:t>ontrols</a:t>
            </a:r>
            <a:endParaRPr lang="en-US" dirty="0"/>
          </a:p>
        </p:txBody>
      </p:sp>
    </p:spTree>
    <p:extLst>
      <p:ext uri="{BB962C8B-B14F-4D97-AF65-F5344CB8AC3E}">
        <p14:creationId xmlns:p14="http://schemas.microsoft.com/office/powerpoint/2010/main" val="39099663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sz="2800" b="0" dirty="0" smtClean="0"/>
          </a:p>
          <a:p>
            <a:r>
              <a:rPr lang="en-US" b="0" dirty="0" smtClean="0"/>
              <a:t>Encryption (3DES, AES, RSA)</a:t>
            </a:r>
          </a:p>
          <a:p>
            <a:pPr lvl="1"/>
            <a:r>
              <a:rPr lang="en-US" b="0" dirty="0" smtClean="0"/>
              <a:t>Used in TLS, SSL, SSH</a:t>
            </a:r>
          </a:p>
          <a:p>
            <a:endParaRPr lang="en-US" b="0" dirty="0" smtClean="0"/>
          </a:p>
          <a:p>
            <a:pPr marL="457200" lvl="1" indent="0">
              <a:buNone/>
            </a:pPr>
            <a:endParaRPr lang="en-US" b="0" dirty="0"/>
          </a:p>
          <a:p>
            <a:pPr marL="0" indent="0">
              <a:buNone/>
            </a:pPr>
            <a:endParaRPr lang="en-US" dirty="0"/>
          </a:p>
        </p:txBody>
      </p:sp>
      <p:sp>
        <p:nvSpPr>
          <p:cNvPr id="3" name="Text Placeholder 2"/>
          <p:cNvSpPr>
            <a:spLocks noGrp="1"/>
          </p:cNvSpPr>
          <p:nvPr>
            <p:ph type="body" sz="quarter" idx="12"/>
          </p:nvPr>
        </p:nvSpPr>
        <p:spPr/>
        <p:txBody>
          <a:bodyPr/>
          <a:lstStyle/>
          <a:p>
            <a:r>
              <a:rPr lang="en-US" dirty="0" smtClean="0"/>
              <a:t>Transmission Security Control– How do you ensure unauthorized sources cannot intercept data?</a:t>
            </a:r>
            <a:endParaRPr lang="en-US" dirty="0"/>
          </a:p>
        </p:txBody>
      </p:sp>
      <p:sp>
        <p:nvSpPr>
          <p:cNvPr id="4" name="Title 3"/>
          <p:cNvSpPr>
            <a:spLocks noGrp="1"/>
          </p:cNvSpPr>
          <p:nvPr>
            <p:ph type="title"/>
          </p:nvPr>
        </p:nvSpPr>
        <p:spPr/>
        <p:txBody>
          <a:bodyPr/>
          <a:lstStyle/>
          <a:p>
            <a:r>
              <a:rPr lang="en-US" dirty="0" smtClean="0"/>
              <a:t>Let’s Identify </a:t>
            </a:r>
            <a:r>
              <a:rPr lang="en-US" dirty="0"/>
              <a:t>C</a:t>
            </a:r>
            <a:r>
              <a:rPr lang="en-US" dirty="0" smtClean="0"/>
              <a:t>ommon </a:t>
            </a:r>
            <a:r>
              <a:rPr lang="en-US" dirty="0"/>
              <a:t>C</a:t>
            </a:r>
            <a:r>
              <a:rPr lang="en-US" dirty="0" smtClean="0"/>
              <a:t>ontrols</a:t>
            </a:r>
            <a:endParaRPr lang="en-US" dirty="0"/>
          </a:p>
        </p:txBody>
      </p:sp>
    </p:spTree>
    <p:extLst>
      <p:ext uri="{BB962C8B-B14F-4D97-AF65-F5344CB8AC3E}">
        <p14:creationId xmlns:p14="http://schemas.microsoft.com/office/powerpoint/2010/main" val="6721093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0" dirty="0" smtClean="0"/>
              <a:t>Defines the goal of the control</a:t>
            </a:r>
          </a:p>
          <a:p>
            <a:endParaRPr lang="en-US" b="0" dirty="0" smtClean="0"/>
          </a:p>
          <a:p>
            <a:r>
              <a:rPr lang="en-US" b="0" dirty="0" smtClean="0"/>
              <a:t>Should overlap to support other controls</a:t>
            </a:r>
          </a:p>
          <a:p>
            <a:endParaRPr lang="en-US" b="0" dirty="0"/>
          </a:p>
          <a:p>
            <a:r>
              <a:rPr lang="en-US" b="0" dirty="0" smtClean="0"/>
              <a:t>Should cover in case of a control failure</a:t>
            </a:r>
            <a:endParaRPr lang="en-US" b="0" dirty="0"/>
          </a:p>
        </p:txBody>
      </p:sp>
      <p:sp>
        <p:nvSpPr>
          <p:cNvPr id="4" name="Title 3"/>
          <p:cNvSpPr>
            <a:spLocks noGrp="1"/>
          </p:cNvSpPr>
          <p:nvPr>
            <p:ph type="title"/>
          </p:nvPr>
        </p:nvSpPr>
        <p:spPr/>
        <p:txBody>
          <a:bodyPr/>
          <a:lstStyle/>
          <a:p>
            <a:r>
              <a:rPr lang="en-US" dirty="0" smtClean="0"/>
              <a:t>Control Objectives</a:t>
            </a:r>
            <a:endParaRPr lang="en-US" dirty="0"/>
          </a:p>
        </p:txBody>
      </p:sp>
    </p:spTree>
    <p:extLst>
      <p:ext uri="{BB962C8B-B14F-4D97-AF65-F5344CB8AC3E}">
        <p14:creationId xmlns:p14="http://schemas.microsoft.com/office/powerpoint/2010/main" val="24492346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0" dirty="0" smtClean="0"/>
              <a:t>Control Objectives</a:t>
            </a:r>
          </a:p>
          <a:p>
            <a:pPr lvl="1"/>
            <a:r>
              <a:rPr lang="en-US" b="0" dirty="0" smtClean="0"/>
              <a:t>WHAT you want to achieve</a:t>
            </a:r>
          </a:p>
          <a:p>
            <a:pPr lvl="1"/>
            <a:r>
              <a:rPr lang="en-US" b="0" dirty="0" smtClean="0"/>
              <a:t>Absolute language – looking to ELIMINATE a threat/risk</a:t>
            </a:r>
          </a:p>
          <a:p>
            <a:pPr lvl="1"/>
            <a:endParaRPr lang="en-US" b="0" dirty="0"/>
          </a:p>
          <a:p>
            <a:r>
              <a:rPr lang="en-US" b="0" dirty="0" smtClean="0"/>
              <a:t>Controls</a:t>
            </a:r>
          </a:p>
          <a:p>
            <a:pPr lvl="1"/>
            <a:r>
              <a:rPr lang="en-US" b="0" dirty="0" smtClean="0"/>
              <a:t>Administrative, Physical and Technical</a:t>
            </a:r>
          </a:p>
          <a:p>
            <a:pPr lvl="1"/>
            <a:endParaRPr lang="en-US" b="0" dirty="0"/>
          </a:p>
          <a:p>
            <a:r>
              <a:rPr lang="en-US" b="0" dirty="0" smtClean="0"/>
              <a:t>Technical</a:t>
            </a:r>
          </a:p>
          <a:p>
            <a:pPr lvl="1"/>
            <a:r>
              <a:rPr lang="en-US" b="0" dirty="0" smtClean="0"/>
              <a:t>Authentication, Access, Integrity, Audit, Transmission Control</a:t>
            </a:r>
          </a:p>
          <a:p>
            <a:pPr lvl="1"/>
            <a:endParaRPr lang="en-US" dirty="0" smtClean="0"/>
          </a:p>
        </p:txBody>
      </p:sp>
      <p:sp>
        <p:nvSpPr>
          <p:cNvPr id="4" name="Title 3"/>
          <p:cNvSpPr>
            <a:spLocks noGrp="1"/>
          </p:cNvSpPr>
          <p:nvPr>
            <p:ph type="title"/>
          </p:nvPr>
        </p:nvSpPr>
        <p:spPr/>
        <p:txBody>
          <a:bodyPr/>
          <a:lstStyle/>
          <a:p>
            <a:r>
              <a:rPr lang="en-US" dirty="0" smtClean="0"/>
              <a:t>Wrap-Up</a:t>
            </a:r>
            <a:endParaRPr lang="en-US" dirty="0"/>
          </a:p>
        </p:txBody>
      </p:sp>
    </p:spTree>
    <p:extLst>
      <p:ext uri="{BB962C8B-B14F-4D97-AF65-F5344CB8AC3E}">
        <p14:creationId xmlns:p14="http://schemas.microsoft.com/office/powerpoint/2010/main" val="29704050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Control Objectives</a:t>
            </a:r>
            <a:endParaRPr lang="en-US" dirty="0"/>
          </a:p>
        </p:txBody>
      </p:sp>
      <p:graphicFrame>
        <p:nvGraphicFramePr>
          <p:cNvPr id="5" name="Table 5">
            <a:extLst>
              <a:ext uri="{FF2B5EF4-FFF2-40B4-BE49-F238E27FC236}">
                <a16:creationId xmlns:a16="http://schemas.microsoft.com/office/drawing/2014/main" id="{2E3BDBB3-F64F-4942-B6B5-C0DA2A135DD7}"/>
              </a:ext>
            </a:extLst>
          </p:cNvPr>
          <p:cNvGraphicFramePr>
            <a:graphicFrameLocks noGrp="1"/>
          </p:cNvGraphicFramePr>
          <p:nvPr>
            <p:extLst>
              <p:ext uri="{D42A27DB-BD31-4B8C-83A1-F6EECF244321}">
                <p14:modId xmlns:p14="http://schemas.microsoft.com/office/powerpoint/2010/main" val="3468035194"/>
              </p:ext>
            </p:extLst>
          </p:nvPr>
        </p:nvGraphicFramePr>
        <p:xfrm>
          <a:off x="997527" y="1585798"/>
          <a:ext cx="7307487" cy="4805680"/>
        </p:xfrm>
        <a:graphic>
          <a:graphicData uri="http://schemas.openxmlformats.org/drawingml/2006/table">
            <a:tbl>
              <a:tblPr firstRow="1" bandRow="1">
                <a:tableStyleId>{5C22544A-7EE6-4342-B048-85BDC9FD1C3A}</a:tableStyleId>
              </a:tblPr>
              <a:tblGrid>
                <a:gridCol w="2066184">
                  <a:extLst>
                    <a:ext uri="{9D8B030D-6E8A-4147-A177-3AD203B41FA5}">
                      <a16:colId xmlns:a16="http://schemas.microsoft.com/office/drawing/2014/main" val="4051359089"/>
                    </a:ext>
                  </a:extLst>
                </a:gridCol>
                <a:gridCol w="5241303">
                  <a:extLst>
                    <a:ext uri="{9D8B030D-6E8A-4147-A177-3AD203B41FA5}">
                      <a16:colId xmlns:a16="http://schemas.microsoft.com/office/drawing/2014/main" val="3125916754"/>
                    </a:ext>
                  </a:extLst>
                </a:gridCol>
              </a:tblGrid>
              <a:tr h="370840">
                <a:tc>
                  <a:txBody>
                    <a:bodyPr/>
                    <a:lstStyle/>
                    <a:p>
                      <a:r>
                        <a:rPr lang="en-US" dirty="0"/>
                        <a:t>CONTROL</a:t>
                      </a:r>
                    </a:p>
                  </a:txBody>
                  <a:tcPr/>
                </a:tc>
                <a:tc>
                  <a:txBody>
                    <a:bodyPr/>
                    <a:lstStyle/>
                    <a:p>
                      <a:r>
                        <a:rPr lang="en-US" dirty="0"/>
                        <a:t>CONTROL OBJECTIVE</a:t>
                      </a:r>
                    </a:p>
                  </a:txBody>
                  <a:tcPr/>
                </a:tc>
                <a:extLst>
                  <a:ext uri="{0D108BD9-81ED-4DB2-BD59-A6C34878D82A}">
                    <a16:rowId xmlns:a16="http://schemas.microsoft.com/office/drawing/2014/main" val="762037061"/>
                  </a:ext>
                </a:extLst>
              </a:tr>
              <a:tr h="370840">
                <a:tc>
                  <a:txBody>
                    <a:bodyPr/>
                    <a:lstStyle/>
                    <a:p>
                      <a:r>
                        <a:rPr lang="en-US" sz="1400" dirty="0" err="1"/>
                        <a:t>UserID</a:t>
                      </a:r>
                      <a:endParaRPr lang="en-US" sz="1400" dirty="0"/>
                    </a:p>
                  </a:txBody>
                  <a:tcPr/>
                </a:tc>
                <a:tc>
                  <a:txBody>
                    <a:bodyPr/>
                    <a:lstStyle/>
                    <a:p>
                      <a:r>
                        <a:rPr lang="en-US" sz="1400" dirty="0"/>
                        <a:t>Ensure each individual accessing a system can be uniquely identified</a:t>
                      </a:r>
                    </a:p>
                  </a:txBody>
                  <a:tcPr/>
                </a:tc>
                <a:extLst>
                  <a:ext uri="{0D108BD9-81ED-4DB2-BD59-A6C34878D82A}">
                    <a16:rowId xmlns:a16="http://schemas.microsoft.com/office/drawing/2014/main" val="3662568974"/>
                  </a:ext>
                </a:extLst>
              </a:tr>
              <a:tr h="370840">
                <a:tc>
                  <a:txBody>
                    <a:bodyPr/>
                    <a:lstStyle/>
                    <a:p>
                      <a:r>
                        <a:rPr lang="en-US" sz="1400" dirty="0"/>
                        <a:t>Password</a:t>
                      </a:r>
                    </a:p>
                  </a:txBody>
                  <a:tcPr/>
                </a:tc>
                <a:tc>
                  <a:txBody>
                    <a:bodyPr/>
                    <a:lstStyle/>
                    <a:p>
                      <a:r>
                        <a:rPr lang="en-US" sz="1400" dirty="0"/>
                        <a:t>Validate that the individual gaining access is the actually the individual (authentication)</a:t>
                      </a:r>
                    </a:p>
                  </a:txBody>
                  <a:tcPr/>
                </a:tc>
                <a:extLst>
                  <a:ext uri="{0D108BD9-81ED-4DB2-BD59-A6C34878D82A}">
                    <a16:rowId xmlns:a16="http://schemas.microsoft.com/office/drawing/2014/main" val="3595040724"/>
                  </a:ext>
                </a:extLst>
              </a:tr>
              <a:tr h="370840">
                <a:tc>
                  <a:txBody>
                    <a:bodyPr/>
                    <a:lstStyle/>
                    <a:p>
                      <a:r>
                        <a:rPr lang="en-US" sz="1400" dirty="0"/>
                        <a:t>Password Expiration</a:t>
                      </a:r>
                    </a:p>
                  </a:txBody>
                  <a:tcPr/>
                </a:tc>
                <a:tc>
                  <a:txBody>
                    <a:bodyPr/>
                    <a:lstStyle/>
                    <a:p>
                      <a:r>
                        <a:rPr lang="en-US" sz="1400" dirty="0"/>
                        <a:t>Protect from unauthorized access due to compromised passwords</a:t>
                      </a:r>
                    </a:p>
                  </a:txBody>
                  <a:tcPr/>
                </a:tc>
                <a:extLst>
                  <a:ext uri="{0D108BD9-81ED-4DB2-BD59-A6C34878D82A}">
                    <a16:rowId xmlns:a16="http://schemas.microsoft.com/office/drawing/2014/main" val="3747876582"/>
                  </a:ext>
                </a:extLst>
              </a:tr>
              <a:tr h="370840">
                <a:tc>
                  <a:txBody>
                    <a:bodyPr/>
                    <a:lstStyle/>
                    <a:p>
                      <a:r>
                        <a:rPr lang="en-US" sz="1400" dirty="0" smtClean="0"/>
                        <a:t>Data Sharing</a:t>
                      </a:r>
                      <a:r>
                        <a:rPr lang="en-US" sz="1400" baseline="0" dirty="0" smtClean="0"/>
                        <a:t> Policy</a:t>
                      </a:r>
                      <a:endParaRPr lang="en-US" sz="1400" dirty="0"/>
                    </a:p>
                  </a:txBody>
                  <a:tcPr/>
                </a:tc>
                <a:tc>
                  <a:txBody>
                    <a:bodyPr/>
                    <a:lstStyle/>
                    <a:p>
                      <a:r>
                        <a:rPr lang="en-US" sz="1400" dirty="0" smtClean="0"/>
                        <a:t>Prevent</a:t>
                      </a:r>
                      <a:r>
                        <a:rPr lang="en-US" sz="1400" baseline="0" dirty="0" smtClean="0"/>
                        <a:t> data from leaving the environment where reduced controls could lead to unauthorized disclosure</a:t>
                      </a:r>
                      <a:endParaRPr lang="en-US" sz="1400" dirty="0"/>
                    </a:p>
                  </a:txBody>
                  <a:tcPr/>
                </a:tc>
                <a:extLst>
                  <a:ext uri="{0D108BD9-81ED-4DB2-BD59-A6C34878D82A}">
                    <a16:rowId xmlns:a16="http://schemas.microsoft.com/office/drawing/2014/main" val="2683311650"/>
                  </a:ext>
                </a:extLst>
              </a:tr>
              <a:tr h="370840">
                <a:tc>
                  <a:txBody>
                    <a:bodyPr/>
                    <a:lstStyle/>
                    <a:p>
                      <a:r>
                        <a:rPr lang="en-US" sz="1400" dirty="0"/>
                        <a:t>Firewall</a:t>
                      </a:r>
                    </a:p>
                  </a:txBody>
                  <a:tcPr/>
                </a:tc>
                <a:tc>
                  <a:txBody>
                    <a:bodyPr/>
                    <a:lstStyle/>
                    <a:p>
                      <a:r>
                        <a:rPr lang="en-US" sz="1400" dirty="0"/>
                        <a:t>Allow only desired network traffic into a particular network/network zone</a:t>
                      </a:r>
                    </a:p>
                  </a:txBody>
                  <a:tcPr/>
                </a:tc>
                <a:extLst>
                  <a:ext uri="{0D108BD9-81ED-4DB2-BD59-A6C34878D82A}">
                    <a16:rowId xmlns:a16="http://schemas.microsoft.com/office/drawing/2014/main" val="946732221"/>
                  </a:ext>
                </a:extLst>
              </a:tr>
              <a:tr h="370840">
                <a:tc>
                  <a:txBody>
                    <a:bodyPr/>
                    <a:lstStyle/>
                    <a:p>
                      <a:r>
                        <a:rPr lang="en-US" sz="1400" dirty="0"/>
                        <a:t>Encryption for data in transit</a:t>
                      </a:r>
                    </a:p>
                  </a:txBody>
                  <a:tcPr/>
                </a:tc>
                <a:tc>
                  <a:txBody>
                    <a:bodyPr/>
                    <a:lstStyle/>
                    <a:p>
                      <a:r>
                        <a:rPr lang="en-US" sz="1400" dirty="0"/>
                        <a:t>Maintain confidentiality of communications between a transmitter and recipient</a:t>
                      </a:r>
                    </a:p>
                  </a:txBody>
                  <a:tcPr/>
                </a:tc>
                <a:extLst>
                  <a:ext uri="{0D108BD9-81ED-4DB2-BD59-A6C34878D82A}">
                    <a16:rowId xmlns:a16="http://schemas.microsoft.com/office/drawing/2014/main" val="1653416993"/>
                  </a:ext>
                </a:extLst>
              </a:tr>
              <a:tr h="370840">
                <a:tc>
                  <a:txBody>
                    <a:bodyPr/>
                    <a:lstStyle/>
                    <a:p>
                      <a:r>
                        <a:rPr lang="en-US" sz="1400" dirty="0" smtClean="0"/>
                        <a:t>Document Shredding</a:t>
                      </a:r>
                      <a:endParaRPr lang="en-US" sz="1400" dirty="0"/>
                    </a:p>
                  </a:txBody>
                  <a:tcPr/>
                </a:tc>
                <a:tc>
                  <a:txBody>
                    <a:bodyPr/>
                    <a:lstStyle/>
                    <a:p>
                      <a:r>
                        <a:rPr lang="en-US" sz="1400" dirty="0" smtClean="0"/>
                        <a:t>Prevent disclosure of information</a:t>
                      </a:r>
                      <a:r>
                        <a:rPr lang="en-US" sz="1400" baseline="0" dirty="0" smtClean="0"/>
                        <a:t> in unprotected areas such as garbage bins, and during transport to/from garbage bins</a:t>
                      </a:r>
                      <a:endParaRPr lang="en-US" sz="1400" dirty="0"/>
                    </a:p>
                  </a:txBody>
                  <a:tcPr/>
                </a:tc>
                <a:extLst>
                  <a:ext uri="{0D108BD9-81ED-4DB2-BD59-A6C34878D82A}">
                    <a16:rowId xmlns:a16="http://schemas.microsoft.com/office/drawing/2014/main" val="3487338947"/>
                  </a:ext>
                </a:extLst>
              </a:tr>
              <a:tr h="370840">
                <a:tc>
                  <a:txBody>
                    <a:bodyPr/>
                    <a:lstStyle/>
                    <a:p>
                      <a:r>
                        <a:rPr lang="en-US" sz="1400" dirty="0"/>
                        <a:t>Maintain redundancy (hot available, backups, worms)</a:t>
                      </a:r>
                    </a:p>
                  </a:txBody>
                  <a:tcPr/>
                </a:tc>
                <a:tc>
                  <a:txBody>
                    <a:bodyPr/>
                    <a:lstStyle/>
                    <a:p>
                      <a:r>
                        <a:rPr lang="en-US" sz="1400" dirty="0"/>
                        <a:t>Maintain system availability</a:t>
                      </a:r>
                    </a:p>
                  </a:txBody>
                  <a:tcPr/>
                </a:tc>
                <a:extLst>
                  <a:ext uri="{0D108BD9-81ED-4DB2-BD59-A6C34878D82A}">
                    <a16:rowId xmlns:a16="http://schemas.microsoft.com/office/drawing/2014/main" val="1874500047"/>
                  </a:ext>
                </a:extLst>
              </a:tr>
              <a:tr h="370840">
                <a:tc>
                  <a:txBody>
                    <a:bodyPr/>
                    <a:lstStyle/>
                    <a:p>
                      <a:r>
                        <a:rPr lang="en-US" sz="1400" dirty="0"/>
                        <a:t>Network segmentation</a:t>
                      </a:r>
                    </a:p>
                  </a:txBody>
                  <a:tcPr/>
                </a:tc>
                <a:tc>
                  <a:txBody>
                    <a:bodyPr/>
                    <a:lstStyle/>
                    <a:p>
                      <a:r>
                        <a:rPr lang="en-US" sz="1400" dirty="0"/>
                        <a:t>Allow desired traffic, for the protection of different classes of assets</a:t>
                      </a:r>
                    </a:p>
                  </a:txBody>
                  <a:tcPr/>
                </a:tc>
                <a:extLst>
                  <a:ext uri="{0D108BD9-81ED-4DB2-BD59-A6C34878D82A}">
                    <a16:rowId xmlns:a16="http://schemas.microsoft.com/office/drawing/2014/main" val="3801338066"/>
                  </a:ext>
                </a:extLst>
              </a:tr>
            </a:tbl>
          </a:graphicData>
        </a:graphic>
      </p:graphicFrame>
    </p:spTree>
    <p:extLst>
      <p:ext uri="{BB962C8B-B14F-4D97-AF65-F5344CB8AC3E}">
        <p14:creationId xmlns:p14="http://schemas.microsoft.com/office/powerpoint/2010/main" val="20833338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0" dirty="0" smtClean="0"/>
              <a:t>All VERY well written control objectives will note one of the five phases of a control framework</a:t>
            </a:r>
            <a:endParaRPr lang="en-US" b="0" dirty="0"/>
          </a:p>
        </p:txBody>
      </p:sp>
      <p:sp>
        <p:nvSpPr>
          <p:cNvPr id="4" name="Title 3"/>
          <p:cNvSpPr>
            <a:spLocks noGrp="1"/>
          </p:cNvSpPr>
          <p:nvPr>
            <p:ph type="title"/>
          </p:nvPr>
        </p:nvSpPr>
        <p:spPr/>
        <p:txBody>
          <a:bodyPr/>
          <a:lstStyle/>
          <a:p>
            <a:r>
              <a:rPr lang="en-US" dirty="0" smtClean="0"/>
              <a:t>Control Objectives</a:t>
            </a:r>
            <a:endParaRPr lang="en-US" dirty="0"/>
          </a:p>
        </p:txBody>
      </p:sp>
      <p:pic>
        <p:nvPicPr>
          <p:cNvPr id="5" name="Picture 4" descr="Identify, Protect, Detect, Respond, Recover"/>
          <p:cNvPicPr/>
          <p:nvPr/>
        </p:nvPicPr>
        <p:blipFill>
          <a:blip r:embed="rId2">
            <a:extLst>
              <a:ext uri="{28A0092B-C50C-407E-A947-70E740481C1C}">
                <a14:useLocalDpi xmlns:a14="http://schemas.microsoft.com/office/drawing/2010/main" val="0"/>
              </a:ext>
            </a:extLst>
          </a:blip>
          <a:srcRect/>
          <a:stretch>
            <a:fillRect/>
          </a:stretch>
        </p:blipFill>
        <p:spPr bwMode="auto">
          <a:xfrm>
            <a:off x="1307521" y="3429000"/>
            <a:ext cx="3278333" cy="3082636"/>
          </a:xfrm>
          <a:prstGeom prst="rect">
            <a:avLst/>
          </a:prstGeom>
          <a:noFill/>
          <a:ln>
            <a:noFill/>
          </a:ln>
        </p:spPr>
      </p:pic>
    </p:spTree>
    <p:extLst>
      <p:ext uri="{BB962C8B-B14F-4D97-AF65-F5344CB8AC3E}">
        <p14:creationId xmlns:p14="http://schemas.microsoft.com/office/powerpoint/2010/main" val="3865486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b="0" dirty="0" smtClean="0"/>
          </a:p>
          <a:p>
            <a:r>
              <a:rPr lang="en-US" b="0" dirty="0" smtClean="0"/>
              <a:t>A control objective is a statement of how to FULLY address one (or more) framework phase(s).</a:t>
            </a:r>
          </a:p>
          <a:p>
            <a:pPr lvl="1"/>
            <a:r>
              <a:rPr lang="en-US" b="0" dirty="0" smtClean="0"/>
              <a:t>Language is absolute.  </a:t>
            </a:r>
          </a:p>
          <a:p>
            <a:pPr lvl="1"/>
            <a:r>
              <a:rPr lang="en-US" b="0" dirty="0" smtClean="0"/>
              <a:t>Language is simple and holistic</a:t>
            </a:r>
          </a:p>
          <a:p>
            <a:pPr marL="457200" lvl="1" indent="0">
              <a:buNone/>
            </a:pPr>
            <a:endParaRPr lang="en-US" b="0" dirty="0"/>
          </a:p>
        </p:txBody>
      </p:sp>
      <p:sp>
        <p:nvSpPr>
          <p:cNvPr id="4" name="Title 3"/>
          <p:cNvSpPr>
            <a:spLocks noGrp="1"/>
          </p:cNvSpPr>
          <p:nvPr>
            <p:ph type="title"/>
          </p:nvPr>
        </p:nvSpPr>
        <p:spPr/>
        <p:txBody>
          <a:bodyPr/>
          <a:lstStyle/>
          <a:p>
            <a:r>
              <a:rPr lang="en-US" dirty="0" smtClean="0"/>
              <a:t>Control Objectives</a:t>
            </a:r>
            <a:endParaRPr lang="en-US" dirty="0"/>
          </a:p>
        </p:txBody>
      </p:sp>
      <p:pic>
        <p:nvPicPr>
          <p:cNvPr id="5" name="Picture 4" descr="Identify, Protect, Detect, Respond, Recover"/>
          <p:cNvPicPr/>
          <p:nvPr/>
        </p:nvPicPr>
        <p:blipFill>
          <a:blip r:embed="rId2">
            <a:extLst>
              <a:ext uri="{28A0092B-C50C-407E-A947-70E740481C1C}">
                <a14:useLocalDpi xmlns:a14="http://schemas.microsoft.com/office/drawing/2010/main" val="0"/>
              </a:ext>
            </a:extLst>
          </a:blip>
          <a:srcRect/>
          <a:stretch>
            <a:fillRect/>
          </a:stretch>
        </p:blipFill>
        <p:spPr bwMode="auto">
          <a:xfrm>
            <a:off x="5735783" y="220893"/>
            <a:ext cx="2147454" cy="2099346"/>
          </a:xfrm>
          <a:prstGeom prst="rect">
            <a:avLst/>
          </a:prstGeom>
          <a:noFill/>
          <a:ln>
            <a:noFill/>
          </a:ln>
        </p:spPr>
      </p:pic>
    </p:spTree>
    <p:extLst>
      <p:ext uri="{BB962C8B-B14F-4D97-AF65-F5344CB8AC3E}">
        <p14:creationId xmlns:p14="http://schemas.microsoft.com/office/powerpoint/2010/main" val="20718903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0" dirty="0" smtClean="0"/>
              <a:t>“BAD” SAMPLES</a:t>
            </a:r>
          </a:p>
          <a:p>
            <a:pPr lvl="1"/>
            <a:r>
              <a:rPr lang="en-US" b="0" dirty="0" smtClean="0"/>
              <a:t>Information security will greatly reduce the risk of password compromise</a:t>
            </a:r>
          </a:p>
          <a:p>
            <a:pPr lvl="1"/>
            <a:endParaRPr lang="en-US" b="0" dirty="0"/>
          </a:p>
          <a:p>
            <a:pPr lvl="1"/>
            <a:r>
              <a:rPr lang="en-US" b="0" dirty="0" smtClean="0"/>
              <a:t>The organization needs controls to decrease the probability of a ransomware attack</a:t>
            </a:r>
          </a:p>
          <a:p>
            <a:pPr lvl="1"/>
            <a:endParaRPr lang="en-US" b="0" dirty="0"/>
          </a:p>
          <a:p>
            <a:pPr lvl="1"/>
            <a:r>
              <a:rPr lang="en-US" b="0" dirty="0" smtClean="0"/>
              <a:t>This control will meet the objective of improving system configurations</a:t>
            </a:r>
          </a:p>
          <a:p>
            <a:pPr lvl="1"/>
            <a:endParaRPr lang="en-US" b="0" dirty="0"/>
          </a:p>
          <a:p>
            <a:pPr lvl="1"/>
            <a:r>
              <a:rPr lang="en-US" b="0" dirty="0" smtClean="0"/>
              <a:t>The organization needs to deploy Norton antivirus</a:t>
            </a:r>
            <a:endParaRPr lang="en-US" b="0" dirty="0"/>
          </a:p>
          <a:p>
            <a:endParaRPr lang="en-US" b="0" dirty="0" smtClean="0"/>
          </a:p>
          <a:p>
            <a:pPr marL="457200" lvl="1" indent="0">
              <a:buNone/>
            </a:pPr>
            <a:endParaRPr lang="en-US" b="0" dirty="0"/>
          </a:p>
        </p:txBody>
      </p:sp>
      <p:sp>
        <p:nvSpPr>
          <p:cNvPr id="4" name="Title 3"/>
          <p:cNvSpPr>
            <a:spLocks noGrp="1"/>
          </p:cNvSpPr>
          <p:nvPr>
            <p:ph type="title"/>
          </p:nvPr>
        </p:nvSpPr>
        <p:spPr/>
        <p:txBody>
          <a:bodyPr/>
          <a:lstStyle/>
          <a:p>
            <a:r>
              <a:rPr lang="en-US" dirty="0" smtClean="0"/>
              <a:t>Control Objectives</a:t>
            </a:r>
            <a:endParaRPr lang="en-US" dirty="0"/>
          </a:p>
        </p:txBody>
      </p:sp>
      <p:pic>
        <p:nvPicPr>
          <p:cNvPr id="5" name="Picture 4" descr="Identify, Protect, Detect, Respond, Recover"/>
          <p:cNvPicPr/>
          <p:nvPr/>
        </p:nvPicPr>
        <p:blipFill>
          <a:blip r:embed="rId2">
            <a:extLst>
              <a:ext uri="{28A0092B-C50C-407E-A947-70E740481C1C}">
                <a14:useLocalDpi xmlns:a14="http://schemas.microsoft.com/office/drawing/2010/main" val="0"/>
              </a:ext>
            </a:extLst>
          </a:blip>
          <a:srcRect/>
          <a:stretch>
            <a:fillRect/>
          </a:stretch>
        </p:blipFill>
        <p:spPr bwMode="auto">
          <a:xfrm>
            <a:off x="5735783" y="220893"/>
            <a:ext cx="2147454" cy="2099346"/>
          </a:xfrm>
          <a:prstGeom prst="rect">
            <a:avLst/>
          </a:prstGeom>
          <a:noFill/>
          <a:ln>
            <a:noFill/>
          </a:ln>
        </p:spPr>
      </p:pic>
    </p:spTree>
    <p:extLst>
      <p:ext uri="{BB962C8B-B14F-4D97-AF65-F5344CB8AC3E}">
        <p14:creationId xmlns:p14="http://schemas.microsoft.com/office/powerpoint/2010/main" val="32234999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0" dirty="0" smtClean="0"/>
              <a:t>“GOOD” SAMPLES</a:t>
            </a:r>
          </a:p>
          <a:p>
            <a:pPr lvl="1"/>
            <a:r>
              <a:rPr lang="en-US" b="0" dirty="0" smtClean="0"/>
              <a:t>Controls in the organization will protect the organization from system misconfiguration</a:t>
            </a:r>
          </a:p>
          <a:p>
            <a:pPr lvl="1"/>
            <a:endParaRPr lang="en-US" b="0" dirty="0"/>
          </a:p>
          <a:p>
            <a:pPr lvl="1"/>
            <a:r>
              <a:rPr lang="en-US" b="0" dirty="0" smtClean="0"/>
              <a:t>Information security will be able to identity active attack activity within its network</a:t>
            </a:r>
          </a:p>
          <a:p>
            <a:pPr lvl="1"/>
            <a:endParaRPr lang="en-US" b="0" dirty="0"/>
          </a:p>
          <a:p>
            <a:pPr lvl="1"/>
            <a:r>
              <a:rPr lang="en-US" b="0" dirty="0" smtClean="0"/>
              <a:t>The organization will only allow authorized traffic into its network, protecting from harmful traffic against its systems</a:t>
            </a:r>
          </a:p>
          <a:p>
            <a:pPr lvl="1"/>
            <a:endParaRPr lang="en-US" b="0" dirty="0"/>
          </a:p>
          <a:p>
            <a:pPr lvl="1"/>
            <a:r>
              <a:rPr lang="en-US" b="0" dirty="0" smtClean="0"/>
              <a:t>The organization will protect from unauthorized access to data while in transit</a:t>
            </a:r>
            <a:endParaRPr lang="en-US" b="0" dirty="0"/>
          </a:p>
          <a:p>
            <a:endParaRPr lang="en-US" b="0" dirty="0" smtClean="0"/>
          </a:p>
          <a:p>
            <a:pPr marL="457200" lvl="1" indent="0">
              <a:buNone/>
            </a:pPr>
            <a:endParaRPr lang="en-US" b="0" dirty="0"/>
          </a:p>
        </p:txBody>
      </p:sp>
      <p:sp>
        <p:nvSpPr>
          <p:cNvPr id="4" name="Title 3"/>
          <p:cNvSpPr>
            <a:spLocks noGrp="1"/>
          </p:cNvSpPr>
          <p:nvPr>
            <p:ph type="title"/>
          </p:nvPr>
        </p:nvSpPr>
        <p:spPr/>
        <p:txBody>
          <a:bodyPr/>
          <a:lstStyle/>
          <a:p>
            <a:r>
              <a:rPr lang="en-US" dirty="0" smtClean="0"/>
              <a:t>Control Objectives</a:t>
            </a:r>
            <a:endParaRPr lang="en-US" dirty="0"/>
          </a:p>
        </p:txBody>
      </p:sp>
      <p:pic>
        <p:nvPicPr>
          <p:cNvPr id="5" name="Picture 4" descr="Identify, Protect, Detect, Respond, Recover"/>
          <p:cNvPicPr/>
          <p:nvPr/>
        </p:nvPicPr>
        <p:blipFill>
          <a:blip r:embed="rId2">
            <a:extLst>
              <a:ext uri="{28A0092B-C50C-407E-A947-70E740481C1C}">
                <a14:useLocalDpi xmlns:a14="http://schemas.microsoft.com/office/drawing/2010/main" val="0"/>
              </a:ext>
            </a:extLst>
          </a:blip>
          <a:srcRect/>
          <a:stretch>
            <a:fillRect/>
          </a:stretch>
        </p:blipFill>
        <p:spPr bwMode="auto">
          <a:xfrm>
            <a:off x="5735783" y="220893"/>
            <a:ext cx="2147454" cy="2099346"/>
          </a:xfrm>
          <a:prstGeom prst="rect">
            <a:avLst/>
          </a:prstGeom>
          <a:noFill/>
          <a:ln>
            <a:noFill/>
          </a:ln>
        </p:spPr>
      </p:pic>
    </p:spTree>
    <p:extLst>
      <p:ext uri="{BB962C8B-B14F-4D97-AF65-F5344CB8AC3E}">
        <p14:creationId xmlns:p14="http://schemas.microsoft.com/office/powerpoint/2010/main" val="1418778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natomy of a cryptographic oracle – understanding (and mitigating) the  BREACH attack – Naked Secur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1872" y="4390557"/>
            <a:ext cx="1383114" cy="138311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dirty="0" smtClean="0"/>
              <a:t>Layered Controls Concept</a:t>
            </a:r>
            <a:endParaRPr lang="en-US" dirty="0"/>
          </a:p>
        </p:txBody>
      </p:sp>
      <p:pic>
        <p:nvPicPr>
          <p:cNvPr id="1026" name="Picture 2" descr="Right to be forgotten: Swiss cheese internet, or database of ruin? | Right  to be forgotten | The Guardi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18" y="1702898"/>
            <a:ext cx="3169514" cy="190170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ight to be forgotten: Swiss cheese internet, or database of ruin? | Right  to be forgotten | The Guardi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2422" y="3216067"/>
            <a:ext cx="3038480" cy="182308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3962400" y="4031673"/>
            <a:ext cx="2490642" cy="13859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flipV="1">
            <a:off x="207818" y="2022182"/>
            <a:ext cx="477982" cy="33251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74073" y="2812473"/>
            <a:ext cx="311727" cy="2008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925782" y="1579418"/>
            <a:ext cx="318654" cy="12348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4534186" y="3773805"/>
            <a:ext cx="2032869" cy="9410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74073" y="1579418"/>
            <a:ext cx="429491" cy="263237"/>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925782" y="2230583"/>
            <a:ext cx="1884218" cy="1027049"/>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83669" y="1551708"/>
            <a:ext cx="479857" cy="25317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1371600" y="2658097"/>
            <a:ext cx="1998804" cy="1154180"/>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31254" y="5963683"/>
            <a:ext cx="7592207" cy="369332"/>
          </a:xfrm>
          <a:prstGeom prst="rect">
            <a:avLst/>
          </a:prstGeom>
          <a:noFill/>
        </p:spPr>
        <p:txBody>
          <a:bodyPr wrap="none" rtlCol="0">
            <a:spAutoFit/>
          </a:bodyPr>
          <a:lstStyle/>
          <a:p>
            <a:r>
              <a:rPr lang="en-US" dirty="0" smtClean="0"/>
              <a:t>When controls fail and complementary controls don’t help – you have an event.</a:t>
            </a:r>
            <a:endParaRPr lang="en-US" dirty="0"/>
          </a:p>
        </p:txBody>
      </p:sp>
    </p:spTree>
    <p:extLst>
      <p:ext uri="{BB962C8B-B14F-4D97-AF65-F5344CB8AC3E}">
        <p14:creationId xmlns:p14="http://schemas.microsoft.com/office/powerpoint/2010/main" val="28500910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p:txBody>
          <a:bodyPr/>
          <a:lstStyle/>
          <a:p>
            <a:r>
              <a:rPr lang="en-US" b="0" dirty="0" smtClean="0"/>
              <a:t>HIPAA</a:t>
            </a:r>
          </a:p>
          <a:p>
            <a:pPr marL="0" indent="0">
              <a:buNone/>
            </a:pPr>
            <a:r>
              <a:rPr lang="en-US" sz="1200" b="0" dirty="0"/>
              <a:t>https://cdn2.hubspot.net/hubfs/2623073/Basic%20HIPAA%20Compliance%20Checklist.pdf?__hstc=168910590.c9387112c33560a055d608c24767c24d.1618873361029.1618873361029.1618873361029.1&amp;__hssc=168910590.1.1618873361029&amp;__hsfp=843875144&amp;hsCtaTracking=7794267f-9a1b-46e4-9b90-46fb96157051%7Cf210c6ca-422e-4bf2-acda-1d7d78652a21</a:t>
            </a:r>
            <a:endParaRPr lang="en-US" sz="1200" b="0" dirty="0"/>
          </a:p>
          <a:p>
            <a:r>
              <a:rPr lang="en-US" b="0" dirty="0" smtClean="0"/>
              <a:t>NERC-CIP</a:t>
            </a:r>
          </a:p>
          <a:p>
            <a:pPr marL="0" indent="0">
              <a:buNone/>
            </a:pPr>
            <a:r>
              <a:rPr lang="en-US" sz="1200" b="0" dirty="0"/>
              <a:t>https://www.nerc.com/pa/Stand/Pages/CIPStandards.aspx</a:t>
            </a:r>
            <a:endParaRPr lang="en-US" sz="1200" b="0" dirty="0" smtClean="0"/>
          </a:p>
          <a:p>
            <a:r>
              <a:rPr lang="en-US" b="0" dirty="0" smtClean="0"/>
              <a:t>NIST</a:t>
            </a:r>
            <a:endParaRPr lang="en-US" b="0" dirty="0" smtClean="0"/>
          </a:p>
          <a:p>
            <a:pPr marL="0" indent="0">
              <a:buNone/>
            </a:pPr>
            <a:r>
              <a:rPr lang="en-US" sz="1200" b="0" dirty="0"/>
              <a:t>https://blog.fpmurphy.com/2017/09/nist-sp-800-53-revision-5-initial-pubic-draft-published.html</a:t>
            </a:r>
            <a:endParaRPr lang="en-US" sz="1200" b="0" dirty="0"/>
          </a:p>
          <a:p>
            <a:r>
              <a:rPr lang="en-US" b="0" dirty="0" smtClean="0"/>
              <a:t>PCI-DSS</a:t>
            </a:r>
          </a:p>
          <a:p>
            <a:pPr marL="0" indent="0">
              <a:buNone/>
            </a:pPr>
            <a:r>
              <a:rPr lang="en-US" sz="1200" b="0" dirty="0"/>
              <a:t>https://www.pcisecuritystandards.org/pci_security/maintaining_payment_security</a:t>
            </a:r>
            <a:endParaRPr lang="en-US" sz="1200" b="0" dirty="0"/>
          </a:p>
          <a:p>
            <a:r>
              <a:rPr lang="en-US" b="0" dirty="0" smtClean="0"/>
              <a:t>CIS</a:t>
            </a:r>
          </a:p>
          <a:p>
            <a:pPr marL="0" indent="0">
              <a:buNone/>
            </a:pPr>
            <a:r>
              <a:rPr lang="en-US" sz="1200" b="0" dirty="0" smtClean="0"/>
              <a:t>See poster</a:t>
            </a:r>
            <a:endParaRPr lang="en-US" sz="1200" b="0" dirty="0"/>
          </a:p>
        </p:txBody>
      </p:sp>
      <p:sp>
        <p:nvSpPr>
          <p:cNvPr id="4" name="Title 3"/>
          <p:cNvSpPr>
            <a:spLocks noGrp="1"/>
          </p:cNvSpPr>
          <p:nvPr>
            <p:ph type="title"/>
          </p:nvPr>
        </p:nvSpPr>
        <p:spPr/>
        <p:txBody>
          <a:bodyPr/>
          <a:lstStyle/>
          <a:p>
            <a:r>
              <a:rPr lang="en-US" dirty="0" smtClean="0"/>
              <a:t>Control Catalogs</a:t>
            </a:r>
            <a:endParaRPr lang="en-US" dirty="0"/>
          </a:p>
        </p:txBody>
      </p:sp>
    </p:spTree>
    <p:extLst>
      <p:ext uri="{BB962C8B-B14F-4D97-AF65-F5344CB8AC3E}">
        <p14:creationId xmlns:p14="http://schemas.microsoft.com/office/powerpoint/2010/main" val="3109011679"/>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4b2e83 1">
      <a:dk1>
        <a:srgbClr val="4B2E83"/>
      </a:dk1>
      <a:lt1>
        <a:srgbClr val="E8D3A2"/>
      </a:lt1>
      <a:dk2>
        <a:srgbClr val="4B2E83"/>
      </a:dk2>
      <a:lt2>
        <a:srgbClr val="FFFFFF"/>
      </a:lt2>
      <a:accent1>
        <a:srgbClr val="4B2E83"/>
      </a:accent1>
      <a:accent2>
        <a:srgbClr val="E8D3A2"/>
      </a:accent2>
      <a:accent3>
        <a:srgbClr val="FFFFFF"/>
      </a:accent3>
      <a:accent4>
        <a:srgbClr val="B2B2B2"/>
      </a:accent4>
      <a:accent5>
        <a:srgbClr val="26005C"/>
      </a:accent5>
      <a:accent6>
        <a:srgbClr val="917B4C"/>
      </a:accent6>
      <a:hlink>
        <a:srgbClr val="26005C"/>
      </a:hlink>
      <a:folHlink>
        <a:srgbClr val="3300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2513</TotalTime>
  <Words>699</Words>
  <Application>Microsoft Office PowerPoint</Application>
  <PresentationFormat>On-screen Show (4:3)</PresentationFormat>
  <Paragraphs>163</Paragraphs>
  <Slides>20</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Arial</vt:lpstr>
      <vt:lpstr>Calibri</vt:lpstr>
      <vt:lpstr>Encode Sans Normal Black</vt:lpstr>
      <vt:lpstr>Lucida Grande</vt:lpstr>
      <vt:lpstr>Open Sans</vt:lpstr>
      <vt:lpstr>Open Sans Light</vt:lpstr>
      <vt:lpstr>Uni Sans Regular</vt:lpstr>
      <vt:lpstr>Custom Design</vt:lpstr>
      <vt:lpstr>1_Custom Design</vt:lpstr>
      <vt:lpstr>Control Objectives and Controls– Spring 2021 Lesson 7</vt:lpstr>
      <vt:lpstr>Control Objectives</vt:lpstr>
      <vt:lpstr>Control Objectives</vt:lpstr>
      <vt:lpstr>Control Objectives</vt:lpstr>
      <vt:lpstr>Control Objectives</vt:lpstr>
      <vt:lpstr>Control Objectives</vt:lpstr>
      <vt:lpstr>Control Objectives</vt:lpstr>
      <vt:lpstr>Layered Controls Concept</vt:lpstr>
      <vt:lpstr>Control Catalogs</vt:lpstr>
      <vt:lpstr>Control Types</vt:lpstr>
      <vt:lpstr>Administrative Controls</vt:lpstr>
      <vt:lpstr>Lesson 7 Let’s Identify Common Controls</vt:lpstr>
      <vt:lpstr>Let’s Identify Common Controls</vt:lpstr>
      <vt:lpstr>Let’s Identify Common Controls</vt:lpstr>
      <vt:lpstr>Let’s Identify Common Controls</vt:lpstr>
      <vt:lpstr>Let’s Identify Common Controls</vt:lpstr>
      <vt:lpstr>Let’s Identify Common Controls</vt:lpstr>
      <vt:lpstr>Let’s Identify Common Controls</vt:lpstr>
      <vt:lpstr>Let’s Identify Common Controls</vt:lpstr>
      <vt:lpstr>Wrap-Up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Alanya Cannon</dc:creator>
  <cp:lastModifiedBy>William Lidster</cp:lastModifiedBy>
  <cp:revision>252</cp:revision>
  <cp:lastPrinted>2016-02-10T20:19:12Z</cp:lastPrinted>
  <dcterms:created xsi:type="dcterms:W3CDTF">2014-10-14T00:51:43Z</dcterms:created>
  <dcterms:modified xsi:type="dcterms:W3CDTF">2021-04-19T23:09:38Z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5352e74-27b2-43e6-a9fe-6ab14f4a88a7_Enabled">
    <vt:lpwstr>true</vt:lpwstr>
  </property>
  <property fmtid="{D5CDD505-2E9C-101B-9397-08002B2CF9AE}" pid="3" name="MSIP_Label_b5352e74-27b2-43e6-a9fe-6ab14f4a88a7_SetDate">
    <vt:lpwstr>2021-04-14T16:52:47Z</vt:lpwstr>
  </property>
  <property fmtid="{D5CDD505-2E9C-101B-9397-08002B2CF9AE}" pid="4" name="MSIP_Label_b5352e74-27b2-43e6-a9fe-6ab14f4a88a7_Method">
    <vt:lpwstr>Privileged</vt:lpwstr>
  </property>
  <property fmtid="{D5CDD505-2E9C-101B-9397-08002B2CF9AE}" pid="5" name="MSIP_Label_b5352e74-27b2-43e6-a9fe-6ab14f4a88a7_Name">
    <vt:lpwstr>Personal</vt:lpwstr>
  </property>
  <property fmtid="{D5CDD505-2E9C-101B-9397-08002B2CF9AE}" pid="6" name="MSIP_Label_b5352e74-27b2-43e6-a9fe-6ab14f4a88a7_SiteId">
    <vt:lpwstr>00c076e3-22c6-4e48-a725-70fd7e4cb6eb</vt:lpwstr>
  </property>
  <property fmtid="{D5CDD505-2E9C-101B-9397-08002B2CF9AE}" pid="7" name="MSIP_Label_b5352e74-27b2-43e6-a9fe-6ab14f4a88a7_ActionId">
    <vt:lpwstr>3db09110-75b9-4f50-a106-229f40596d0a</vt:lpwstr>
  </property>
  <property fmtid="{D5CDD505-2E9C-101B-9397-08002B2CF9AE}" pid="8" name="MSIP_Label_b5352e74-27b2-43e6-a9fe-6ab14f4a88a7_ContentBits">
    <vt:lpwstr>0</vt:lpwstr>
  </property>
</Properties>
</file>