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6"/>
  </p:notesMasterIdLst>
  <p:sldIdLst>
    <p:sldId id="259" r:id="rId3"/>
    <p:sldId id="288" r:id="rId4"/>
    <p:sldId id="302" r:id="rId5"/>
    <p:sldId id="263" r:id="rId6"/>
    <p:sldId id="304" r:id="rId7"/>
    <p:sldId id="298" r:id="rId8"/>
    <p:sldId id="299" r:id="rId9"/>
    <p:sldId id="307" r:id="rId10"/>
    <p:sldId id="308" r:id="rId11"/>
    <p:sldId id="309" r:id="rId12"/>
    <p:sldId id="303" r:id="rId13"/>
    <p:sldId id="306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32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6DtCMVEVw" TargetMode="External"/><Relationship Id="rId2" Type="http://schemas.openxmlformats.org/officeDocument/2006/relationships/hyperlink" Target="https://www.youtube.com/watch?v=-E-jfcoR2W0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guardian.com/blog/whats-cost-data-breach-2019#:~:text=In%20the%20U.S.%20a%20data,%2C%20%24242%2C%20is%20steeper%20too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breaches" TargetMode="External"/><Relationship Id="rId2" Type="http://schemas.openxmlformats.org/officeDocument/2006/relationships/hyperlink" Target="https://www.upguard.com/blog/vulnerability-assessmen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Risk Measurement</a:t>
            </a:r>
            <a:br>
              <a:rPr lang="en-US" sz="4000" dirty="0"/>
            </a:br>
            <a:r>
              <a:rPr lang="en-US" sz="4000" dirty="0"/>
              <a:t>CSS310 – </a:t>
            </a:r>
            <a:r>
              <a:rPr lang="en-US" sz="4000" dirty="0" smtClean="0"/>
              <a:t>Spring </a:t>
            </a:r>
            <a:r>
              <a:rPr lang="en-US" sz="4000" dirty="0"/>
              <a:t>2021</a:t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https://www.youtube.com/watch?v=-</a:t>
            </a:r>
            <a:r>
              <a:rPr lang="en-US" b="0" dirty="0" smtClean="0">
                <a:hlinkClick r:id="rId2"/>
              </a:rPr>
              <a:t>E-jfcoR2W0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 smtClean="0"/>
              <a:t>Another – for a different industry</a:t>
            </a:r>
          </a:p>
          <a:p>
            <a:pPr marL="0" indent="0">
              <a:buNone/>
            </a:pPr>
            <a:r>
              <a:rPr lang="en-US" b="0" dirty="0">
                <a:hlinkClick r:id="rId3"/>
              </a:rPr>
              <a:t>https://</a:t>
            </a:r>
            <a:r>
              <a:rPr lang="en-US" b="0" dirty="0" smtClean="0">
                <a:hlinkClick r:id="rId3"/>
              </a:rPr>
              <a:t>www.youtube.com/watch?v=Mz6DtCMVEVw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(Note the context to the industry)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Risk Measurement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6D363-CB59-4226-9F05-564C3AA3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Healthcare Risk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dirty="0" smtClean="0"/>
              <a:t> </a:t>
            </a:r>
            <a:r>
              <a:rPr lang="en-US" dirty="0"/>
              <a:t>a Risk Measurement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6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Take one thing that your organization cares about (confidentiality, availability, integrity) within its focus business area</a:t>
            </a:r>
          </a:p>
          <a:p>
            <a:endParaRPr lang="en-US" b="0" dirty="0"/>
          </a:p>
          <a:p>
            <a:r>
              <a:rPr lang="en-US" b="0" dirty="0" smtClean="0"/>
              <a:t>Identify language that is a SIGNIFICANT extreme outcome about that thing</a:t>
            </a:r>
          </a:p>
          <a:p>
            <a:endParaRPr lang="en-US" b="0" dirty="0"/>
          </a:p>
          <a:p>
            <a:r>
              <a:rPr lang="en-US" b="0" dirty="0" smtClean="0"/>
              <a:t>Identify language that is an INSIGNIFICANT outcome about that thing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6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F07D77-E9AC-4FE7-AC79-7BB28EC57E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Identify one</a:t>
            </a:r>
          </a:p>
          <a:p>
            <a:pPr lvl="1"/>
            <a:r>
              <a:rPr lang="en-US" b="0" dirty="0"/>
              <a:t>It has to be accepted by the organization</a:t>
            </a:r>
          </a:p>
          <a:p>
            <a:pPr lvl="2"/>
            <a:r>
              <a:rPr lang="en-US" b="0" dirty="0"/>
              <a:t>It understands the environment (context)</a:t>
            </a:r>
          </a:p>
          <a:p>
            <a:pPr lvl="2"/>
            <a:r>
              <a:rPr lang="en-US" b="0" dirty="0"/>
              <a:t>It understands its risk tolerance</a:t>
            </a:r>
          </a:p>
          <a:p>
            <a:pPr lvl="2"/>
            <a:r>
              <a:rPr lang="en-US" b="0" dirty="0"/>
              <a:t>It understands what is important</a:t>
            </a:r>
          </a:p>
          <a:p>
            <a:pPr lvl="2"/>
            <a:endParaRPr lang="en-US" b="0" dirty="0"/>
          </a:p>
          <a:p>
            <a:r>
              <a:rPr lang="en-US" b="0" dirty="0"/>
              <a:t>Use it</a:t>
            </a:r>
          </a:p>
          <a:p>
            <a:pPr lvl="1"/>
            <a:r>
              <a:rPr lang="en-US" b="0" dirty="0"/>
              <a:t>Be able to justify any risk number</a:t>
            </a:r>
          </a:p>
          <a:p>
            <a:pPr lvl="1"/>
            <a:r>
              <a:rPr lang="en-US" b="0" dirty="0"/>
              <a:t>Avoid “Fear Uncertainty and Doubt” (FUD)</a:t>
            </a:r>
          </a:p>
          <a:p>
            <a:endParaRPr lang="en-US" b="0" dirty="0"/>
          </a:p>
          <a:p>
            <a:r>
              <a:rPr lang="en-US" b="0" dirty="0"/>
              <a:t>Modify it when it is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DEE1-1C4F-4B48-ADDB-BE5091EED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Risk Measurement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CB0F11-C2CD-45DF-89C2-9E9AE72A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take-aways?</a:t>
            </a:r>
          </a:p>
        </p:txBody>
      </p:sp>
    </p:spTree>
    <p:extLst>
      <p:ext uri="{BB962C8B-B14F-4D97-AF65-F5344CB8AC3E}">
        <p14:creationId xmlns:p14="http://schemas.microsoft.com/office/powerpoint/2010/main" val="12206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and Inventory the Environment</a:t>
            </a:r>
          </a:p>
          <a:p>
            <a:r>
              <a:rPr lang="en-US" dirty="0"/>
              <a:t>Identify Threats and Vulnerabilities and Controls</a:t>
            </a:r>
          </a:p>
          <a:p>
            <a:r>
              <a:rPr lang="en-US" dirty="0"/>
              <a:t>Identify and Measure Risk</a:t>
            </a:r>
          </a:p>
          <a:p>
            <a:r>
              <a:rPr lang="en-US" dirty="0"/>
              <a:t>Prioritize Risk</a:t>
            </a:r>
          </a:p>
          <a:p>
            <a:r>
              <a:rPr lang="en-US" dirty="0"/>
              <a:t>Identify Control Objectives to Mitigate Priority </a:t>
            </a:r>
            <a:r>
              <a:rPr lang="en-US" dirty="0" err="1"/>
              <a:t>RIsks</a:t>
            </a:r>
            <a:endParaRPr lang="en-US" dirty="0"/>
          </a:p>
          <a:p>
            <a:r>
              <a:rPr lang="en-US" dirty="0"/>
              <a:t>Apply Controls</a:t>
            </a:r>
          </a:p>
          <a:p>
            <a:r>
              <a:rPr lang="en-US" dirty="0"/>
              <a:t>Measure Efficacy of the Controls</a:t>
            </a:r>
          </a:p>
          <a:p>
            <a:r>
              <a:rPr lang="en-US" dirty="0"/>
              <a:t>Repeat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B2FE4-B7A1-4C0A-BD6C-897713AFB1BA}"/>
              </a:ext>
            </a:extLst>
          </p:cNvPr>
          <p:cNvSpPr/>
          <p:nvPr/>
        </p:nvSpPr>
        <p:spPr>
          <a:xfrm>
            <a:off x="923731" y="3191069"/>
            <a:ext cx="4488024" cy="8957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960014"/>
            <a:ext cx="8197114" cy="3810086"/>
          </a:xfrm>
        </p:spPr>
        <p:txBody>
          <a:bodyPr/>
          <a:lstStyle/>
          <a:p>
            <a:r>
              <a:rPr lang="en-US" dirty="0"/>
              <a:t>Traditionally</a:t>
            </a:r>
            <a:r>
              <a:rPr lang="en-US" b="0" dirty="0"/>
              <a:t>: risk = probability * impact</a:t>
            </a:r>
          </a:p>
          <a:p>
            <a:pPr lvl="1"/>
            <a:r>
              <a:rPr lang="en-US" b="0" dirty="0"/>
              <a:t>Especially in a quantitative manner.  Some readings still suggest that this is a preferred approach.  Optimally – yes – but not practically.</a:t>
            </a:r>
          </a:p>
          <a:p>
            <a:pPr lvl="1"/>
            <a:r>
              <a:rPr lang="en-US" b="0" dirty="0"/>
              <a:t>Subjective measures like impact to brand or investor confidence are also used…albeit those lead to fiscal impacts</a:t>
            </a:r>
          </a:p>
          <a:p>
            <a:r>
              <a:rPr lang="en-US" b="0" dirty="0"/>
              <a:t>Identified, measured, and prioritized</a:t>
            </a:r>
          </a:p>
          <a:p>
            <a:pPr lvl="1"/>
            <a:r>
              <a:rPr lang="en-US" b="0" dirty="0"/>
              <a:t>For mitigation, transfer, or acceptance</a:t>
            </a:r>
          </a:p>
          <a:p>
            <a:r>
              <a:rPr lang="en-US" b="0" dirty="0"/>
              <a:t>In order to mitigate</a:t>
            </a:r>
          </a:p>
          <a:p>
            <a:pPr lvl="1"/>
            <a:r>
              <a:rPr lang="en-US" b="0" dirty="0"/>
              <a:t>Identify control objective</a:t>
            </a:r>
          </a:p>
          <a:p>
            <a:pPr lvl="1"/>
            <a:r>
              <a:rPr lang="en-US" b="0" dirty="0"/>
              <a:t>Identify effectiveness of current controls</a:t>
            </a:r>
          </a:p>
          <a:p>
            <a:pPr lvl="1"/>
            <a:r>
              <a:rPr lang="en-US" b="0" dirty="0"/>
              <a:t>Improve, modify, or enhance current controls</a:t>
            </a:r>
          </a:p>
          <a:p>
            <a:pPr marL="457200" lvl="1" indent="0">
              <a:buNone/>
            </a:pP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Risk Measurement and Measures</a:t>
            </a:r>
          </a:p>
        </p:txBody>
      </p:sp>
    </p:spTree>
    <p:extLst>
      <p:ext uri="{BB962C8B-B14F-4D97-AF65-F5344CB8AC3E}">
        <p14:creationId xmlns:p14="http://schemas.microsoft.com/office/powerpoint/2010/main" val="229262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7EDF6-3565-4315-8479-91B9094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and Control Objectives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3BDBB3-F64F-4942-B6B5-C0DA2A135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7034"/>
              </p:ext>
            </p:extLst>
          </p:nvPr>
        </p:nvGraphicFramePr>
        <p:xfrm>
          <a:off x="977244" y="1585798"/>
          <a:ext cx="732777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67">
                  <a:extLst>
                    <a:ext uri="{9D8B030D-6E8A-4147-A177-3AD203B41FA5}">
                      <a16:colId xmlns:a16="http://schemas.microsoft.com/office/drawing/2014/main" val="4051359089"/>
                    </a:ext>
                  </a:extLst>
                </a:gridCol>
                <a:gridCol w="5241303">
                  <a:extLst>
                    <a:ext uri="{9D8B030D-6E8A-4147-A177-3AD203B41FA5}">
                      <a16:colId xmlns:a16="http://schemas.microsoft.com/office/drawing/2014/main" val="312591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3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each individual accessing a system can be uniquely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6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 that the individual gaining access is the actually the individual (authentication)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Password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Protect from unauthorized access due to compromised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7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 Sharing</a:t>
                      </a:r>
                      <a:r>
                        <a:rPr lang="en-US" sz="1400" baseline="0" dirty="0"/>
                        <a:t> Policy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Prevent</a:t>
                      </a:r>
                      <a:r>
                        <a:rPr lang="en-US" sz="1400" baseline="0" dirty="0"/>
                        <a:t> data from leaving the environment where reduced controls could lead to unauthorized disclosure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1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 only desired network traffic into a particular network/network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3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Encryption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Maintain confidentiality of communications between a transmitter and 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Document Shredding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Prevent disclosure of information</a:t>
                      </a:r>
                      <a:r>
                        <a:rPr lang="en-US" sz="1400" baseline="0" dirty="0"/>
                        <a:t> in unprotected areas such as garbage bins, and during transport to/from garbage bins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3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Maintain redundancy (hot available, backups, worms)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Maintain system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0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Network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 desired traffic, for the protection of different classes of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3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26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960014"/>
            <a:ext cx="8197114" cy="3810086"/>
          </a:xfrm>
        </p:spPr>
        <p:txBody>
          <a:bodyPr/>
          <a:lstStyle/>
          <a:p>
            <a:r>
              <a:rPr lang="en-US" dirty="0"/>
              <a:t>Traditionally</a:t>
            </a:r>
            <a:r>
              <a:rPr lang="en-US" b="0" dirty="0"/>
              <a:t>: risk = probability * impact</a:t>
            </a:r>
          </a:p>
          <a:p>
            <a:pPr marL="457200" lvl="1" indent="0">
              <a:buNone/>
            </a:pPr>
            <a:r>
              <a:rPr lang="en-US" b="0" dirty="0"/>
              <a:t>Cost of a data breach:</a:t>
            </a:r>
          </a:p>
          <a:p>
            <a:pPr marL="457200" lvl="1" indent="0">
              <a:buNone/>
            </a:pPr>
            <a:r>
              <a:rPr lang="en-US" b="0" dirty="0"/>
              <a:t>	Span $1.25 to $8.19 million*  (cost per record $242)</a:t>
            </a:r>
          </a:p>
          <a:p>
            <a:pPr marL="457200" lvl="1" indent="0">
              <a:buNone/>
            </a:pPr>
            <a:r>
              <a:rPr lang="en-US" b="0" dirty="0"/>
              <a:t>Average of $8.19 million** (cost per record $146)</a:t>
            </a:r>
          </a:p>
          <a:p>
            <a:pPr marL="457200" lvl="1" indent="0">
              <a:buNone/>
            </a:pPr>
            <a:r>
              <a:rPr lang="en-US" b="0" dirty="0"/>
              <a:t>	        40% of cost due to loss of business</a:t>
            </a:r>
          </a:p>
          <a:p>
            <a:pPr marL="457200" lvl="1" indent="0">
              <a:buNone/>
            </a:pPr>
            <a:r>
              <a:rPr lang="en-US" b="0" dirty="0"/>
              <a:t>		61% of costs in first year, 24% in year 2, 15% in year 3</a:t>
            </a:r>
          </a:p>
          <a:p>
            <a:pPr marL="457200" lvl="1" indent="0">
              <a:buNone/>
            </a:pPr>
            <a:endParaRPr lang="en-US" b="0" dirty="0"/>
          </a:p>
          <a:p>
            <a:pPr marL="457200" lvl="1" indent="0">
              <a:buNone/>
            </a:pPr>
            <a:r>
              <a:rPr lang="en-US" sz="1800" b="0" dirty="0"/>
              <a:t>Breach length is important (average 280 days, healthcare at 329 days)</a:t>
            </a:r>
          </a:p>
          <a:p>
            <a:pPr marL="457200" lvl="1" indent="0">
              <a:buNone/>
            </a:pPr>
            <a:endParaRPr lang="en-US" sz="1800" b="0" dirty="0"/>
          </a:p>
          <a:p>
            <a:pPr marL="457200" lvl="1" indent="0">
              <a:buNone/>
            </a:pPr>
            <a:r>
              <a:rPr lang="en-US" sz="1800" b="0" dirty="0"/>
              <a:t>Anyone see a practical issue to using these figures?</a:t>
            </a:r>
          </a:p>
          <a:p>
            <a:pPr marL="457200" lvl="1" indent="0">
              <a:buNone/>
            </a:pP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Identify a Risk Measurement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43A96-75B4-4403-B0D2-BD7EB9E48D2B}"/>
              </a:ext>
            </a:extLst>
          </p:cNvPr>
          <p:cNvSpPr txBox="1"/>
          <p:nvPr/>
        </p:nvSpPr>
        <p:spPr>
          <a:xfrm>
            <a:off x="519346" y="5885960"/>
            <a:ext cx="826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https://digitalguardian.com/blog/whats-cost-data-breach-2019#:~:text=In%20the%20U.S.%20a%20data,%2C%20%24242%2C%20is%20steeper%20too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** https://www.csoonline.com/article/3434601/what-is-the-cost-of-a-data-breach.html</a:t>
            </a:r>
          </a:p>
        </p:txBody>
      </p:sp>
    </p:spTree>
    <p:extLst>
      <p:ext uri="{BB962C8B-B14F-4D97-AF65-F5344CB8AC3E}">
        <p14:creationId xmlns:p14="http://schemas.microsoft.com/office/powerpoint/2010/main" val="177100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Risk is the likelihood of reputational or financial loss and can be measure from zero, low, medium, to high. The three factors that feed into a risk </a:t>
            </a:r>
            <a:r>
              <a:rPr lang="en-US" b="0" dirty="0">
                <a:hlinkClick r:id="rId2"/>
              </a:rPr>
              <a:t>vulnerability assessment</a:t>
            </a:r>
            <a:r>
              <a:rPr lang="en-US" b="0" dirty="0"/>
              <a:t> are:</a:t>
            </a:r>
          </a:p>
          <a:p>
            <a:r>
              <a:rPr lang="en-US" b="0" dirty="0"/>
              <a:t>What is the threat? </a:t>
            </a:r>
          </a:p>
          <a:p>
            <a:r>
              <a:rPr lang="en-US" b="0" dirty="0"/>
              <a:t>How vulnerable is the system?</a:t>
            </a:r>
          </a:p>
          <a:p>
            <a:r>
              <a:rPr lang="en-US" b="0" dirty="0"/>
              <a:t>What is the reputational or financial damage if </a:t>
            </a:r>
            <a:r>
              <a:rPr lang="en-US" b="0" dirty="0">
                <a:hlinkClick r:id="rId3"/>
              </a:rPr>
              <a:t>breached</a:t>
            </a:r>
            <a:r>
              <a:rPr lang="en-US" b="0" dirty="0"/>
              <a:t> or made unavailable?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 Risk Measurement Method</a:t>
            </a:r>
          </a:p>
        </p:txBody>
      </p:sp>
    </p:spTree>
    <p:extLst>
      <p:ext uri="{BB962C8B-B14F-4D97-AF65-F5344CB8AC3E}">
        <p14:creationId xmlns:p14="http://schemas.microsoft.com/office/powerpoint/2010/main" val="30349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National Vulnerability Database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CVSS Calculator (formerly v2, now on v3)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https://nvd.nist.gov/vuln-metrics/cvss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 Risk Measurement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851131"/>
            <a:ext cx="48482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https://nvd.nist.gov/vuln-metrics/cvss/v3-calculator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Here’s the full listing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https://nvd.nist.gov/vuln/full-listing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NVDB – How they calculate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don’t we do this for all vulnerabilities?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88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506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Risk Measurement CSS310 – Spring 2021 Lesson 8</vt:lpstr>
      <vt:lpstr>Risk Management Lifecycle</vt:lpstr>
      <vt:lpstr>Risk Measurement and Measures</vt:lpstr>
      <vt:lpstr>Controls and Control Objectives</vt:lpstr>
      <vt:lpstr>Identify a Risk Measurement Method</vt:lpstr>
      <vt:lpstr>Identify a Risk Measurement Method</vt:lpstr>
      <vt:lpstr>Identify a Risk Measurement Method</vt:lpstr>
      <vt:lpstr>NVDB – How they calculate</vt:lpstr>
      <vt:lpstr>Why don’t we do this for all vulnerabilities?</vt:lpstr>
      <vt:lpstr>Creating a Risk Measurement Model</vt:lpstr>
      <vt:lpstr>Creating a Risk Measurement Model</vt:lpstr>
      <vt:lpstr>Exercise</vt:lpstr>
      <vt:lpstr>What are the take-aways?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97</cp:revision>
  <cp:lastPrinted>2016-02-10T20:19:12Z</cp:lastPrinted>
  <dcterms:created xsi:type="dcterms:W3CDTF">2014-10-14T00:51:43Z</dcterms:created>
  <dcterms:modified xsi:type="dcterms:W3CDTF">2021-04-21T21:54:36Z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2021-04-21T21:11:23Z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e65f0ef9-54c9-4a74-87bf-d150956d163f</vt:lpwstr>
  </property>
  <property fmtid="{D5CDD505-2E9C-101B-9397-08002B2CF9AE}" pid="8" name="MSIP_Label_b5352e74-27b2-43e6-a9fe-6ab14f4a88a7_ContentBits">
    <vt:lpwstr>0</vt:lpwstr>
  </property>
</Properties>
</file>