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2" r:id="rId2"/>
  </p:sldMasterIdLst>
  <p:notesMasterIdLst>
    <p:notesMasterId r:id="rId25"/>
  </p:notesMasterIdLst>
  <p:sldIdLst>
    <p:sldId id="259" r:id="rId3"/>
    <p:sldId id="288" r:id="rId4"/>
    <p:sldId id="294" r:id="rId5"/>
    <p:sldId id="335" r:id="rId6"/>
    <p:sldId id="338" r:id="rId7"/>
    <p:sldId id="302" r:id="rId8"/>
    <p:sldId id="339" r:id="rId9"/>
    <p:sldId id="340" r:id="rId10"/>
    <p:sldId id="324" r:id="rId11"/>
    <p:sldId id="333" r:id="rId12"/>
    <p:sldId id="325" r:id="rId13"/>
    <p:sldId id="341" r:id="rId14"/>
    <p:sldId id="327" r:id="rId15"/>
    <p:sldId id="328" r:id="rId16"/>
    <p:sldId id="329" r:id="rId17"/>
    <p:sldId id="330" r:id="rId18"/>
    <p:sldId id="331" r:id="rId19"/>
    <p:sldId id="322" r:id="rId20"/>
    <p:sldId id="323" r:id="rId21"/>
    <p:sldId id="342" r:id="rId22"/>
    <p:sldId id="343" r:id="rId23"/>
    <p:sldId id="344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2E83"/>
    <a:srgbClr val="E8D3A2"/>
    <a:srgbClr val="E8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 autoAdjust="0"/>
    <p:restoredTop sz="94682"/>
  </p:normalViewPr>
  <p:slideViewPr>
    <p:cSldViewPr snapToGrid="0" snapToObjects="1" showGuides="1">
      <p:cViewPr varScale="1">
        <p:scale>
          <a:sx n="69" d="100"/>
          <a:sy n="69" d="100"/>
        </p:scale>
        <p:origin x="1602" y="66"/>
      </p:cViewPr>
      <p:guideLst>
        <p:guide orient="horz" pos="2488"/>
        <p:guide pos="4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F53F4-D491-422E-A98C-92C82FF84653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D3F8D-08C0-4CAA-9913-21E59C41C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28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3F8D-08C0-4CAA-9913-21E59C41C5D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28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3F8D-08C0-4CAA-9913-21E59C41C5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96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2373491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	, 24 PT.)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365069"/>
            <a:ext cx="8184662" cy="998440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064505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23633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671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5" y="6487457"/>
            <a:ext cx="2425295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4663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3759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05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cess.gpo.gov/nara/cfr/waisidx_07/45cfr164_07.html" TargetMode="External"/><Relationship Id="rId2" Type="http://schemas.openxmlformats.org/officeDocument/2006/relationships/hyperlink" Target="http://www.access.gpo.gov/nara/cfr/waisidx_07/45cfr160_07.html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pcaobus.org/About/History/Documents/PDFs/Sarbanes_Oxley_Act_of_2002.pdf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Compliance and Risk Management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CSS310b </a:t>
            </a:r>
            <a:r>
              <a:rPr lang="en-US" sz="4000" dirty="0"/>
              <a:t>– </a:t>
            </a:r>
            <a:r>
              <a:rPr lang="en-US" sz="4000" dirty="0" smtClean="0"/>
              <a:t>Spring </a:t>
            </a:r>
            <a:r>
              <a:rPr lang="en-US" sz="4000" dirty="0" smtClean="0"/>
              <a:t>2021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/>
              <a:t>Lesson </a:t>
            </a:r>
            <a:r>
              <a:rPr lang="en-US" sz="4000" smtClean="0"/>
              <a:t>9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 smtClean="0"/>
              <a:t>Set of controls for entities that stores, processes, or transmits credit card data</a:t>
            </a:r>
          </a:p>
          <a:p>
            <a:r>
              <a:rPr lang="en-US" b="0" dirty="0" smtClean="0"/>
              <a:t>Considers assets that store/process/transmit data an “in-scope” asset for the standard</a:t>
            </a:r>
          </a:p>
          <a:p>
            <a:pPr lvl="1"/>
            <a:r>
              <a:rPr lang="en-US" b="0" dirty="0" smtClean="0"/>
              <a:t>Any asset that is not segmented from an “in-scope” asset is also “in scope”.  The entire network segment of an “in-scope” asset is part of the cardholder data environment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PCI-DSS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Compliance Standard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2925" y="5206995"/>
            <a:ext cx="83134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https://www.pcisecuritystandards.org/documents/PCI_DSS_v3-2-1.pdf?agreement=true&amp;time=1602093190080</a:t>
            </a:r>
          </a:p>
        </p:txBody>
      </p:sp>
    </p:spTree>
    <p:extLst>
      <p:ext uri="{BB962C8B-B14F-4D97-AF65-F5344CB8AC3E}">
        <p14:creationId xmlns:p14="http://schemas.microsoft.com/office/powerpoint/2010/main" val="797496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PCI-DSS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Compliance Standard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41" y="2192901"/>
            <a:ext cx="7894639" cy="416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9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 smtClean="0"/>
              <a:t>Network Diagram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PCI-DSS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Compliance Standard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868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59305" y="2195544"/>
            <a:ext cx="8197114" cy="3810086"/>
          </a:xfrm>
        </p:spPr>
        <p:txBody>
          <a:bodyPr/>
          <a:lstStyle/>
          <a:p>
            <a:r>
              <a:rPr lang="en-US" sz="2000" b="0" dirty="0" smtClean="0"/>
              <a:t>Health Insurance Portability and Accountability Act </a:t>
            </a:r>
          </a:p>
          <a:p>
            <a:r>
              <a:rPr lang="en-US" sz="2000" b="0" dirty="0" smtClean="0"/>
              <a:t>Set of controls for most healthcare organizations (“covered entity”)</a:t>
            </a:r>
          </a:p>
          <a:p>
            <a:r>
              <a:rPr lang="en-US" sz="2000" b="0" dirty="0" smtClean="0"/>
              <a:t>The objective is to protect electronic patient health information (</a:t>
            </a:r>
            <a:r>
              <a:rPr lang="en-US" sz="2000" b="0" dirty="0" err="1" smtClean="0"/>
              <a:t>ePHI</a:t>
            </a:r>
            <a:r>
              <a:rPr lang="en-US" sz="2000" b="0" dirty="0" smtClean="0"/>
              <a:t>)</a:t>
            </a:r>
          </a:p>
          <a:p>
            <a:r>
              <a:rPr lang="en-US" sz="2000" b="0" dirty="0"/>
              <a:t>The Security Rule is located at 45 CFR </a:t>
            </a:r>
            <a:r>
              <a:rPr lang="en-US" sz="2000" b="0" u="sng" dirty="0">
                <a:hlinkClick r:id="rId2"/>
              </a:rPr>
              <a:t>Part 160</a:t>
            </a:r>
            <a:r>
              <a:rPr lang="en-US" sz="2000" b="0" dirty="0"/>
              <a:t> and Subparts A and C of </a:t>
            </a:r>
            <a:r>
              <a:rPr lang="en-US" sz="2000" b="0" u="sng" dirty="0">
                <a:hlinkClick r:id="rId3"/>
              </a:rPr>
              <a:t>Part 164</a:t>
            </a:r>
            <a:r>
              <a:rPr lang="en-US" sz="2000" b="0" dirty="0"/>
              <a:t>. </a:t>
            </a:r>
            <a:endParaRPr lang="en-US" sz="2000" b="0" dirty="0" smtClean="0"/>
          </a:p>
          <a:p>
            <a:r>
              <a:rPr lang="en-US" sz="2000" b="0" dirty="0" smtClean="0"/>
              <a:t>Set of </a:t>
            </a:r>
            <a:r>
              <a:rPr lang="en-US" sz="2000" b="0" dirty="0" smtClean="0">
                <a:solidFill>
                  <a:srgbClr val="FF0000"/>
                </a:solidFill>
              </a:rPr>
              <a:t>administrative</a:t>
            </a:r>
            <a:r>
              <a:rPr lang="en-US" sz="2000" b="0" dirty="0" smtClean="0"/>
              <a:t>, </a:t>
            </a:r>
            <a:r>
              <a:rPr lang="en-US" sz="2000" b="0" dirty="0" smtClean="0">
                <a:solidFill>
                  <a:srgbClr val="FF0000"/>
                </a:solidFill>
              </a:rPr>
              <a:t>physical</a:t>
            </a:r>
            <a:r>
              <a:rPr lang="en-US" sz="2000" b="0" dirty="0" smtClean="0"/>
              <a:t> </a:t>
            </a:r>
            <a:r>
              <a:rPr lang="en-US" sz="2000" b="0" dirty="0" smtClean="0">
                <a:solidFill>
                  <a:srgbClr val="FF0000"/>
                </a:solidFill>
              </a:rPr>
              <a:t>and technical </a:t>
            </a:r>
            <a:r>
              <a:rPr lang="en-US" sz="2000" b="0" dirty="0" smtClean="0"/>
              <a:t>controls</a:t>
            </a:r>
          </a:p>
          <a:p>
            <a:pPr lvl="1"/>
            <a:r>
              <a:rPr lang="en-US" b="0" dirty="0" smtClean="0"/>
              <a:t>Controls are labeled to indicate level of flexibility organization has in applying the control (required/flexible)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HIPAA – Security Rule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Compliance Standard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4493" y="5833151"/>
            <a:ext cx="83134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https://www.govinfo.gov/content/pkg/CFR-2011-title45-vol1/pdf/CFR-2011-title45-vol1-part164.pdf</a:t>
            </a:r>
          </a:p>
        </p:txBody>
      </p:sp>
    </p:spTree>
    <p:extLst>
      <p:ext uri="{BB962C8B-B14F-4D97-AF65-F5344CB8AC3E}">
        <p14:creationId xmlns:p14="http://schemas.microsoft.com/office/powerpoint/2010/main" val="3961320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59305" y="2195544"/>
            <a:ext cx="8197114" cy="3810086"/>
          </a:xfrm>
        </p:spPr>
        <p:txBody>
          <a:bodyPr/>
          <a:lstStyle/>
          <a:p>
            <a:r>
              <a:rPr lang="en-US" sz="2000" b="0" dirty="0" smtClean="0"/>
              <a:t>Passed by congress on </a:t>
            </a:r>
            <a:r>
              <a:rPr lang="en-US" sz="2000" b="0" dirty="0"/>
              <a:t>July </a:t>
            </a:r>
            <a:r>
              <a:rPr lang="en-US" sz="2000" b="0" dirty="0" smtClean="0"/>
              <a:t>30, 2002 </a:t>
            </a:r>
            <a:r>
              <a:rPr lang="en-US" sz="2000" b="0" dirty="0"/>
              <a:t>to help protect investors from fraudulent financial reporting by </a:t>
            </a:r>
            <a:r>
              <a:rPr lang="en-US" sz="2000" b="0" dirty="0" smtClean="0"/>
              <a:t>corporations</a:t>
            </a:r>
          </a:p>
          <a:p>
            <a:r>
              <a:rPr lang="en-US" sz="2000" b="0" dirty="0"/>
              <a:t>The Sarbanes-Oxley Act of 2002 is a complex and lengthy piece of legislation. Three of its key provisions are commonly referred to by their section numbers: Section 302, Section 404, and Section </a:t>
            </a:r>
            <a:r>
              <a:rPr lang="en-US" sz="2000" b="0" dirty="0" smtClean="0"/>
              <a:t>802</a:t>
            </a:r>
          </a:p>
          <a:p>
            <a:r>
              <a:rPr lang="en-US" sz="2000" b="0" dirty="0" smtClean="0"/>
              <a:t>Section 404 </a:t>
            </a:r>
            <a:r>
              <a:rPr lang="en-US" sz="2000" b="0" dirty="0"/>
              <a:t>requires that management and auditors establish </a:t>
            </a:r>
            <a:r>
              <a:rPr lang="en-US" sz="2000" b="0" dirty="0" smtClean="0"/>
              <a:t>internal controls</a:t>
            </a:r>
            <a:r>
              <a:rPr lang="en-US" sz="2000" b="0" dirty="0"/>
              <a:t> and reporting methods to ensure the adequacy of those controls.</a:t>
            </a:r>
            <a:r>
              <a:rPr lang="en-US" b="0" dirty="0"/>
              <a:t>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Sarbanes-Oxley (SOX) 404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Compliance Standard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4493" y="5833151"/>
            <a:ext cx="831349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pcaobus.org/About/History/Documents/PDFs/Sarbanes_Oxley_Act_of_2002.pdf</a:t>
            </a:r>
            <a:endParaRPr lang="en-US" sz="1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510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59305" y="2195544"/>
            <a:ext cx="8197114" cy="3810086"/>
          </a:xfrm>
        </p:spPr>
        <p:txBody>
          <a:bodyPr/>
          <a:lstStyle/>
          <a:p>
            <a:r>
              <a:rPr lang="en-US" sz="2000" b="0" dirty="0" smtClean="0"/>
              <a:t>Establish safeguards to prevent data tampering</a:t>
            </a:r>
          </a:p>
          <a:p>
            <a:r>
              <a:rPr lang="en-US" sz="2000" b="0" dirty="0" smtClean="0"/>
              <a:t>Establish safeguards to establish timelines</a:t>
            </a:r>
          </a:p>
          <a:p>
            <a:r>
              <a:rPr lang="en-US" sz="2000" b="0" dirty="0" smtClean="0"/>
              <a:t>Establish verifiable controls to track data access</a:t>
            </a:r>
          </a:p>
          <a:p>
            <a:r>
              <a:rPr lang="en-US" sz="2000" b="0" dirty="0" smtClean="0"/>
              <a:t>Ensure that safeguards are operational</a:t>
            </a:r>
          </a:p>
          <a:p>
            <a:r>
              <a:rPr lang="en-US" sz="2000" b="0" dirty="0" smtClean="0"/>
              <a:t>Periodically report the effectiveness of safeguards</a:t>
            </a:r>
          </a:p>
          <a:p>
            <a:r>
              <a:rPr lang="en-US" sz="2000" b="0" dirty="0" smtClean="0"/>
              <a:t>Detect security breaches</a:t>
            </a:r>
          </a:p>
          <a:p>
            <a:r>
              <a:rPr lang="en-US" sz="2000" b="0" dirty="0" smtClean="0"/>
              <a:t>Disclose security safeguards to auditors</a:t>
            </a:r>
          </a:p>
          <a:p>
            <a:r>
              <a:rPr lang="en-US" sz="2000" b="0" dirty="0" smtClean="0"/>
              <a:t>Disclose security breaches to auditors</a:t>
            </a:r>
          </a:p>
          <a:p>
            <a:r>
              <a:rPr lang="en-US" sz="2000" b="0" dirty="0" smtClean="0"/>
              <a:t>Disclose failure of safeguards to auditors</a:t>
            </a:r>
            <a:r>
              <a:rPr lang="en-US" b="0" dirty="0"/>
              <a:t>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Sarbanes-Oxley (SOX) 404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Compliance Standard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959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59305" y="2195544"/>
            <a:ext cx="8197114" cy="3810086"/>
          </a:xfrm>
        </p:spPr>
        <p:txBody>
          <a:bodyPr/>
          <a:lstStyle/>
          <a:p>
            <a:r>
              <a:rPr lang="en-US" sz="2000" b="0" dirty="0" smtClean="0"/>
              <a:t>Passed in 2002</a:t>
            </a:r>
          </a:p>
          <a:p>
            <a:r>
              <a:rPr lang="en-US" sz="2000" b="0" dirty="0" smtClean="0"/>
              <a:t>Focused on federal agencies for the protection of data</a:t>
            </a:r>
          </a:p>
          <a:p>
            <a:r>
              <a:rPr lang="en-US" sz="2000" b="0" dirty="0" smtClean="0"/>
              <a:t>Has expanded to state agencies that administer federal programs (e.g. Medicare)</a:t>
            </a:r>
          </a:p>
          <a:p>
            <a:r>
              <a:rPr lang="en-US" sz="2000" b="0" dirty="0" smtClean="0"/>
              <a:t>In 2010, the Office of Management and Budget required agencies to provide real-time information to assure compliance in between audits and assessments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Federal Information Security Management Act (FISMA)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Compliance Standard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6363" y="5667076"/>
            <a:ext cx="8201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TITLE III of https://www.govinfo.gov/content/pkg/PLAW-107publ347/pdf/PLAW-107publ347.pdf</a:t>
            </a:r>
          </a:p>
        </p:txBody>
      </p:sp>
    </p:spTree>
    <p:extLst>
      <p:ext uri="{BB962C8B-B14F-4D97-AF65-F5344CB8AC3E}">
        <p14:creationId xmlns:p14="http://schemas.microsoft.com/office/powerpoint/2010/main" val="2970337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59305" y="2195544"/>
            <a:ext cx="8197114" cy="3810086"/>
          </a:xfrm>
        </p:spPr>
        <p:txBody>
          <a:bodyPr/>
          <a:lstStyle/>
          <a:p>
            <a:r>
              <a:rPr lang="en-US" sz="2000" b="0" dirty="0"/>
              <a:t>Maintain an inventory of information systems.</a:t>
            </a:r>
          </a:p>
          <a:p>
            <a:r>
              <a:rPr lang="en-US" sz="2000" b="0" dirty="0"/>
              <a:t>Categorize information and information systems according to risk level.</a:t>
            </a:r>
          </a:p>
          <a:p>
            <a:r>
              <a:rPr lang="en-US" sz="2000" b="0" dirty="0"/>
              <a:t>Maintain a system security plan.</a:t>
            </a:r>
          </a:p>
          <a:p>
            <a:r>
              <a:rPr lang="en-US" sz="2000" b="0" dirty="0"/>
              <a:t>Implement security controls (NIST 800-53)</a:t>
            </a:r>
          </a:p>
          <a:p>
            <a:r>
              <a:rPr lang="en-US" sz="2000" b="0" dirty="0"/>
              <a:t>Conduct risk assessments.</a:t>
            </a:r>
          </a:p>
          <a:p>
            <a:r>
              <a:rPr lang="en-US" sz="2000" b="0" dirty="0"/>
              <a:t>Certification and accreditation.</a:t>
            </a:r>
          </a:p>
          <a:p>
            <a:r>
              <a:rPr lang="en-US" sz="2000" b="0" dirty="0"/>
              <a:t>Conduct continuous monitoring.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Federal Information Security Management Act (FISMA)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Compliance Standard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59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Compliance Controls and Risk Controls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99465" y="2092037"/>
            <a:ext cx="4218899" cy="381000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9000"/>
                </a:schemeClr>
              </a:gs>
            </a:gsLst>
          </a:gradFill>
          <a:ln w="412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472848" y="2092037"/>
            <a:ext cx="4218899" cy="381000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rgbClr val="FF0000">
                  <a:alpha val="8000"/>
                </a:srgbClr>
              </a:gs>
            </a:gsLst>
          </a:gra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8479" y="3812371"/>
            <a:ext cx="1447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COMPLIANCE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CONTROLS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81363" y="3812371"/>
            <a:ext cx="1198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RISK 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CONTROLS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870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Compliance Controls and Risk Controls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99465" y="2092037"/>
            <a:ext cx="4218899" cy="381000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9000"/>
                </a:schemeClr>
              </a:gs>
            </a:gsLst>
          </a:gradFill>
          <a:ln w="412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267503" y="2092037"/>
            <a:ext cx="4218899" cy="381000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rgbClr val="FF0000">
                  <a:alpha val="8000"/>
                </a:srgbClr>
              </a:gs>
            </a:gsLst>
          </a:gra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3673871"/>
            <a:ext cx="1447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COMPLIANCE</a:t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CONTROLS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49095" y="3787033"/>
            <a:ext cx="1198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RISK </a:t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CONTROLS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61155" y="1386477"/>
            <a:ext cx="397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A HIGHLY REGULATED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622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 smtClean="0"/>
              <a:t>Identify and Inventory the Environment</a:t>
            </a:r>
          </a:p>
          <a:p>
            <a:r>
              <a:rPr lang="en-US" b="0" dirty="0" smtClean="0"/>
              <a:t>Identify Threats and Vulnerabilities and Controls</a:t>
            </a:r>
          </a:p>
          <a:p>
            <a:r>
              <a:rPr lang="en-US" b="0" dirty="0" smtClean="0"/>
              <a:t>Identify and Measure Risk</a:t>
            </a:r>
          </a:p>
          <a:p>
            <a:r>
              <a:rPr lang="en-US" b="0" dirty="0" smtClean="0"/>
              <a:t>Prioritize Risk</a:t>
            </a:r>
          </a:p>
          <a:p>
            <a:r>
              <a:rPr lang="en-US" b="0" dirty="0" smtClean="0"/>
              <a:t>Identify Control Objectives to Mitigate Priority Risks</a:t>
            </a:r>
            <a:endParaRPr lang="en-US" b="0" dirty="0"/>
          </a:p>
          <a:p>
            <a:r>
              <a:rPr lang="en-US" b="0" dirty="0" smtClean="0"/>
              <a:t>Apply Controls</a:t>
            </a:r>
          </a:p>
          <a:p>
            <a:r>
              <a:rPr lang="en-US" b="0" dirty="0" smtClean="0"/>
              <a:t>Measure Efficacy of the Controls</a:t>
            </a:r>
          </a:p>
          <a:p>
            <a:r>
              <a:rPr lang="en-US" b="0" dirty="0" smtClean="0"/>
              <a:t>Repeat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 Lifecycle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39091" y="4502727"/>
            <a:ext cx="2161309" cy="4433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180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017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Basic difference between compliance and risk management</a:t>
            </a:r>
          </a:p>
          <a:p>
            <a:endParaRPr lang="en-US" dirty="0"/>
          </a:p>
          <a:p>
            <a:r>
              <a:rPr lang="en-US" dirty="0" smtClean="0"/>
              <a:t>That when doing risk management, you assess whether your compliance-based controls are appropriately effective</a:t>
            </a:r>
          </a:p>
          <a:p>
            <a:endParaRPr lang="en-US" dirty="0"/>
          </a:p>
          <a:p>
            <a:r>
              <a:rPr lang="en-US" dirty="0" smtClean="0"/>
              <a:t>The industry/situation for the four compliance controls reviewed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</a:t>
            </a:r>
            <a:r>
              <a:rPr lang="en-US" dirty="0" err="1" smtClean="0"/>
              <a:t>Aways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617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Lessons 6-9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Quiz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702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 smtClean="0"/>
              <a:t>What does it do?</a:t>
            </a:r>
          </a:p>
          <a:p>
            <a:endParaRPr lang="en-US" b="0" dirty="0"/>
          </a:p>
          <a:p>
            <a:r>
              <a:rPr lang="en-US" b="0" dirty="0" smtClean="0"/>
              <a:t>Will there be international or multi-state implications?</a:t>
            </a:r>
          </a:p>
          <a:p>
            <a:endParaRPr lang="en-US" b="0" dirty="0"/>
          </a:p>
          <a:p>
            <a:r>
              <a:rPr lang="en-US" b="0" dirty="0" smtClean="0"/>
              <a:t>What kind of risks are likely to be most important to the organization?</a:t>
            </a:r>
          </a:p>
          <a:p>
            <a:endParaRPr lang="en-US" b="0" dirty="0" smtClean="0"/>
          </a:p>
          <a:p>
            <a:r>
              <a:rPr lang="en-US" b="0" dirty="0" smtClean="0">
                <a:solidFill>
                  <a:srgbClr val="FF0000"/>
                </a:solidFill>
              </a:rPr>
              <a:t>This will lead directly to understanding compliance requirements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What is the business and how important is security?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and Inventory the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6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After all that is done ---- here is the question</a:t>
            </a:r>
          </a:p>
          <a:p>
            <a:endParaRPr lang="en-US" b="0" dirty="0"/>
          </a:p>
          <a:p>
            <a:r>
              <a:rPr lang="en-US" b="0" dirty="0"/>
              <a:t>What do I </a:t>
            </a:r>
            <a:r>
              <a:rPr lang="en-US" b="0" dirty="0">
                <a:solidFill>
                  <a:srgbClr val="FF0000"/>
                </a:solidFill>
              </a:rPr>
              <a:t>have to do</a:t>
            </a:r>
            <a:r>
              <a:rPr lang="en-US" b="0" dirty="0"/>
              <a:t>?</a:t>
            </a:r>
          </a:p>
          <a:p>
            <a:pPr lvl="1"/>
            <a:r>
              <a:rPr lang="en-US" b="0" dirty="0"/>
              <a:t>THIS IS CALLED COMPLIANCE</a:t>
            </a:r>
          </a:p>
          <a:p>
            <a:endParaRPr lang="en-US" b="0" dirty="0"/>
          </a:p>
          <a:p>
            <a:r>
              <a:rPr lang="en-US" b="0" dirty="0"/>
              <a:t>What do I </a:t>
            </a:r>
            <a:r>
              <a:rPr lang="en-US" b="0" dirty="0">
                <a:solidFill>
                  <a:srgbClr val="FF0000"/>
                </a:solidFill>
              </a:rPr>
              <a:t>want to do</a:t>
            </a:r>
            <a:r>
              <a:rPr lang="en-US" b="0" dirty="0"/>
              <a:t>?</a:t>
            </a:r>
          </a:p>
          <a:p>
            <a:pPr lvl="1"/>
            <a:r>
              <a:rPr lang="en-US" b="0" dirty="0"/>
              <a:t>THIS IS CALLED RISK MANAGEMENT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and Inventory the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953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59305" y="2320239"/>
            <a:ext cx="8197114" cy="2999906"/>
          </a:xfrm>
        </p:spPr>
        <p:txBody>
          <a:bodyPr/>
          <a:lstStyle/>
          <a:p>
            <a:pPr marL="0" indent="0">
              <a:buNone/>
            </a:pPr>
            <a:r>
              <a:rPr lang="en-US" b="0" i="1" dirty="0" smtClean="0"/>
              <a:t>What you have to do.</a:t>
            </a:r>
          </a:p>
          <a:p>
            <a:pPr marL="0" indent="0">
              <a:buNone/>
            </a:pPr>
            <a:endParaRPr lang="en-US" b="0" i="1" dirty="0"/>
          </a:p>
          <a:p>
            <a:pPr marL="0" indent="0">
              <a:buNone/>
            </a:pPr>
            <a:r>
              <a:rPr lang="en-US" b="0" i="1" dirty="0" smtClean="0"/>
              <a:t>If you don’t do it, you could suffer fines, sanctions, higher cost of business.</a:t>
            </a:r>
          </a:p>
          <a:p>
            <a:pPr marL="0" indent="0">
              <a:buNone/>
            </a:pPr>
            <a:endParaRPr lang="en-US" b="0" i="1" dirty="0"/>
          </a:p>
          <a:p>
            <a:pPr marL="0" indent="0">
              <a:buNone/>
            </a:pPr>
            <a:r>
              <a:rPr lang="en-US" b="0" i="1" dirty="0" smtClean="0"/>
              <a:t>Is Compliance a threat?</a:t>
            </a:r>
          </a:p>
          <a:p>
            <a:pPr marL="0" indent="0">
              <a:buNone/>
            </a:pPr>
            <a:endParaRPr lang="en-US" b="0" i="1" dirty="0"/>
          </a:p>
          <a:p>
            <a:pPr marL="0" indent="0">
              <a:buNone/>
            </a:pPr>
            <a:endParaRPr lang="en-US" b="0" i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Compliance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1756" y="5366450"/>
            <a:ext cx="7767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would consider the lack of compliance – the sanctions that come from it – a risk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398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59305" y="2320239"/>
            <a:ext cx="8197114" cy="2999906"/>
          </a:xfrm>
        </p:spPr>
        <p:txBody>
          <a:bodyPr/>
          <a:lstStyle/>
          <a:p>
            <a:pPr marL="0" indent="0">
              <a:buNone/>
            </a:pPr>
            <a:r>
              <a:rPr lang="en-US" b="0" i="1" dirty="0" smtClean="0"/>
              <a:t>The process </a:t>
            </a:r>
            <a:r>
              <a:rPr lang="en-US" b="0" i="1" dirty="0"/>
              <a:t>that allows </a:t>
            </a:r>
            <a:r>
              <a:rPr lang="en-US" b="0" i="1" dirty="0" smtClean="0"/>
              <a:t>security managers </a:t>
            </a:r>
            <a:r>
              <a:rPr lang="en-US" b="0" i="1" dirty="0"/>
              <a:t>to balance the operational and economic costs of protective measures and achieve gains in mission capability by protecting the IT systems and data that support their organizations’ missions. </a:t>
            </a:r>
            <a:endParaRPr lang="en-US" b="0" i="1" dirty="0" smtClean="0"/>
          </a:p>
          <a:p>
            <a:pPr marL="0" indent="0">
              <a:buNone/>
            </a:pPr>
            <a:endParaRPr lang="en-US" b="0" i="1" dirty="0"/>
          </a:p>
          <a:p>
            <a:pPr marL="0" indent="0">
              <a:buNone/>
            </a:pPr>
            <a:r>
              <a:rPr lang="en-US" b="0" dirty="0" smtClean="0"/>
              <a:t>Remember: Risk is either</a:t>
            </a:r>
          </a:p>
          <a:p>
            <a:r>
              <a:rPr lang="en-US" b="0" dirty="0" smtClean="0"/>
              <a:t>Mitigated</a:t>
            </a:r>
          </a:p>
          <a:p>
            <a:r>
              <a:rPr lang="en-US" b="0" dirty="0" smtClean="0"/>
              <a:t>Transferred</a:t>
            </a:r>
          </a:p>
          <a:p>
            <a:r>
              <a:rPr lang="en-US" b="0" dirty="0" smtClean="0"/>
              <a:t>Accepted</a:t>
            </a:r>
            <a:endParaRPr lang="en-US" b="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Risk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446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59305" y="2320239"/>
            <a:ext cx="8197114" cy="810888"/>
          </a:xfrm>
        </p:spPr>
        <p:txBody>
          <a:bodyPr/>
          <a:lstStyle/>
          <a:p>
            <a:pPr marL="0" indent="0">
              <a:buNone/>
            </a:pPr>
            <a:r>
              <a:rPr lang="en-US" b="0" i="1" dirty="0" smtClean="0"/>
              <a:t>I identify the compliance requirement.  It will have all the controls/control objectives listed for me that it requires.</a:t>
            </a:r>
          </a:p>
          <a:p>
            <a:pPr marL="0" indent="0">
              <a:buNone/>
            </a:pPr>
            <a:endParaRPr lang="en-US" b="0" i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Compliance exist is lifecycle?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9306" y="3556061"/>
            <a:ext cx="76534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Open Sans"/>
              </a:rPr>
              <a:t>After I look at my threats and vulnerabilities, I look at the required Compliance controls, whether I have them in the organization, and whether they meet the Compliance control objective</a:t>
            </a:r>
            <a:endParaRPr lang="en-US" sz="2400" i="1" dirty="0">
              <a:latin typeface="Open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2480" y="5306289"/>
            <a:ext cx="55141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 Compliance does not tell you to put in a control in order to mitigate risk to an acceptable level.  Compliance doesn’t talk risk mitigation at all.  When measuring a Compliance control, you examine whether it  meets a control standard.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987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59305" y="2320239"/>
            <a:ext cx="8197114" cy="810888"/>
          </a:xfrm>
        </p:spPr>
        <p:txBody>
          <a:bodyPr/>
          <a:lstStyle/>
          <a:p>
            <a:pPr marL="0" indent="0">
              <a:buNone/>
            </a:pPr>
            <a:r>
              <a:rPr lang="en-US" b="0" i="1" dirty="0" smtClean="0"/>
              <a:t>If the control meets the Compliance control objective, I validate whether it meets the risk management control objective.  If it does, great.  If not, I tune the current control or I add more controls.</a:t>
            </a:r>
          </a:p>
          <a:p>
            <a:pPr marL="0" indent="0">
              <a:buNone/>
            </a:pPr>
            <a:endParaRPr lang="en-US" b="0" i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Compliance exist is lifecycle?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9305" y="4457188"/>
            <a:ext cx="76534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Open Sans"/>
              </a:rPr>
              <a:t>If the control does NOT meet the Compliance control objective, I put in a control with the intent to meet the Compliance control objective AND the risk management control objective.</a:t>
            </a:r>
            <a:endParaRPr lang="en-US" sz="2400" i="1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65339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 smtClean="0"/>
              <a:t>PCI-DSS</a:t>
            </a:r>
          </a:p>
          <a:p>
            <a:endParaRPr lang="en-US" b="0" dirty="0"/>
          </a:p>
          <a:p>
            <a:r>
              <a:rPr lang="en-US" b="0" dirty="0" smtClean="0"/>
              <a:t>HIPAA Security Rule</a:t>
            </a:r>
          </a:p>
          <a:p>
            <a:endParaRPr lang="en-US" b="0" dirty="0"/>
          </a:p>
          <a:p>
            <a:r>
              <a:rPr lang="en-US" b="0" dirty="0" smtClean="0"/>
              <a:t>SOX 404</a:t>
            </a:r>
          </a:p>
          <a:p>
            <a:endParaRPr lang="en-US" b="0" dirty="0"/>
          </a:p>
          <a:p>
            <a:r>
              <a:rPr lang="en-US" b="0" dirty="0" smtClean="0"/>
              <a:t>FISMA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Compliance Standards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53188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4b2e83 1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1350</TotalTime>
  <Words>818</Words>
  <Application>Microsoft Office PowerPoint</Application>
  <PresentationFormat>On-screen Show (4:3)</PresentationFormat>
  <Paragraphs>138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Encode Sans Normal Black</vt:lpstr>
      <vt:lpstr>Lucida Grande</vt:lpstr>
      <vt:lpstr>Open Sans</vt:lpstr>
      <vt:lpstr>Open Sans Light</vt:lpstr>
      <vt:lpstr>Uni Sans Regular</vt:lpstr>
      <vt:lpstr>Custom Design</vt:lpstr>
      <vt:lpstr>1_Custom Design</vt:lpstr>
      <vt:lpstr>Compliance and Risk Management CSS310b – Spring 2021 Lesson 9</vt:lpstr>
      <vt:lpstr>Risk Management Lifecycle</vt:lpstr>
      <vt:lpstr>Identify and Inventory the Environment</vt:lpstr>
      <vt:lpstr>Identify and Inventory the Environment</vt:lpstr>
      <vt:lpstr>Compliance</vt:lpstr>
      <vt:lpstr>Define Risk Management</vt:lpstr>
      <vt:lpstr>Where does Compliance exist is lifecycle?</vt:lpstr>
      <vt:lpstr>Where does Compliance exist is lifecycle?</vt:lpstr>
      <vt:lpstr>Compliance Standards</vt:lpstr>
      <vt:lpstr>Compliance Standard</vt:lpstr>
      <vt:lpstr>Compliance Standard</vt:lpstr>
      <vt:lpstr>Compliance Standard</vt:lpstr>
      <vt:lpstr>Compliance Standard</vt:lpstr>
      <vt:lpstr>Compliance Standard</vt:lpstr>
      <vt:lpstr>Compliance Standard</vt:lpstr>
      <vt:lpstr>Compliance Standard</vt:lpstr>
      <vt:lpstr>Compliance Standard</vt:lpstr>
      <vt:lpstr>Compliance Controls and Risk Controls</vt:lpstr>
      <vt:lpstr>Compliance Controls and Risk Controls</vt:lpstr>
      <vt:lpstr>Questions</vt:lpstr>
      <vt:lpstr>Take Aways</vt:lpstr>
      <vt:lpstr>Practice 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William Lidster</cp:lastModifiedBy>
  <cp:revision>135</cp:revision>
  <cp:lastPrinted>2016-02-10T20:19:12Z</cp:lastPrinted>
  <dcterms:created xsi:type="dcterms:W3CDTF">2014-10-14T00:51:43Z</dcterms:created>
  <dcterms:modified xsi:type="dcterms:W3CDTF">2021-04-27T00:42:37Z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5352e74-27b2-43e6-a9fe-6ab14f4a88a7_Enabled">
    <vt:lpwstr>true</vt:lpwstr>
  </property>
  <property fmtid="{D5CDD505-2E9C-101B-9397-08002B2CF9AE}" pid="3" name="MSIP_Label_b5352e74-27b2-43e6-a9fe-6ab14f4a88a7_SetDate">
    <vt:lpwstr>2021-04-26T18:08:45Z</vt:lpwstr>
  </property>
  <property fmtid="{D5CDD505-2E9C-101B-9397-08002B2CF9AE}" pid="4" name="MSIP_Label_b5352e74-27b2-43e6-a9fe-6ab14f4a88a7_Method">
    <vt:lpwstr>Privileged</vt:lpwstr>
  </property>
  <property fmtid="{D5CDD505-2E9C-101B-9397-08002B2CF9AE}" pid="5" name="MSIP_Label_b5352e74-27b2-43e6-a9fe-6ab14f4a88a7_Name">
    <vt:lpwstr>Personal</vt:lpwstr>
  </property>
  <property fmtid="{D5CDD505-2E9C-101B-9397-08002B2CF9AE}" pid="6" name="MSIP_Label_b5352e74-27b2-43e6-a9fe-6ab14f4a88a7_SiteId">
    <vt:lpwstr>00c076e3-22c6-4e48-a725-70fd7e4cb6eb</vt:lpwstr>
  </property>
  <property fmtid="{D5CDD505-2E9C-101B-9397-08002B2CF9AE}" pid="7" name="MSIP_Label_b5352e74-27b2-43e6-a9fe-6ab14f4a88a7_ActionId">
    <vt:lpwstr>46b58eb0-b656-421d-b80d-7e66950a77f5</vt:lpwstr>
  </property>
  <property fmtid="{D5CDD505-2E9C-101B-9397-08002B2CF9AE}" pid="8" name="MSIP_Label_b5352e74-27b2-43e6-a9fe-6ab14f4a88a7_ContentBits">
    <vt:lpwstr>0</vt:lpwstr>
  </property>
</Properties>
</file>