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9" r:id="rId4"/>
    <p:sldId id="267" r:id="rId5"/>
    <p:sldId id="268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90" r:id="rId18"/>
    <p:sldId id="283" r:id="rId19"/>
    <p:sldId id="286" r:id="rId20"/>
    <p:sldId id="287" r:id="rId21"/>
    <p:sldId id="288" r:id="rId22"/>
    <p:sldId id="28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637C-AD32-4F40-9559-C47A4A9A7D1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D1AA-C741-49CC-9342-8C09B056E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3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637C-AD32-4F40-9559-C47A4A9A7D1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D1AA-C741-49CC-9342-8C09B056E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7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637C-AD32-4F40-9559-C47A4A9A7D1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D1AA-C741-49CC-9342-8C09B056E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5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637C-AD32-4F40-9559-C47A4A9A7D1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D1AA-C741-49CC-9342-8C09B056E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637C-AD32-4F40-9559-C47A4A9A7D1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D1AA-C741-49CC-9342-8C09B056E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637C-AD32-4F40-9559-C47A4A9A7D1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D1AA-C741-49CC-9342-8C09B056E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1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637C-AD32-4F40-9559-C47A4A9A7D1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D1AA-C741-49CC-9342-8C09B056E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1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637C-AD32-4F40-9559-C47A4A9A7D1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D1AA-C741-49CC-9342-8C09B056E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7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637C-AD32-4F40-9559-C47A4A9A7D1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D1AA-C741-49CC-9342-8C09B056E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7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637C-AD32-4F40-9559-C47A4A9A7D1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D1AA-C741-49CC-9342-8C09B056E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7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637C-AD32-4F40-9559-C47A4A9A7D1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D1AA-C741-49CC-9342-8C09B056E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3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4637C-AD32-4F40-9559-C47A4A9A7D1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9D1AA-C741-49CC-9342-8C09B056E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6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c.com/2021/02/05/bitcoin-btc-surge-renews-worries-about-its-massive-carbon-footprin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indesk.com/steem-community-mobilizes-popular-vote-in-battle-with-justin-sun" TargetMode="External"/><Relationship Id="rId2" Type="http://schemas.openxmlformats.org/officeDocument/2006/relationships/hyperlink" Target="https://www.moneycontrol.com/news/business/cryptocurrency/ethereums-co-founder-vitalik-buterin-becomes-the-worlds-youngest-crypto-billionaire-6854951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slate.com/coins/wink-tronbet/" TargetMode="External"/><Relationship Id="rId2" Type="http://schemas.openxmlformats.org/officeDocument/2006/relationships/hyperlink" Target="https://cryptoslate.com/cryptos/storag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So_EIwHSd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istory_of_bitcoi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CSS310 –Information </a:t>
            </a:r>
            <a:r>
              <a:rPr lang="en-US" dirty="0" smtClean="0"/>
              <a:t>Assurance and </a:t>
            </a:r>
            <a:r>
              <a:rPr lang="en-US" dirty="0" err="1" smtClean="0"/>
              <a:t>CyberSecurity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Spring 2021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Lesson 18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BLOCKCHAIN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8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4280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Here’s the catch…the difficulty of mining always changes</a:t>
            </a:r>
          </a:p>
          <a:p>
            <a:pPr marL="457200" lvl="1" indent="0">
              <a:buNone/>
            </a:pPr>
            <a:r>
              <a:rPr lang="en-US" dirty="0"/>
              <a:t>Upon its launch, Bitcoin (BTC) mining difficulty was 1. However, as of 3 November 2020, the difficulty level is around 16.7 trillion. Meaning the chances of your computer mining new BTC units is 1 in 16 trillion. Also, mining difficulty is adjusted roughly every two weeks, i.e. after 2,106, new blocks are added.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006" y="2005150"/>
            <a:ext cx="7099798" cy="39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08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9991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Here’s the catch…the difficulty of mining always changes</a:t>
            </a:r>
          </a:p>
          <a:p>
            <a:pPr marL="457200" lvl="1" indent="0">
              <a:buNone/>
            </a:pPr>
            <a:r>
              <a:rPr lang="en-US" dirty="0"/>
              <a:t>Upon its launch, Bitcoin (BTC) mining difficulty was 1. However, as of 3 November 2020, the difficulty level is around 16.7 trillion. Meaning the chances of your computer mining new BTC units is 1 in 16 trillion. Also, mining difficulty is adjusted roughly every two weeks, i.e. after 2,106, new blocks are added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144 </a:t>
            </a:r>
            <a:r>
              <a:rPr lang="en-US" dirty="0"/>
              <a:t>blocks per day are mined on average, and there are 6.25 bitcoins per block. 144 x 6.25 is 900, so that's the average amount of new bitcoins mined per day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Crescent Electric estimates that bitcoin </a:t>
            </a:r>
            <a:r>
              <a:rPr lang="en-US" dirty="0" smtClean="0"/>
              <a:t>has an</a:t>
            </a:r>
            <a:r>
              <a:rPr lang="en-US" dirty="0"/>
              <a:t> average mining cost of $4,161 per </a:t>
            </a:r>
            <a:r>
              <a:rPr lang="en-US" dirty="0" smtClean="0"/>
              <a:t>bitcoin.  You saw in your reading, “</a:t>
            </a:r>
            <a:r>
              <a:rPr lang="en-US" dirty="0"/>
              <a:t>As of </a:t>
            </a:r>
            <a:r>
              <a:rPr lang="en-US" dirty="0" smtClean="0"/>
              <a:t>April 2020, </a:t>
            </a:r>
            <a:r>
              <a:rPr lang="en-US" dirty="0"/>
              <a:t>if bitcoin were a country, it would rank 35th in annual electricity consumption in the world, more than all of Finland and just behind </a:t>
            </a:r>
            <a:r>
              <a:rPr lang="en-US" dirty="0" smtClean="0"/>
              <a:t>Pakistan”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8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9991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To get the cash for your Bitcoin, you use a cryptocurrency</a:t>
            </a:r>
            <a:r>
              <a:rPr lang="en-US" dirty="0"/>
              <a:t> exchange, such as </a:t>
            </a:r>
            <a:r>
              <a:rPr lang="en-US" dirty="0" err="1"/>
              <a:t>Coinbase</a:t>
            </a:r>
            <a:r>
              <a:rPr lang="en-US" dirty="0"/>
              <a:t> or Kraken. This is the easiest method if you want to sell bitcoin and withdraw the resulting cash directly to a bank account. </a:t>
            </a:r>
          </a:p>
        </p:txBody>
      </p:sp>
    </p:spTree>
    <p:extLst>
      <p:ext uri="{BB962C8B-B14F-4D97-AF65-F5344CB8AC3E}">
        <p14:creationId xmlns:p14="http://schemas.microsoft.com/office/powerpoint/2010/main" val="1041929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SCAMS</a:t>
            </a:r>
          </a:p>
          <a:p>
            <a:r>
              <a:rPr lang="en-US" dirty="0" smtClean="0"/>
              <a:t>Because </a:t>
            </a:r>
            <a:r>
              <a:rPr lang="en-US" dirty="0"/>
              <a:t>it's easy for companies to take peoples' money, and then not pay out. A company can claim to be a cloud mining company without any proof of actually owning any hardware. So remember: 99.9% of cloud mining companies are scams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Entities can claim to be a cryptocurrency exchange </a:t>
            </a:r>
          </a:p>
          <a:p>
            <a:endParaRPr lang="en-US" dirty="0"/>
          </a:p>
          <a:p>
            <a:r>
              <a:rPr lang="en-US" dirty="0" smtClean="0"/>
              <a:t>Giving away the private (secret)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69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BOTS</a:t>
            </a:r>
          </a:p>
          <a:p>
            <a:r>
              <a:rPr lang="en-US" dirty="0" smtClean="0"/>
              <a:t>Cybercriminals need computing power to do Bitcoin mining. What if they could develop a botnet to do the mining for them?  They ARE doing that.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DDOS </a:t>
            </a:r>
          </a:p>
          <a:p>
            <a:pPr marL="0" indent="0">
              <a:buNone/>
            </a:pPr>
            <a:r>
              <a:rPr lang="en-US" dirty="0" smtClean="0"/>
              <a:t>Imagine attacking a mining platform such that the platform cannot perform the computations needed – giving attackers an advantage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DIRECT ATTACKS ON BITCOIN STORES</a:t>
            </a:r>
          </a:p>
          <a:p>
            <a:r>
              <a:rPr lang="en-US" dirty="0" smtClean="0"/>
              <a:t>Wallets – software and hardware.  Software simply has vulnerabilities and if a vulnerability can be exploited, massive amounts of Bitcoin can be stolen.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01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-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1972490"/>
            <a:ext cx="99386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May be the way that we remove uncertainty and increase trust in order to exchange items of value with others.</a:t>
            </a:r>
          </a:p>
          <a:p>
            <a:endParaRPr lang="en-US" dirty="0"/>
          </a:p>
          <a:p>
            <a:r>
              <a:rPr lang="en-US" dirty="0" smtClean="0"/>
              <a:t>Traditional methods:</a:t>
            </a:r>
          </a:p>
          <a:p>
            <a:r>
              <a:rPr lang="en-US" dirty="0"/>
              <a:t>	</a:t>
            </a:r>
            <a:r>
              <a:rPr lang="en-US" dirty="0" smtClean="0"/>
              <a:t>Banks</a:t>
            </a:r>
          </a:p>
          <a:p>
            <a:r>
              <a:rPr lang="en-US" dirty="0"/>
              <a:t>	</a:t>
            </a:r>
            <a:r>
              <a:rPr lang="en-US" dirty="0" smtClean="0"/>
              <a:t>Government</a:t>
            </a:r>
          </a:p>
          <a:p>
            <a:r>
              <a:rPr lang="en-US" dirty="0"/>
              <a:t>	</a:t>
            </a:r>
            <a:r>
              <a:rPr lang="en-US" dirty="0" smtClean="0"/>
              <a:t>Commerce Platforms</a:t>
            </a:r>
          </a:p>
          <a:p>
            <a:r>
              <a:rPr lang="en-US" dirty="0"/>
              <a:t>	</a:t>
            </a:r>
            <a:r>
              <a:rPr lang="en-US" dirty="0" smtClean="0"/>
              <a:t>Escrows</a:t>
            </a:r>
          </a:p>
          <a:p>
            <a:r>
              <a:rPr lang="en-US" dirty="0"/>
              <a:t>	</a:t>
            </a:r>
            <a:r>
              <a:rPr lang="en-US" dirty="0" smtClean="0"/>
              <a:t>Reputation/Performance Review Capabilities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NOTE:  All of these are centralized institutions.  All of them have significant weaknesses in removing uncertainty.</a:t>
            </a:r>
          </a:p>
          <a:p>
            <a:endParaRPr lang="en-US" dirty="0"/>
          </a:p>
          <a:p>
            <a:r>
              <a:rPr lang="en-US" dirty="0" err="1" smtClean="0"/>
              <a:t>Blockchain</a:t>
            </a:r>
            <a:r>
              <a:rPr lang="en-US" dirty="0" smtClean="0"/>
              <a:t>:  Decentralized and no real understandable weakness WITHIN THE 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0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-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1972490"/>
            <a:ext cx="99386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May be the way that we remove uncertainty and increase trust in order to exchange items of value with others.</a:t>
            </a:r>
          </a:p>
          <a:p>
            <a:endParaRPr lang="en-US" dirty="0"/>
          </a:p>
          <a:p>
            <a:r>
              <a:rPr lang="en-US" dirty="0" smtClean="0"/>
              <a:t>How about our identity?   How many identities do you have?   What if you had just one – and the aspects of your identity were secure?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The impact to scams		The impact to anonymity online (good and bad)</a:t>
            </a:r>
          </a:p>
          <a:p>
            <a:r>
              <a:rPr lang="en-US" dirty="0"/>
              <a:t>	</a:t>
            </a:r>
            <a:r>
              <a:rPr lang="en-US" dirty="0" smtClean="0"/>
              <a:t>The impact to online reputation	</a:t>
            </a:r>
          </a:p>
        </p:txBody>
      </p:sp>
    </p:spTree>
    <p:extLst>
      <p:ext uri="{BB962C8B-B14F-4D97-AF65-F5344CB8AC3E}">
        <p14:creationId xmlns:p14="http://schemas.microsoft.com/office/powerpoint/2010/main" val="412159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Cryptocurrency - </a:t>
            </a:r>
            <a:r>
              <a:rPr lang="en-US" smtClean="0"/>
              <a:t>The </a:t>
            </a:r>
            <a:r>
              <a:rPr lang="en-US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837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Think of a future where: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do banking, with no banks</a:t>
            </a:r>
          </a:p>
          <a:p>
            <a:pPr marL="0" indent="0">
              <a:buNone/>
            </a:pPr>
            <a:r>
              <a:rPr lang="en-US" dirty="0" smtClean="0"/>
              <a:t>Ecommerce without </a:t>
            </a:r>
            <a:r>
              <a:rPr lang="en-US" dirty="0" err="1" smtClean="0"/>
              <a:t>Ebay</a:t>
            </a:r>
            <a:r>
              <a:rPr lang="en-US" dirty="0" smtClean="0"/>
              <a:t> and listing fees</a:t>
            </a:r>
          </a:p>
          <a:p>
            <a:pPr marL="0" indent="0">
              <a:buNone/>
            </a:pPr>
            <a:r>
              <a:rPr lang="en-US" dirty="0" smtClean="0"/>
              <a:t>Gambling without a Casino</a:t>
            </a:r>
          </a:p>
          <a:p>
            <a:pPr marL="0" indent="0">
              <a:buNone/>
            </a:pPr>
            <a:r>
              <a:rPr lang="en-US" dirty="0" smtClean="0"/>
              <a:t>Transportation services without Uber/Lyft</a:t>
            </a:r>
          </a:p>
          <a:p>
            <a:pPr marL="0" indent="0">
              <a:buNone/>
            </a:pPr>
            <a:r>
              <a:rPr lang="en-US" dirty="0" smtClean="0"/>
              <a:t>Stock trading without a stock market like Nasdaq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Today, the aggregate value of all significant cryptocurrencies (there are about 6600 coins today) is now over $2 trillion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8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-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Data is decentralized, but not in a distributed manner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Scalability concerns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Energy consumption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Immutable data – is that good or bad in a practical sense?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Could be very disruptive or costly to implement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43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Cryptocurrency - The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Cryptocurrency and the environment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www.cnbc.com/2021/02/05/bitcoin-btc-surge-renews-worries-about-its-massive-carbon-footprint.html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Bitcoin </a:t>
            </a:r>
            <a:r>
              <a:rPr lang="en-US" dirty="0" smtClean="0"/>
              <a:t>mining produces </a:t>
            </a:r>
            <a:r>
              <a:rPr lang="en-US" dirty="0"/>
              <a:t>36.95 megatons of carbon dioxide </a:t>
            </a:r>
            <a:r>
              <a:rPr lang="en-US" dirty="0" smtClean="0"/>
              <a:t>annually </a:t>
            </a:r>
            <a:r>
              <a:rPr lang="en-US" dirty="0"/>
              <a:t>(comparable to New Zealand) and it is estimated that in 30 years Bitcoin </a:t>
            </a:r>
            <a:r>
              <a:rPr lang="en-US" dirty="0" smtClean="0"/>
              <a:t>mining alone could </a:t>
            </a:r>
            <a:r>
              <a:rPr lang="en-US" dirty="0"/>
              <a:t>alone increase global temperatures 2 degrees Celsius. About 65 percent of cryptocurrency mining occurs in China, where electricity is </a:t>
            </a:r>
            <a:r>
              <a:rPr lang="en-US" dirty="0" smtClean="0"/>
              <a:t>cheap.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0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-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way to keep records of transactions across multiple computers in a peer-to-peer (aka “community”) network.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Blockchain: Success Lies in Identifying the Right Use Ca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125" y="3382056"/>
            <a:ext cx="6644005" cy="24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4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Cryptocurrency - The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837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Bitcoin / Cryptocurrency and Profiteering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www.moneycontrol.com/news/business/cryptocurrency/ethereums-co-founder-vitalik-buterin-becomes-the-worlds-youngest-crypto-billionaire-6854951.html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will people do in a market of competition?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www.coindesk.com/steem-community-mobilizes-popular-vote-in-battle-with-justin-sun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1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Cryptocurrency - The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837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 Method to Be Paid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Will cryptocurrency be the way that organizations reward us for our value?  This kind of stuff is happening right now.</a:t>
            </a:r>
          </a:p>
          <a:p>
            <a:pPr marL="0" indent="0">
              <a:buNone/>
            </a:pPr>
            <a:r>
              <a:rPr lang="en-US" dirty="0" smtClean="0"/>
              <a:t>Our business		Our data		Our attention		Our computers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*PASSIVE INCOME*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STEEM – for social media and content-based applications</a:t>
            </a:r>
          </a:p>
          <a:p>
            <a:pPr marL="0" indent="0">
              <a:buNone/>
            </a:pPr>
            <a:r>
              <a:rPr lang="en-US" dirty="0" smtClean="0"/>
              <a:t>GONG – buying and selling cloud computing</a:t>
            </a:r>
          </a:p>
          <a:p>
            <a:pPr marL="0" indent="0">
              <a:buNone/>
            </a:pPr>
            <a:r>
              <a:rPr lang="en-US" dirty="0" smtClean="0"/>
              <a:t>STORJ – buying cloud storage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4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Cryptocurrency - The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83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method to be paid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More cryptocurrency accepting industries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https://cryptoslate.com/cryptos/storage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about WINK and WIN?  Passive income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https://cryptoslate.com/coins/wink-tronbet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9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www.youtube.com/watch?v=SSo_EIwHSd4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4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- Decentralization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Multiple users are in a “community”.  They are authorized to be part of this community through some form of action or activity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Once part of the community, the ledger of all transactions (“blocks”) that have and will occur is shared with that computer/user.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ledger is not centralized by one authority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a transaction (“block”) conducted by a user in the community is added to the ledger, all users of the community get a copy of that transaction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9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- 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When a transaction is added to the ledger, aspects of the new transaction and aspects of the preceding transaction are collected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 algorithm is run against those aspects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transactions are tagged with a code that is generated from that transaction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That tagging is also shared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codes that are annotated make up the “chain”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a transaction that is already in the ledger is modified, the code(s) on those transactions will not be correct.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7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blockchain</a:t>
            </a:r>
            <a:r>
              <a:rPr lang="en-US" dirty="0" smtClean="0"/>
              <a:t> stores data (the “block”)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With regards to the CIA triad, which realms of security are being addressed specifically by this data storage mechanism?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is not being addressed and what would be a method to address that?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1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oney is something we trade in exchange or something of value.</a:t>
            </a:r>
          </a:p>
          <a:p>
            <a:endParaRPr lang="en-US" dirty="0"/>
          </a:p>
          <a:p>
            <a:r>
              <a:rPr lang="en-US" dirty="0" smtClean="0"/>
              <a:t>Money has intrinsic value because the more of this thing you have, the more you can leverage to trade for something you want.</a:t>
            </a:r>
          </a:p>
          <a:p>
            <a:endParaRPr lang="en-US" dirty="0"/>
          </a:p>
          <a:p>
            <a:r>
              <a:rPr lang="en-US" dirty="0" smtClean="0"/>
              <a:t>Nobody wants just money.  Think about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64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Bitcoin is something you trade</a:t>
            </a:r>
          </a:p>
          <a:p>
            <a:endParaRPr lang="en-US" dirty="0"/>
          </a:p>
          <a:p>
            <a:r>
              <a:rPr lang="en-US" dirty="0" smtClean="0"/>
              <a:t>People will give you something of value for that coin.  Meaning Bitcoin has “value”.  </a:t>
            </a:r>
          </a:p>
          <a:p>
            <a:endParaRPr lang="en-US" dirty="0"/>
          </a:p>
          <a:p>
            <a:r>
              <a:rPr lang="en-US" dirty="0" smtClean="0"/>
              <a:t>See historical value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en.wikipedia.org/wiki/History_of_bitcoin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13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you get Bitcoin?</a:t>
            </a:r>
          </a:p>
          <a:p>
            <a:endParaRPr lang="en-US" dirty="0"/>
          </a:p>
          <a:p>
            <a:r>
              <a:rPr lang="en-US" dirty="0" smtClean="0"/>
              <a:t>You “mine” it.  This is you doing a proof-of-work and solving an intense problem in order to get “coin”.  When your have your coin – it is put on the ledger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964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762</Words>
  <Application>Microsoft Office PowerPoint</Application>
  <PresentationFormat>Widescreen</PresentationFormat>
  <Paragraphs>150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CSS310 –Information Assurance and CyberSecurity Spring 2021</vt:lpstr>
      <vt:lpstr>Blockchain- Defined</vt:lpstr>
      <vt:lpstr>Simple explanation</vt:lpstr>
      <vt:lpstr>Concept - Decentralization</vt:lpstr>
      <vt:lpstr>Concept - Immutability</vt:lpstr>
      <vt:lpstr>Security Question</vt:lpstr>
      <vt:lpstr>Bitcoin</vt:lpstr>
      <vt:lpstr>Bitcoin</vt:lpstr>
      <vt:lpstr>Bitcoin</vt:lpstr>
      <vt:lpstr>Bitcoin</vt:lpstr>
      <vt:lpstr>Bitcoin</vt:lpstr>
      <vt:lpstr>Bitcoin</vt:lpstr>
      <vt:lpstr>Security Implications</vt:lpstr>
      <vt:lpstr>Security Implications</vt:lpstr>
      <vt:lpstr>Blockchain- The Future</vt:lpstr>
      <vt:lpstr>Blockchain- The Future</vt:lpstr>
      <vt:lpstr>Cryptocurrency - The Future</vt:lpstr>
      <vt:lpstr>Blockchain- Disadvantages</vt:lpstr>
      <vt:lpstr>Cryptocurrency - The Issues</vt:lpstr>
      <vt:lpstr>Cryptocurrency - The Issues</vt:lpstr>
      <vt:lpstr>Cryptocurrency - The Issues</vt:lpstr>
      <vt:lpstr>Cryptocurrency - The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PROJECT</dc:title>
  <dc:creator>William Lidster</dc:creator>
  <cp:lastModifiedBy>William Lidster</cp:lastModifiedBy>
  <cp:revision>67</cp:revision>
  <dcterms:created xsi:type="dcterms:W3CDTF">2021-03-02T07:48:17Z</dcterms:created>
  <dcterms:modified xsi:type="dcterms:W3CDTF">2021-05-26T23:52:44Z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5352e74-27b2-43e6-a9fe-6ab14f4a88a7_Enabled">
    <vt:lpwstr>true</vt:lpwstr>
  </property>
  <property fmtid="{D5CDD505-2E9C-101B-9397-08002B2CF9AE}" pid="3" name="MSIP_Label_b5352e74-27b2-43e6-a9fe-6ab14f4a88a7_SetDate">
    <vt:lpwstr>2021-04-27T22:40:56Z</vt:lpwstr>
  </property>
  <property fmtid="{D5CDD505-2E9C-101B-9397-08002B2CF9AE}" pid="4" name="MSIP_Label_b5352e74-27b2-43e6-a9fe-6ab14f4a88a7_Method">
    <vt:lpwstr>Privileged</vt:lpwstr>
  </property>
  <property fmtid="{D5CDD505-2E9C-101B-9397-08002B2CF9AE}" pid="5" name="MSIP_Label_b5352e74-27b2-43e6-a9fe-6ab14f4a88a7_Name">
    <vt:lpwstr>Personal</vt:lpwstr>
  </property>
  <property fmtid="{D5CDD505-2E9C-101B-9397-08002B2CF9AE}" pid="6" name="MSIP_Label_b5352e74-27b2-43e6-a9fe-6ab14f4a88a7_SiteId">
    <vt:lpwstr>00c076e3-22c6-4e48-a725-70fd7e4cb6eb</vt:lpwstr>
  </property>
  <property fmtid="{D5CDD505-2E9C-101B-9397-08002B2CF9AE}" pid="7" name="MSIP_Label_b5352e74-27b2-43e6-a9fe-6ab14f4a88a7_ActionId">
    <vt:lpwstr>3b93cba9-0d13-4ab3-9e23-b05b60c15b0f</vt:lpwstr>
  </property>
  <property fmtid="{D5CDD505-2E9C-101B-9397-08002B2CF9AE}" pid="8" name="MSIP_Label_b5352e74-27b2-43e6-a9fe-6ab14f4a88a7_ContentBits">
    <vt:lpwstr>0</vt:lpwstr>
  </property>
</Properties>
</file>