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8"/>
  </p:notesMasterIdLst>
  <p:sldIdLst>
    <p:sldId id="259" r:id="rId3"/>
    <p:sldId id="260" r:id="rId4"/>
    <p:sldId id="261" r:id="rId5"/>
    <p:sldId id="272" r:id="rId6"/>
    <p:sldId id="273" r:id="rId7"/>
    <p:sldId id="274" r:id="rId8"/>
    <p:sldId id="275" r:id="rId9"/>
    <p:sldId id="262" r:id="rId10"/>
    <p:sldId id="276" r:id="rId11"/>
    <p:sldId id="277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63" r:id="rId20"/>
    <p:sldId id="286" r:id="rId21"/>
    <p:sldId id="287" r:id="rId22"/>
    <p:sldId id="288" r:id="rId23"/>
    <p:sldId id="289" r:id="rId24"/>
    <p:sldId id="290" r:id="rId25"/>
    <p:sldId id="291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50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the Course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CSS310 – Spring 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maintaining and assuring the accuracy and completeness of data over its entire lifecycle. </a:t>
            </a:r>
            <a:r>
              <a:rPr lang="en-US" b="0" dirty="0" smtClean="0"/>
              <a:t>This</a:t>
            </a:r>
            <a:r>
              <a:rPr lang="en-US" b="0" dirty="0"/>
              <a:t> </a:t>
            </a:r>
            <a:r>
              <a:rPr lang="en-US" b="0" dirty="0" smtClean="0"/>
              <a:t>means that </a:t>
            </a:r>
            <a:r>
              <a:rPr lang="en-US" b="0" dirty="0"/>
              <a:t>data cannot be modified in an unauthorized or undetected manner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The area of the CIA triad that most aligns with information assurance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Ensuring information and information systems are  </a:t>
            </a:r>
            <a:r>
              <a:rPr lang="en-US" b="0" dirty="0"/>
              <a:t>accessible to authorized users. </a:t>
            </a:r>
          </a:p>
          <a:p>
            <a:endParaRPr lang="en-US" b="0" dirty="0"/>
          </a:p>
          <a:p>
            <a:r>
              <a:rPr lang="en-US" b="0" dirty="0" smtClean="0"/>
              <a:t>Also highly aligned with the concept of information assurance</a:t>
            </a:r>
          </a:p>
          <a:p>
            <a:endParaRPr lang="en-US" b="0" dirty="0"/>
          </a:p>
          <a:p>
            <a:r>
              <a:rPr lang="en-US" dirty="0" smtClean="0"/>
              <a:t>DISCUSSION</a:t>
            </a:r>
            <a:r>
              <a:rPr lang="en-US" b="0" dirty="0" smtClean="0"/>
              <a:t>: How did this become an information security/assurance realm instead of an IT realm? It handles uptime and disaster recovery.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 threat is an event, action, actor, that searches for, identifies, and/or exploits vulnerabilities in a target environment or system which results in derogatory/harmful outcomes.</a:t>
            </a:r>
          </a:p>
          <a:p>
            <a:endParaRPr lang="en-US" b="0" dirty="0"/>
          </a:p>
          <a:p>
            <a:r>
              <a:rPr lang="en-US" b="0" dirty="0" smtClean="0"/>
              <a:t>A threat may be intently malicious or non-malicious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Threats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Threats, Vulnerabilities,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 vulnerability is a weakness in a system or environment that could be exploited by a threat which would derogatorily impact confidentiality, integrity or availability of information or information systems.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Vulnerabilities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Threats, Vulnerabilities,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0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A risk is the culmination of the presence of a threat and a vulnerability.  It generally attempts to provide some form of measure to the potential loss or harm should the vulnerability be exploited by the threat. </a:t>
            </a:r>
          </a:p>
          <a:p>
            <a:endParaRPr lang="en-US" b="0" dirty="0"/>
          </a:p>
          <a:p>
            <a:r>
              <a:rPr lang="en-US" b="0" dirty="0" smtClean="0"/>
              <a:t>Risk can be expressed in quantitative terms, such as potential for financial loss.</a:t>
            </a:r>
          </a:p>
          <a:p>
            <a:endParaRPr lang="en-US" b="0" dirty="0" smtClean="0"/>
          </a:p>
          <a:p>
            <a:r>
              <a:rPr lang="en-US" b="0" dirty="0" smtClean="0"/>
              <a:t>Risk can be expressed in qualitative terms, such as degree of damage to brand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Risks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Threats, Vulnerabilities,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r>
              <a:rPr lang="en-US" b="0" dirty="0" smtClean="0"/>
              <a:t>Most common significant challenge noted by security leaders</a:t>
            </a:r>
          </a:p>
          <a:p>
            <a:endParaRPr lang="en-US" b="0" dirty="0"/>
          </a:p>
          <a:p>
            <a:r>
              <a:rPr lang="en-US" b="0" dirty="0" smtClean="0"/>
              <a:t>Formerly, risk = probability * impact</a:t>
            </a:r>
          </a:p>
          <a:p>
            <a:pPr lvl="1"/>
            <a:r>
              <a:rPr lang="en-US" b="0" dirty="0"/>
              <a:t>This </a:t>
            </a:r>
            <a:r>
              <a:rPr lang="en-US" b="0" dirty="0" smtClean="0"/>
              <a:t>meant </a:t>
            </a:r>
            <a:r>
              <a:rPr lang="en-US" b="0" dirty="0"/>
              <a:t>that the total amount of risk exposure is the probability of an unfortunate event occurring, multiplied by the potential impact or damage incurred by the event. If you put a dollar value on the impact, then you can value the risk and in a simple way compare one risk factor to </a:t>
            </a:r>
            <a:r>
              <a:rPr lang="en-US" b="0" dirty="0" smtClean="0"/>
              <a:t>another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Present, ???      </a:t>
            </a:r>
            <a:r>
              <a:rPr lang="en-US" dirty="0"/>
              <a:t>DISCUSS</a:t>
            </a:r>
            <a:br>
              <a:rPr lang="en-US" dirty="0"/>
            </a:br>
            <a:r>
              <a:rPr lang="en-US" sz="1000" b="0" dirty="0"/>
              <a:t>	Read: https://www.researchgate.net/post/There_is_a_definition_of_risk_by_a_formula_risk_probability_x_loss_What_does_it_mean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5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r>
              <a:rPr lang="en-US" b="0" dirty="0" smtClean="0"/>
              <a:t>Risk is identified, measured, prioritized</a:t>
            </a:r>
          </a:p>
          <a:p>
            <a:endParaRPr lang="en-US" b="0" dirty="0"/>
          </a:p>
          <a:p>
            <a:r>
              <a:rPr lang="en-US" b="0" dirty="0" smtClean="0"/>
              <a:t>When a risk is to be mitigated, there are certain objectives that are identified</a:t>
            </a:r>
          </a:p>
          <a:p>
            <a:endParaRPr lang="en-US" b="0" dirty="0"/>
          </a:p>
          <a:p>
            <a:r>
              <a:rPr lang="en-US" b="0" dirty="0" smtClean="0"/>
              <a:t>Once the objective is identified, the manner(s) in which the objective will be realized is put in place.</a:t>
            </a:r>
          </a:p>
          <a:p>
            <a:endParaRPr lang="en-US" b="0" dirty="0"/>
          </a:p>
          <a:p>
            <a:r>
              <a:rPr lang="en-US" b="0" dirty="0" smtClean="0"/>
              <a:t>Here is where control objectives and controls are introduced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r>
              <a:rPr lang="en-US" b="0" dirty="0" smtClean="0"/>
              <a:t>Should always have a control objective</a:t>
            </a:r>
          </a:p>
          <a:p>
            <a:endParaRPr lang="en-US" b="0" dirty="0"/>
          </a:p>
          <a:p>
            <a:r>
              <a:rPr lang="en-US" b="0" dirty="0" smtClean="0"/>
              <a:t>Optimally, one can measure the extent to which the objective is being met</a:t>
            </a:r>
          </a:p>
          <a:p>
            <a:endParaRPr lang="en-US" b="0" dirty="0"/>
          </a:p>
          <a:p>
            <a:r>
              <a:rPr lang="en-US" b="0" dirty="0" smtClean="0"/>
              <a:t>Controls are generally divided into </a:t>
            </a:r>
            <a:r>
              <a:rPr lang="en-US" b="0" dirty="0" smtClean="0"/>
              <a:t>three categories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sz="1600" b="0" dirty="0" smtClean="0"/>
              <a:t>Administrative: policies, processes, or procedures that define broad range of behavior and activities that need to be done to meet a control objective</a:t>
            </a:r>
          </a:p>
          <a:p>
            <a:pPr lvl="1"/>
            <a:r>
              <a:rPr lang="en-US" sz="1600" b="0" dirty="0" smtClean="0"/>
              <a:t>Technical: an implemented capability that enforces the behavior and activities to some extent or level of </a:t>
            </a:r>
            <a:r>
              <a:rPr lang="en-US" sz="1600" b="0" dirty="0" smtClean="0"/>
              <a:t>effectiveness</a:t>
            </a:r>
          </a:p>
          <a:p>
            <a:pPr lvl="1"/>
            <a:r>
              <a:rPr lang="en-US" sz="1600" b="0" dirty="0" smtClean="0"/>
              <a:t>Physical: an implemented capability to provide protections for actual physical environments</a:t>
            </a:r>
            <a:endParaRPr lang="en-US" sz="1600" b="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</a:t>
            </a:r>
            <a:r>
              <a:rPr lang="en-US" dirty="0"/>
              <a:t>and Control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3BDBB3-F64F-4942-B6B5-C0DA2A135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7034"/>
              </p:ext>
            </p:extLst>
          </p:nvPr>
        </p:nvGraphicFramePr>
        <p:xfrm>
          <a:off x="977244" y="1585798"/>
          <a:ext cx="7327770" cy="48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67">
                  <a:extLst>
                    <a:ext uri="{9D8B030D-6E8A-4147-A177-3AD203B41FA5}">
                      <a16:colId xmlns:a16="http://schemas.microsoft.com/office/drawing/2014/main" val="4051359089"/>
                    </a:ext>
                  </a:extLst>
                </a:gridCol>
                <a:gridCol w="5241303">
                  <a:extLst>
                    <a:ext uri="{9D8B030D-6E8A-4147-A177-3AD203B41FA5}">
                      <a16:colId xmlns:a16="http://schemas.microsoft.com/office/drawing/2014/main" val="312591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3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 each individual accessing a system can be uniquely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 that the individual gaining access is the actually the individual (authentication)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Password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 from unauthorized access due to compromised passwords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7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Sharing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</a:t>
                      </a:r>
                      <a:r>
                        <a:rPr lang="en-US" sz="1400" baseline="0" dirty="0" smtClean="0"/>
                        <a:t> data from leaving the environment where reduced controls could lead to unauthorized disclosure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only desired network traffic into a particular network/network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Encryption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confidentiality of communications between a transmitter and recipient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Shredding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Prevent disclosure of information</a:t>
                      </a:r>
                      <a:r>
                        <a:rPr lang="en-US" sz="1400" baseline="0" dirty="0" smtClean="0"/>
                        <a:t> in unprotected areas such as garbage bins, and during transport to/from garbage bins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Maintain redundancy (hot available, backups, worms)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Maintain system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0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Network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 desired traffic, for the protection of different classes of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3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6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T/F : A breach to a customer information system is a threat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TERMINOLOGY</a:t>
            </a:r>
          </a:p>
          <a:p>
            <a:pPr lvl="1"/>
            <a:r>
              <a:rPr lang="en-US" dirty="0" smtClean="0"/>
              <a:t>Information Assurance vs Information Security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CIA Triad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Threats, Vulnerabilities, and Risks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Controls and Control Objectives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this a good control objective statement?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“This organization should implement Check Point brand firewalls to deter intruders from gaining access to the internal network”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T/F:  A hacker is a risk to the security of our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47EDF6-3565-4315-8479-91B9094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Which is the correct statement:</a:t>
            </a:r>
          </a:p>
          <a:p>
            <a:endParaRPr lang="en-US" dirty="0"/>
          </a:p>
          <a:p>
            <a:pPr lvl="1"/>
            <a:r>
              <a:rPr lang="en-US" dirty="0" smtClean="0"/>
              <a:t>Making sure data is not modified in an unauthorized manner is:</a:t>
            </a:r>
          </a:p>
          <a:p>
            <a:pPr lvl="3"/>
            <a:r>
              <a:rPr lang="en-US" dirty="0" smtClean="0"/>
              <a:t>1. Ensuring confidentiality of the data</a:t>
            </a:r>
          </a:p>
          <a:p>
            <a:pPr lvl="3"/>
            <a:r>
              <a:rPr lang="en-US" dirty="0" smtClean="0"/>
              <a:t>2. Ensuring availability of the data</a:t>
            </a:r>
          </a:p>
          <a:p>
            <a:pPr lvl="3"/>
            <a:r>
              <a:rPr lang="en-US" dirty="0" smtClean="0"/>
              <a:t>3. Ensuring integrity of the data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Match the statement that correctly finishes this sentence: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“A system that has not received security patches is…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- ….a threat to the security of the organization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….a risk to the security of the organization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….a vulnerability that is present in the organization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is the best control objective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dirty="0" smtClean="0"/>
              <a:t>	”</a:t>
            </a:r>
            <a:r>
              <a:rPr lang="en-US" sz="2000" dirty="0" smtClean="0"/>
              <a:t>The organization needs to be able to positively validate that an individual coming into the organization is that individual”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“The organization needs to reduce risk with virus attacks”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“The organization needs to put in an email security gateway”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1960014"/>
            <a:ext cx="8197114" cy="3810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DISCUSSION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With enough controls, can all risk be removed?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5810A-07F0-499C-9E16-3EA12D4B8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The National Institute of Standards and Technology defines information assurance as any measures that protect and defend information and information systems by ensuring their availability, integrity, authentication, confidentiality, and non-repudiation. These measures include providing for restoration of information systems by incorporating protection, detection, and reaction capabilities.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4EAB9-0F7B-4D82-B47D-046562F4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6" y="1657208"/>
            <a:ext cx="4278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INFORMATION ASSURANCE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72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5810A-07F0-499C-9E16-3EA12D4B8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The National Institute of Standards and Technology defines information security as any efforts to protect information and information systems from unauthorized access, use, disclosure, disruption, modification, or destruction.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4EAB9-0F7B-4D82-B47D-046562F4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756" y="1657208"/>
            <a:ext cx="389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INFORMATION SECURITY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46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9305" y="2278669"/>
            <a:ext cx="8197114" cy="3810086"/>
          </a:xfrm>
        </p:spPr>
        <p:txBody>
          <a:bodyPr/>
          <a:lstStyle/>
          <a:p>
            <a:r>
              <a:rPr lang="en-US" b="0" dirty="0" smtClean="0"/>
              <a:t>Information Assurance: any </a:t>
            </a:r>
            <a:r>
              <a:rPr lang="en-US" b="0" dirty="0"/>
              <a:t>measures that protect and defend information and information systems by ensuring their availability, integrity, authentication, confidentiality, and non-repudiation. These measures include providing for restoration of information systems by incorporating protection, detection, and reaction </a:t>
            </a:r>
            <a:r>
              <a:rPr lang="en-US" b="0" dirty="0" smtClean="0"/>
              <a:t>capabilities.</a:t>
            </a:r>
          </a:p>
          <a:p>
            <a:endParaRPr lang="en-US" b="0" dirty="0"/>
          </a:p>
          <a:p>
            <a:r>
              <a:rPr lang="en-US" b="0" dirty="0" smtClean="0"/>
              <a:t>Information Security: any </a:t>
            </a:r>
            <a:r>
              <a:rPr lang="en-US" b="0" dirty="0"/>
              <a:t>efforts to protect information and information systems from unauthorized access, use, disclosure, disruption, modification, or destruction.</a:t>
            </a:r>
          </a:p>
          <a:p>
            <a:endParaRPr lang="en-US" b="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756" y="1657208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DISCUSSION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76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Sarbanes-Oxley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HIPAA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SCADA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Information Assurance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NCUA / FDIC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HIPAA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PCI-DSS</a:t>
            </a:r>
          </a:p>
          <a:p>
            <a:endParaRPr lang="en-US" dirty="0"/>
          </a:p>
          <a:p>
            <a:r>
              <a:rPr lang="en-US" dirty="0" smtClean="0"/>
              <a:t>GDPR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Information Security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1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2B587-5B4F-490F-AC5E-46760284EA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recognized scope of protective responsibility that security professionals have for the implementation of controls to meet control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4E5C1A-981E-4E27-B9D3-3641D89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A93C3-DEAA-4017-A40B-304088EC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49" y="3428999"/>
            <a:ext cx="3744699" cy="29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Protecting information from </a:t>
            </a:r>
            <a:r>
              <a:rPr lang="en-US" b="0" dirty="0"/>
              <a:t>being accessed by unauthorized parties. In other words, only the people who are authorized to do so can gain access </a:t>
            </a:r>
            <a:r>
              <a:rPr lang="en-US" b="0" dirty="0" smtClean="0"/>
              <a:t>to data.</a:t>
            </a:r>
          </a:p>
          <a:p>
            <a:endParaRPr lang="en-US" b="0" dirty="0"/>
          </a:p>
          <a:p>
            <a:r>
              <a:rPr lang="en-US" b="0" dirty="0" smtClean="0"/>
              <a:t>Key component within the Triad to assurance of compliance to privacy policies and regulations.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4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960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Introduction to the Course CSS310 – Spring 2021 Lesson 1</vt:lpstr>
      <vt:lpstr>AGENDA</vt:lpstr>
      <vt:lpstr>Terminology</vt:lpstr>
      <vt:lpstr>Terminology</vt:lpstr>
      <vt:lpstr>Compare and Contrast</vt:lpstr>
      <vt:lpstr>Examples of Information Assurance Needs</vt:lpstr>
      <vt:lpstr>Examples of Information Security Needs</vt:lpstr>
      <vt:lpstr>The CIA Triad</vt:lpstr>
      <vt:lpstr>Confidentiality</vt:lpstr>
      <vt:lpstr>Integrity</vt:lpstr>
      <vt:lpstr>Availability</vt:lpstr>
      <vt:lpstr>Threats, Vulnerabilities, Risks</vt:lpstr>
      <vt:lpstr>Threats, Vulnerabilities, Risks</vt:lpstr>
      <vt:lpstr>Threats, Vulnerabilities, Risks</vt:lpstr>
      <vt:lpstr>Risk Communication</vt:lpstr>
      <vt:lpstr>Controlling Risk</vt:lpstr>
      <vt:lpstr>Controls</vt:lpstr>
      <vt:lpstr>Controls and Control Objectives</vt:lpstr>
      <vt:lpstr>Review</vt:lpstr>
      <vt:lpstr>Review</vt:lpstr>
      <vt:lpstr>Review</vt:lpstr>
      <vt:lpstr>Review</vt:lpstr>
      <vt:lpstr>Review</vt:lpstr>
      <vt:lpstr>Review</vt:lpstr>
      <vt:lpstr>Risks and 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69</cp:revision>
  <cp:lastPrinted>2016-02-10T20:19:12Z</cp:lastPrinted>
  <dcterms:created xsi:type="dcterms:W3CDTF">2014-10-14T00:51:43Z</dcterms:created>
  <dcterms:modified xsi:type="dcterms:W3CDTF">2021-03-27T22:44:33Z</dcterms:modified>
</cp:coreProperties>
</file>