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6"/>
  </p:notesMasterIdLst>
  <p:sldIdLst>
    <p:sldId id="259" r:id="rId3"/>
    <p:sldId id="260" r:id="rId4"/>
    <p:sldId id="262" r:id="rId5"/>
    <p:sldId id="276" r:id="rId6"/>
    <p:sldId id="286" r:id="rId7"/>
    <p:sldId id="263" r:id="rId8"/>
    <p:sldId id="287" r:id="rId9"/>
    <p:sldId id="302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8" r:id="rId20"/>
    <p:sldId id="303" r:id="rId21"/>
    <p:sldId id="304" r:id="rId22"/>
    <p:sldId id="305" r:id="rId23"/>
    <p:sldId id="306" r:id="rId24"/>
    <p:sldId id="30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650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purdue.edu/owl/research_and_citation/apa_style/apa_formatting_and_style_guide/general_format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Risk Management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CSS310 </a:t>
            </a:r>
            <a:r>
              <a:rPr lang="en-US" sz="4000" dirty="0"/>
              <a:t>– </a:t>
            </a:r>
            <a:r>
              <a:rPr lang="en-US" sz="4000" dirty="0" smtClean="0"/>
              <a:t>Spring 2021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Lesson </a:t>
            </a:r>
            <a:r>
              <a:rPr lang="en-US" sz="40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200" dirty="0"/>
              <a:t>https://www.ideagen.com/company/blog/the-key-stages-to-the-risk-management-lifecycle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pic>
        <p:nvPicPr>
          <p:cNvPr id="1026" name="Picture 2" descr="5 stages of the risk manageme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5" y="2141838"/>
            <a:ext cx="4716162" cy="47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79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200" dirty="0"/>
              <a:t>https://www.lucidchart.com/blog/risk-management-process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pic>
        <p:nvPicPr>
          <p:cNvPr id="2050" name="Picture 2" descr="risk management process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7" y="2405074"/>
            <a:ext cx="8190202" cy="360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3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71757" y="1730667"/>
            <a:ext cx="8184662" cy="411171"/>
          </a:xfrm>
        </p:spPr>
        <p:txBody>
          <a:bodyPr/>
          <a:lstStyle/>
          <a:p>
            <a:r>
              <a:rPr lang="en-US" sz="1200" dirty="0"/>
              <a:t>https://www.iedunote.com/risk-management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pic>
        <p:nvPicPr>
          <p:cNvPr id="3074" name="Picture 2" descr="steps of risk management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" y="2363511"/>
            <a:ext cx="5691181" cy="41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4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71757" y="1730667"/>
            <a:ext cx="8184662" cy="411171"/>
          </a:xfrm>
        </p:spPr>
        <p:txBody>
          <a:bodyPr/>
          <a:lstStyle/>
          <a:p>
            <a:r>
              <a:rPr lang="en-US" sz="1200" dirty="0"/>
              <a:t>https://www.nist.gov/system/files/documents/2018/03/28/vickie_nist_risk_management_framework_overview-hpc.pdf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6" y="2290668"/>
            <a:ext cx="4423686" cy="42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8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the business and how important is security?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What are the systems, applications, and data?</a:t>
            </a:r>
          </a:p>
          <a:p>
            <a:pPr lvl="1"/>
            <a:r>
              <a:rPr lang="en-US" dirty="0" smtClean="0"/>
              <a:t>Categorization and Classification</a:t>
            </a:r>
          </a:p>
          <a:p>
            <a:pPr lvl="1"/>
            <a:r>
              <a:rPr lang="en-US" dirty="0" smtClean="0"/>
              <a:t>Who uses them</a:t>
            </a:r>
          </a:p>
          <a:p>
            <a:pPr lvl="1"/>
            <a:r>
              <a:rPr lang="en-US" dirty="0" smtClean="0"/>
              <a:t>Where are they (on-</a:t>
            </a:r>
            <a:r>
              <a:rPr lang="en-US" dirty="0" err="1" smtClean="0"/>
              <a:t>prem</a:t>
            </a:r>
            <a:r>
              <a:rPr lang="en-US" dirty="0" smtClean="0"/>
              <a:t>, cloud, SaaS)</a:t>
            </a:r>
          </a:p>
          <a:p>
            <a:pPr lvl="2"/>
            <a:r>
              <a:rPr lang="en-US" dirty="0" smtClean="0"/>
              <a:t>Network architecture / Vendors</a:t>
            </a:r>
          </a:p>
          <a:p>
            <a:r>
              <a:rPr lang="en-US" dirty="0" smtClean="0"/>
              <a:t>Who are the third-parties?</a:t>
            </a:r>
          </a:p>
          <a:p>
            <a:pPr lvl="1"/>
            <a:r>
              <a:rPr lang="en-US" dirty="0" smtClean="0"/>
              <a:t>Data and service providers</a:t>
            </a:r>
          </a:p>
          <a:p>
            <a:pPr lvl="1"/>
            <a:r>
              <a:rPr lang="en-US" dirty="0" smtClean="0"/>
              <a:t>Who you share data with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Identify and Inventory the Environment*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Lifecycle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305" y="6308726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*Understand the context of the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2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</a:p>
          <a:p>
            <a:endParaRPr lang="en-US" dirty="0"/>
          </a:p>
          <a:p>
            <a:r>
              <a:rPr lang="en-US" dirty="0" smtClean="0"/>
              <a:t>Will there be international or multi-state implications?</a:t>
            </a:r>
          </a:p>
          <a:p>
            <a:endParaRPr lang="en-US" dirty="0"/>
          </a:p>
          <a:p>
            <a:r>
              <a:rPr lang="en-US" dirty="0" smtClean="0"/>
              <a:t>What kind of risks are likely to be most important to the organization?</a:t>
            </a:r>
          </a:p>
          <a:p>
            <a:endParaRPr lang="en-US" dirty="0" smtClean="0"/>
          </a:p>
          <a:p>
            <a:r>
              <a:rPr lang="en-US" dirty="0" smtClean="0"/>
              <a:t>This will lead directly to understanding compliance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the business and how important is security?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and Inventory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complex is the IT environment?</a:t>
            </a:r>
          </a:p>
          <a:p>
            <a:endParaRPr lang="en-US" dirty="0"/>
          </a:p>
          <a:p>
            <a:r>
              <a:rPr lang="en-US" dirty="0" smtClean="0"/>
              <a:t>Do they mitigate risks themselves or offload it?</a:t>
            </a:r>
          </a:p>
          <a:p>
            <a:endParaRPr lang="en-US" dirty="0"/>
          </a:p>
          <a:p>
            <a:r>
              <a:rPr lang="en-US" dirty="0" smtClean="0"/>
              <a:t>What is the kind of data being handled?  Are there compliance requirements surrounding them? What kinds of risks are inherent with that kind of data?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are the systems, applications, and data?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and Inventory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Who is providing them service?</a:t>
            </a:r>
          </a:p>
          <a:p>
            <a:endParaRPr lang="en-US" dirty="0"/>
          </a:p>
          <a:p>
            <a:r>
              <a:rPr lang="en-US" dirty="0" smtClean="0"/>
              <a:t>What kind of services?  Are any inherently risky?</a:t>
            </a:r>
          </a:p>
          <a:p>
            <a:endParaRPr lang="en-US" dirty="0"/>
          </a:p>
          <a:p>
            <a:r>
              <a:rPr lang="en-US" dirty="0" smtClean="0"/>
              <a:t>Will be looking at whether the organization is properly protected from this kind of risk.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Who are the third parties?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and Inventory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7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You can identify the area of interest in an environment that will be going through “risk management”</a:t>
            </a:r>
          </a:p>
          <a:p>
            <a:pPr lvl="1"/>
            <a:r>
              <a:rPr lang="en-US" dirty="0" smtClean="0"/>
              <a:t>Maybe all</a:t>
            </a:r>
          </a:p>
          <a:p>
            <a:pPr lvl="1"/>
            <a:r>
              <a:rPr lang="en-US" dirty="0" smtClean="0"/>
              <a:t>Maybe components</a:t>
            </a:r>
          </a:p>
          <a:p>
            <a:r>
              <a:rPr lang="en-US" dirty="0" smtClean="0"/>
              <a:t>You have a lay of the land about what you will need to look at</a:t>
            </a:r>
          </a:p>
          <a:p>
            <a:pPr lvl="1"/>
            <a:r>
              <a:rPr lang="en-US" dirty="0" smtClean="0"/>
              <a:t>Systems, data types, third-parties, current security abilities</a:t>
            </a:r>
          </a:p>
          <a:p>
            <a:r>
              <a:rPr lang="en-US" dirty="0" smtClean="0"/>
              <a:t>You are able to understand relevant threats</a:t>
            </a:r>
          </a:p>
          <a:p>
            <a:pPr lvl="1"/>
            <a:r>
              <a:rPr lang="en-US" dirty="0" smtClean="0"/>
              <a:t>Which becomes the next part of </a:t>
            </a:r>
            <a:r>
              <a:rPr lang="en-US" smtClean="0"/>
              <a:t>the document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Once you are done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and Inventory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4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Neutral – remove first-person</a:t>
            </a:r>
          </a:p>
          <a:p>
            <a:r>
              <a:rPr lang="en-US" b="0" dirty="0" smtClean="0"/>
              <a:t>Always establish an introduction</a:t>
            </a:r>
          </a:p>
          <a:p>
            <a:pPr lvl="1"/>
            <a:r>
              <a:rPr lang="en-US" sz="2400" b="0" dirty="0" smtClean="0"/>
              <a:t>The reader doesn’t know about “the assignment”</a:t>
            </a:r>
          </a:p>
          <a:p>
            <a:pPr lvl="1"/>
            <a:r>
              <a:rPr lang="en-US" sz="2400" b="0" dirty="0" smtClean="0"/>
              <a:t>The reader doesn’t know about “the article”</a:t>
            </a:r>
          </a:p>
          <a:p>
            <a:r>
              <a:rPr lang="en-US" b="0" dirty="0" smtClean="0"/>
              <a:t>Don’t use judgmental adjectives</a:t>
            </a:r>
          </a:p>
          <a:p>
            <a:pPr lvl="1"/>
            <a:r>
              <a:rPr lang="en-US" sz="2400" b="0" dirty="0" smtClean="0"/>
              <a:t>“The hacker’s incompetence was obvious when he left traces of his activity”</a:t>
            </a:r>
          </a:p>
          <a:p>
            <a:r>
              <a:rPr lang="en-US" b="0" dirty="0" smtClean="0"/>
              <a:t>Don’t add “flare”.  Reader’s don’t want to hear “your voice”.  They want to hear their voice.</a:t>
            </a:r>
          </a:p>
          <a:p>
            <a:pPr lvl="1"/>
            <a:r>
              <a:rPr lang="en-US" b="0" dirty="0" smtClean="0"/>
              <a:t>“This </a:t>
            </a:r>
            <a:r>
              <a:rPr lang="en-US" b="0" dirty="0" smtClean="0">
                <a:solidFill>
                  <a:srgbClr val="FF0000"/>
                </a:solidFill>
              </a:rPr>
              <a:t>horrific</a:t>
            </a:r>
            <a:r>
              <a:rPr lang="en-US" b="0" dirty="0" smtClean="0"/>
              <a:t> risk to Netflix…”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3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REVIEW KEY TERMINOLOGY FROM LESSON 1</a:t>
            </a:r>
          </a:p>
          <a:p>
            <a:endParaRPr lang="en-US" dirty="0"/>
          </a:p>
          <a:p>
            <a:r>
              <a:rPr lang="en-US" dirty="0" smtClean="0"/>
              <a:t>Risk Management Lifecycle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APA – do it.  When there is a fact from a third-party in a paper, I want inline citation.  I want full citation at the end.  Best resource I know for help is </a:t>
            </a:r>
          </a:p>
          <a:p>
            <a:pPr marL="0" indent="0">
              <a:buNone/>
            </a:pPr>
            <a:r>
              <a:rPr lang="en-US" sz="1400" b="0" dirty="0">
                <a:hlinkClick r:id="rId2"/>
              </a:rPr>
              <a:t>https://</a:t>
            </a:r>
            <a:r>
              <a:rPr lang="en-US" sz="1400" b="0" dirty="0" smtClean="0">
                <a:hlinkClick r:id="rId2"/>
              </a:rPr>
              <a:t>owl.purdue.edu/owl/research_and_citation/apa_style/apa_formatting_and_style_guide/general_format.html</a:t>
            </a:r>
            <a:endParaRPr lang="en-US" sz="1400" b="0" dirty="0" smtClean="0"/>
          </a:p>
          <a:p>
            <a:pPr marL="0" indent="0">
              <a:buNone/>
            </a:pPr>
            <a:endParaRPr lang="en-US" sz="1400" b="0" dirty="0"/>
          </a:p>
          <a:p>
            <a:r>
              <a:rPr lang="en-US" b="0" dirty="0" smtClean="0"/>
              <a:t>I want double-space.  </a:t>
            </a:r>
          </a:p>
          <a:p>
            <a:endParaRPr lang="en-US" sz="1400" b="0" dirty="0"/>
          </a:p>
          <a:p>
            <a:r>
              <a:rPr lang="en-US" b="0" dirty="0"/>
              <a:t>I don’t care about running heads, abstracts, page numbers.</a:t>
            </a:r>
            <a:endParaRPr lang="en-US" b="0" dirty="0"/>
          </a:p>
          <a:p>
            <a:pPr marL="0" indent="0">
              <a:buNone/>
            </a:pPr>
            <a:endParaRPr lang="en-US" sz="14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6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MEAL PLAN</a:t>
            </a:r>
          </a:p>
          <a:p>
            <a:pPr lvl="1"/>
            <a:r>
              <a:rPr lang="en-US" b="0" dirty="0" smtClean="0"/>
              <a:t>Main Point</a:t>
            </a:r>
          </a:p>
          <a:p>
            <a:pPr lvl="1"/>
            <a:r>
              <a:rPr lang="en-US" b="0" dirty="0" smtClean="0"/>
              <a:t>Evidence</a:t>
            </a:r>
          </a:p>
          <a:p>
            <a:pPr lvl="1"/>
            <a:r>
              <a:rPr lang="en-US" b="0" dirty="0" smtClean="0"/>
              <a:t>Analysis</a:t>
            </a:r>
          </a:p>
          <a:p>
            <a:pPr lvl="1"/>
            <a:r>
              <a:rPr lang="en-US" b="0" dirty="0" smtClean="0"/>
              <a:t>Linkage</a:t>
            </a:r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sz="14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8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(M) </a:t>
            </a:r>
            <a:r>
              <a:rPr lang="en-US" sz="1800" b="0" dirty="0" smtClean="0"/>
              <a:t>The </a:t>
            </a:r>
            <a:r>
              <a:rPr lang="en-US" sz="1800" b="0" dirty="0"/>
              <a:t>hacker conducted the activities that are associated with a notable threat category; reconnaissance.  </a:t>
            </a:r>
            <a:r>
              <a:rPr lang="en-US" sz="1800" b="0" dirty="0" smtClean="0">
                <a:solidFill>
                  <a:srgbClr val="FF0000"/>
                </a:solidFill>
              </a:rPr>
              <a:t>(E) </a:t>
            </a:r>
            <a:r>
              <a:rPr lang="en-US" sz="1800" b="0" dirty="0" smtClean="0"/>
              <a:t>Reconnaissance </a:t>
            </a:r>
            <a:r>
              <a:rPr lang="en-US" sz="1800" b="0" dirty="0"/>
              <a:t>is any activity that occurs against a system and is a threat when the activity is intended to or could result in damage to the system (Cooper, 2020).  </a:t>
            </a:r>
            <a:r>
              <a:rPr lang="en-US" sz="1800" b="0" dirty="0" smtClean="0">
                <a:solidFill>
                  <a:srgbClr val="FF0000"/>
                </a:solidFill>
              </a:rPr>
              <a:t>(A) </a:t>
            </a:r>
            <a:r>
              <a:rPr lang="en-US" sz="1800" b="0" dirty="0" smtClean="0"/>
              <a:t>Utilizing </a:t>
            </a:r>
            <a:r>
              <a:rPr lang="en-US" sz="1800" b="0" dirty="0"/>
              <a:t>publicly-available information the attacker was able to gain important information about Target’s environment.  This included information about the type of point of sale system utilized, how third-party providers could gain some level of entry into a Target system, and what kind of software the company utilized for maintaining security updates and configurations on its system.  </a:t>
            </a:r>
            <a:r>
              <a:rPr lang="en-US" sz="1800" b="0" dirty="0" smtClean="0">
                <a:solidFill>
                  <a:srgbClr val="FF0000"/>
                </a:solidFill>
              </a:rPr>
              <a:t>(L) </a:t>
            </a:r>
            <a:r>
              <a:rPr lang="en-US" sz="1800" b="0" dirty="0" smtClean="0"/>
              <a:t>This </a:t>
            </a:r>
            <a:r>
              <a:rPr lang="en-US" sz="1800" b="0" dirty="0"/>
              <a:t>kind of reconnaissance allowed the attacker to plan the approach for the attack and identify the kind of vulnerabilities that it could expect in Target’s environment.   </a:t>
            </a:r>
          </a:p>
          <a:p>
            <a:pPr marL="0" indent="0">
              <a:buNone/>
            </a:pPr>
            <a:endParaRPr lang="en-US" sz="14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4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 smtClean="0">
                <a:solidFill>
                  <a:srgbClr val="FF0000"/>
                </a:solidFill>
              </a:rPr>
              <a:t>(M) </a:t>
            </a:r>
            <a:r>
              <a:rPr lang="en-US" sz="1800" b="0" dirty="0" smtClean="0"/>
              <a:t>The final threat type that contributed to this breach was the insider. </a:t>
            </a:r>
            <a:r>
              <a:rPr lang="en-US" sz="1800" b="0" dirty="0" smtClean="0">
                <a:solidFill>
                  <a:srgbClr val="FF0000"/>
                </a:solidFill>
              </a:rPr>
              <a:t>(E)  </a:t>
            </a:r>
            <a:r>
              <a:rPr lang="en-US" sz="1800" b="0" dirty="0" smtClean="0"/>
              <a:t>An insider threat does not have to be an individual with malicious intent, but one whose actions can result in a derogatory outcome (Cohen 2019).  </a:t>
            </a:r>
            <a:r>
              <a:rPr lang="en-US" sz="1800" b="0" dirty="0" smtClean="0">
                <a:solidFill>
                  <a:srgbClr val="FF0000"/>
                </a:solidFill>
              </a:rPr>
              <a:t>(A) </a:t>
            </a:r>
            <a:r>
              <a:rPr lang="en-US" sz="1800" b="0" dirty="0" smtClean="0"/>
              <a:t>What made the insider in Target’s case and especially significant threat is because of the threats that the insider succumbed to.  The insider, a Fazio Mechanical employee, succumbed to a social engineering threat through a phishing email which provided means for the presentation of malware to the employee.  When the employee didn’t recognize the social engineering threat, the malware became a threat.  </a:t>
            </a:r>
            <a:r>
              <a:rPr lang="en-US" sz="1800" b="0" dirty="0" smtClean="0">
                <a:solidFill>
                  <a:srgbClr val="FF0000"/>
                </a:solidFill>
              </a:rPr>
              <a:t>(L) </a:t>
            </a:r>
            <a:r>
              <a:rPr lang="en-US" sz="1800" b="0" dirty="0" smtClean="0"/>
              <a:t>Interestingly, Krebs (2014) notes that Fazio Mechanical utilized a free-ware version of antimalware for their computers with outdated signatures </a:t>
            </a:r>
            <a:r>
              <a:rPr lang="en-US" sz="1800" b="0" dirty="0"/>
              <a:t>and no host-based firewall protection enabled. </a:t>
            </a:r>
            <a:r>
              <a:rPr lang="en-US" sz="1800" b="0" dirty="0" smtClean="0"/>
              <a:t> </a:t>
            </a:r>
            <a:endParaRPr lang="en-US" sz="1800" b="0" dirty="0"/>
          </a:p>
          <a:p>
            <a:pPr marL="0" indent="0">
              <a:buNone/>
            </a:pPr>
            <a:endParaRPr lang="en-US" sz="14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6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2B587-5B4F-490F-AC5E-46760284EA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recognized scope of protective responsibility that security professionals have for the implementation of controls to meet control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E5C1A-981E-4E27-B9D3-3641D89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A93C3-DEAA-4017-A40B-304088EC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49" y="3428999"/>
            <a:ext cx="3744699" cy="29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Confidentiality - only </a:t>
            </a:r>
            <a:r>
              <a:rPr lang="en-US" b="0" dirty="0"/>
              <a:t>the people who are authorized to do so can gain access </a:t>
            </a:r>
            <a:r>
              <a:rPr lang="en-US" b="0" dirty="0" smtClean="0"/>
              <a:t>to data.</a:t>
            </a:r>
          </a:p>
          <a:p>
            <a:endParaRPr lang="en-US" b="0" dirty="0"/>
          </a:p>
          <a:p>
            <a:r>
              <a:rPr lang="en-US" b="0" dirty="0" smtClean="0"/>
              <a:t>Integrity – data is not modified in an unauthorized or harmful manner throughout its lifecycle</a:t>
            </a:r>
          </a:p>
          <a:p>
            <a:endParaRPr lang="en-US" b="0" dirty="0"/>
          </a:p>
          <a:p>
            <a:r>
              <a:rPr lang="en-US" b="0" dirty="0" smtClean="0"/>
              <a:t>Availability – data and systems are available to authorized individuals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– I –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5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Threat </a:t>
            </a:r>
            <a:r>
              <a:rPr lang="en-US" b="0" dirty="0"/>
              <a:t>- an event, action, actor, that searches for, identifies, and/or exploits vulnerabilities in a target environment or system which results in derogatory/harmful </a:t>
            </a:r>
            <a:r>
              <a:rPr lang="en-US" b="0" dirty="0" smtClean="0"/>
              <a:t>outcomes</a:t>
            </a:r>
            <a:endParaRPr lang="en-US" b="0" dirty="0"/>
          </a:p>
          <a:p>
            <a:r>
              <a:rPr lang="en-US" b="0" dirty="0" smtClean="0"/>
              <a:t>Vulnerability </a:t>
            </a:r>
            <a:r>
              <a:rPr lang="en-US" b="0" dirty="0"/>
              <a:t>– a weakness in a system or environment that could be exploited by a threat which would derogatorily impact confidentiality, integrity or availability of information or information </a:t>
            </a:r>
            <a:r>
              <a:rPr lang="en-US" b="0" dirty="0" smtClean="0"/>
              <a:t>systems</a:t>
            </a:r>
            <a:endParaRPr lang="en-US" b="0" dirty="0"/>
          </a:p>
          <a:p>
            <a:r>
              <a:rPr lang="en-US" b="0" dirty="0" smtClean="0"/>
              <a:t>Risk - </a:t>
            </a:r>
            <a:r>
              <a:rPr lang="en-US" b="0" dirty="0"/>
              <a:t>the culminated potential harm due to the presence of a threat and a vulnerability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Threats/Vulnerabilities/Risks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6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7EDF6-3565-4315-8479-91B9094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</a:t>
            </a:r>
            <a:r>
              <a:rPr lang="en-US" dirty="0"/>
              <a:t>and Control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3BDBB3-F64F-4942-B6B5-C0DA2A135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37034"/>
              </p:ext>
            </p:extLst>
          </p:nvPr>
        </p:nvGraphicFramePr>
        <p:xfrm>
          <a:off x="977244" y="1585798"/>
          <a:ext cx="7327770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67">
                  <a:extLst>
                    <a:ext uri="{9D8B030D-6E8A-4147-A177-3AD203B41FA5}">
                      <a16:colId xmlns:a16="http://schemas.microsoft.com/office/drawing/2014/main" val="4051359089"/>
                    </a:ext>
                  </a:extLst>
                </a:gridCol>
                <a:gridCol w="5241303">
                  <a:extLst>
                    <a:ext uri="{9D8B030D-6E8A-4147-A177-3AD203B41FA5}">
                      <a16:colId xmlns:a16="http://schemas.microsoft.com/office/drawing/2014/main" val="312591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3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 each individual accessing a system can be uniquely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6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 that the individual gaining access is the actually the individual (authentication)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4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Password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Protect from unauthorized access due to compromised passwords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7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Sharing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Prevent</a:t>
                      </a:r>
                      <a:r>
                        <a:rPr lang="en-US" sz="1400" baseline="0" dirty="0" smtClean="0"/>
                        <a:t> data from leaving the environment where reduced controls could lead to unauthorized disclosure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1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 only desired network traffic into a particular network/network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3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Encryption for data 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Maintain confidentiality of communications between a transmitter and 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Shredding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Prevent disclosure of information</a:t>
                      </a:r>
                      <a:r>
                        <a:rPr lang="en-US" sz="1400" baseline="0" dirty="0" smtClean="0"/>
                        <a:t> in unprotected areas such as garbage bins, and during transport to/from garbage bins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3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Maintain redundancy (hot available, backups, worms)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Maintain system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0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Network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 desired traffic, for the protection of different classes of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3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2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Is an insecurely coded application a risk?</a:t>
            </a:r>
          </a:p>
          <a:p>
            <a:endParaRPr lang="en-US" dirty="0"/>
          </a:p>
          <a:p>
            <a:r>
              <a:rPr lang="en-US" dirty="0" smtClean="0"/>
              <a:t>When I use checksum on a hash of data, what aspect of the data am I protecting?</a:t>
            </a:r>
          </a:p>
          <a:p>
            <a:pPr lvl="1"/>
            <a:r>
              <a:rPr lang="en-US" dirty="0" smtClean="0"/>
              <a:t>Confidentiality, Integrity, or Availability?</a:t>
            </a:r>
          </a:p>
          <a:p>
            <a:pPr lvl="1"/>
            <a:endParaRPr lang="en-US" dirty="0"/>
          </a:p>
          <a:p>
            <a:r>
              <a:rPr lang="en-US" dirty="0" smtClean="0"/>
              <a:t>Is this a good control objective statement?</a:t>
            </a:r>
          </a:p>
          <a:p>
            <a:pPr lvl="1"/>
            <a:r>
              <a:rPr lang="en-US" dirty="0" smtClean="0"/>
              <a:t>“The organization will configure systems to not execute undesired/unplanned software”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5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understand CIA scope of info sec responsibility</a:t>
            </a:r>
          </a:p>
          <a:p>
            <a:r>
              <a:rPr lang="en-US" dirty="0" smtClean="0"/>
              <a:t>We understand threats/vulnerabilities/risks</a:t>
            </a:r>
          </a:p>
          <a:p>
            <a:r>
              <a:rPr lang="en-US" dirty="0" smtClean="0"/>
              <a:t>We understand control objectives and controls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explore the risk management lifecycle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On to 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7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Identify and Inventory the Environment</a:t>
            </a:r>
          </a:p>
          <a:p>
            <a:r>
              <a:rPr lang="en-US" dirty="0" smtClean="0"/>
              <a:t>Identify Threats and Vulnerabilities and Controls</a:t>
            </a:r>
          </a:p>
          <a:p>
            <a:r>
              <a:rPr lang="en-US" dirty="0" smtClean="0"/>
              <a:t>Identify and Measure Risk</a:t>
            </a:r>
          </a:p>
          <a:p>
            <a:r>
              <a:rPr lang="en-US" dirty="0" smtClean="0"/>
              <a:t>Prioritize Risk</a:t>
            </a:r>
          </a:p>
          <a:p>
            <a:r>
              <a:rPr lang="en-US" dirty="0" smtClean="0"/>
              <a:t>Identify Control Objectives to Mitigate Priority </a:t>
            </a:r>
            <a:r>
              <a:rPr lang="en-US" dirty="0" err="1" smtClean="0"/>
              <a:t>RIsks</a:t>
            </a:r>
            <a:endParaRPr lang="en-US" dirty="0"/>
          </a:p>
          <a:p>
            <a:r>
              <a:rPr lang="en-US" dirty="0" smtClean="0"/>
              <a:t>Apply Controls</a:t>
            </a:r>
          </a:p>
          <a:p>
            <a:r>
              <a:rPr lang="en-US" dirty="0" smtClean="0"/>
              <a:t>Measure Efficacy of the Controls</a:t>
            </a:r>
          </a:p>
          <a:p>
            <a:r>
              <a:rPr lang="en-US" dirty="0" smtClean="0"/>
              <a:t>Repeat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807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1154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Risk Management CSS310 – Spring 2021 Lesson 2</vt:lpstr>
      <vt:lpstr>AGENDA</vt:lpstr>
      <vt:lpstr>The CIA Triad</vt:lpstr>
      <vt:lpstr>C – I – A </vt:lpstr>
      <vt:lpstr>Threats/Vulnerabilities/Risks</vt:lpstr>
      <vt:lpstr>Controls and Control Objectives</vt:lpstr>
      <vt:lpstr>Questions</vt:lpstr>
      <vt:lpstr>Moving On to Lesson 2</vt:lpstr>
      <vt:lpstr>Risk Management Lifecycle</vt:lpstr>
      <vt:lpstr>Variations</vt:lpstr>
      <vt:lpstr>Variations</vt:lpstr>
      <vt:lpstr>Variations</vt:lpstr>
      <vt:lpstr>Variations</vt:lpstr>
      <vt:lpstr>Risk Management Lifecycle</vt:lpstr>
      <vt:lpstr>Identify and Inventory the Environment</vt:lpstr>
      <vt:lpstr>Identify and Inventory the Environment</vt:lpstr>
      <vt:lpstr>Identify and Inventory the Environment</vt:lpstr>
      <vt:lpstr>Identify and Inventory the Environment</vt:lpstr>
      <vt:lpstr>TRANSITION</vt:lpstr>
      <vt:lpstr>TRANSITION</vt:lpstr>
      <vt:lpstr>TRANSITION</vt:lpstr>
      <vt:lpstr>TRANSITION</vt:lpstr>
      <vt:lpstr>TRANSITION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94</cp:revision>
  <cp:lastPrinted>2016-02-10T20:19:12Z</cp:lastPrinted>
  <dcterms:created xsi:type="dcterms:W3CDTF">2014-10-14T00:51:43Z</dcterms:created>
  <dcterms:modified xsi:type="dcterms:W3CDTF">2021-03-31T18:18:22Z</dcterms:modified>
</cp:coreProperties>
</file>