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42"/>
  </p:notesMasterIdLst>
  <p:sldIdLst>
    <p:sldId id="259" r:id="rId3"/>
    <p:sldId id="335" r:id="rId4"/>
    <p:sldId id="330" r:id="rId5"/>
    <p:sldId id="331" r:id="rId6"/>
    <p:sldId id="332" r:id="rId7"/>
    <p:sldId id="333" r:id="rId8"/>
    <p:sldId id="334" r:id="rId9"/>
    <p:sldId id="329" r:id="rId10"/>
    <p:sldId id="298" r:id="rId11"/>
    <p:sldId id="336" r:id="rId12"/>
    <p:sldId id="337"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9" r:id="rId29"/>
    <p:sldId id="314" r:id="rId30"/>
    <p:sldId id="315" r:id="rId31"/>
    <p:sldId id="316" r:id="rId32"/>
    <p:sldId id="317" r:id="rId33"/>
    <p:sldId id="318" r:id="rId34"/>
    <p:sldId id="321" r:id="rId35"/>
    <p:sldId id="325" r:id="rId36"/>
    <p:sldId id="322" r:id="rId37"/>
    <p:sldId id="323" r:id="rId38"/>
    <p:sldId id="338" r:id="rId39"/>
    <p:sldId id="324" r:id="rId40"/>
    <p:sldId id="327"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82"/>
  </p:normalViewPr>
  <p:slideViewPr>
    <p:cSldViewPr snapToGrid="0" snapToObjects="1" showGuides="1">
      <p:cViewPr varScale="1">
        <p:scale>
          <a:sx n="69" d="100"/>
          <a:sy n="69" d="100"/>
        </p:scale>
        <p:origin x="1602" y="66"/>
      </p:cViewPr>
      <p:guideLst>
        <p:guide orient="horz" pos="2488"/>
        <p:guide pos="4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F53F4-D491-422E-A98C-92C82FF84653}" type="datetimeFigureOut">
              <a:rPr lang="en-US" smtClean="0"/>
              <a:t>4/6/2021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D3F8D-08C0-4CAA-9913-21E59C41C5D7}" type="slidenum">
              <a:rPr lang="en-US" smtClean="0"/>
              <a:t>‹#›</a:t>
            </a:fld>
            <a:endParaRPr lang="en-US"/>
          </a:p>
        </p:txBody>
      </p:sp>
    </p:spTree>
    <p:extLst>
      <p:ext uri="{BB962C8B-B14F-4D97-AF65-F5344CB8AC3E}">
        <p14:creationId xmlns:p14="http://schemas.microsoft.com/office/powerpoint/2010/main" val="218152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79824"/>
            <a:ext cx="6972300" cy="2641756"/>
          </a:xfrm>
          <a:prstGeom prst="rect">
            <a:avLst/>
          </a:prstGeom>
        </p:spPr>
        <p:txBody>
          <a:bodyPr anchor="b"/>
          <a:lstStyle>
            <a:lvl1pPr algn="l">
              <a:defRPr sz="5000" b="1" i="0">
                <a:solidFill>
                  <a:schemeClr val="tx2"/>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7" y="365069"/>
            <a:ext cx="8184662" cy="998440"/>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064505"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67124"/>
            <a:ext cx="6972300" cy="2641756"/>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4663" cy="991998"/>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375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Q1CzCQ4eT0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Introduction to Threats</a:t>
            </a:r>
            <a:r>
              <a:rPr lang="en-US" sz="4000" dirty="0"/>
              <a:t/>
            </a:r>
            <a:br>
              <a:rPr lang="en-US" sz="4000" dirty="0"/>
            </a:br>
            <a:r>
              <a:rPr lang="en-US" sz="4000" dirty="0" smtClean="0"/>
              <a:t>CSS310b </a:t>
            </a:r>
            <a:r>
              <a:rPr lang="en-US" sz="4000"/>
              <a:t>– </a:t>
            </a:r>
            <a:r>
              <a:rPr lang="en-US" sz="4000" smtClean="0"/>
              <a:t>Spring 2021</a:t>
            </a:r>
            <a:r>
              <a:rPr lang="en-US" sz="4000" dirty="0"/>
              <a:t/>
            </a:r>
            <a:br>
              <a:rPr lang="en-US" sz="4000" dirty="0"/>
            </a:br>
            <a:r>
              <a:rPr lang="en-US" sz="4000" dirty="0"/>
              <a:t>Lesson </a:t>
            </a:r>
            <a:r>
              <a:rPr lang="en-US" sz="4000" dirty="0" smtClean="0"/>
              <a:t>3</a:t>
            </a:r>
            <a:endParaRPr lang="en-US" sz="4000" dirty="0"/>
          </a:p>
        </p:txBody>
      </p:sp>
    </p:spTree>
    <p:extLst>
      <p:ext uri="{BB962C8B-B14F-4D97-AF65-F5344CB8AC3E}">
        <p14:creationId xmlns:p14="http://schemas.microsoft.com/office/powerpoint/2010/main" val="1913477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a:hlinkClick r:id="rId2"/>
              </a:rPr>
              <a:t>https://</a:t>
            </a:r>
            <a:r>
              <a:rPr lang="en-US" b="0" dirty="0" smtClean="0">
                <a:hlinkClick r:id="rId2"/>
              </a:rPr>
              <a:t>www.youtube.com/watch?v=Q1CzCQ4eT0g</a:t>
            </a:r>
            <a:endParaRPr lang="en-US" b="0" dirty="0" smtClean="0"/>
          </a:p>
          <a:p>
            <a:pPr marL="0" indent="0">
              <a:buNone/>
            </a:pPr>
            <a:endParaRPr lang="en-US" b="0" dirty="0"/>
          </a:p>
        </p:txBody>
      </p:sp>
      <p:sp>
        <p:nvSpPr>
          <p:cNvPr id="3" name="Text Placeholder 2"/>
          <p:cNvSpPr>
            <a:spLocks noGrp="1"/>
          </p:cNvSpPr>
          <p:nvPr>
            <p:ph type="body" sz="quarter" idx="12"/>
          </p:nvPr>
        </p:nvSpPr>
        <p:spPr/>
        <p:txBody>
          <a:bodyPr/>
          <a:lstStyle/>
          <a:p>
            <a:r>
              <a:rPr lang="en-US" dirty="0" smtClean="0"/>
              <a:t>What Hacking Is NOT</a:t>
            </a:r>
            <a:endParaRPr lang="en-US" dirty="0"/>
          </a:p>
        </p:txBody>
      </p:sp>
      <p:sp>
        <p:nvSpPr>
          <p:cNvPr id="4" name="Title 3"/>
          <p:cNvSpPr>
            <a:spLocks noGrp="1"/>
          </p:cNvSpPr>
          <p:nvPr>
            <p:ph type="title"/>
          </p:nvPr>
        </p:nvSpPr>
        <p:spPr/>
        <p:txBody>
          <a:bodyPr/>
          <a:lstStyle/>
          <a:p>
            <a:r>
              <a:rPr lang="en-US" dirty="0" smtClean="0"/>
              <a:t>Hacking Myths</a:t>
            </a:r>
            <a:endParaRPr lang="en-US" dirty="0"/>
          </a:p>
        </p:txBody>
      </p:sp>
    </p:spTree>
    <p:extLst>
      <p:ext uri="{BB962C8B-B14F-4D97-AF65-F5344CB8AC3E}">
        <p14:creationId xmlns:p14="http://schemas.microsoft.com/office/powerpoint/2010/main" val="2841225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https://www.youtube.com/watch?v=j0EZpH_eIsY</a:t>
            </a:r>
            <a:endParaRPr lang="en-US" b="0" dirty="0"/>
          </a:p>
        </p:txBody>
      </p:sp>
      <p:sp>
        <p:nvSpPr>
          <p:cNvPr id="3" name="Text Placeholder 2"/>
          <p:cNvSpPr>
            <a:spLocks noGrp="1"/>
          </p:cNvSpPr>
          <p:nvPr>
            <p:ph type="body" sz="quarter" idx="12"/>
          </p:nvPr>
        </p:nvSpPr>
        <p:spPr/>
        <p:txBody>
          <a:bodyPr/>
          <a:lstStyle/>
          <a:p>
            <a:r>
              <a:rPr lang="en-US" dirty="0" smtClean="0"/>
              <a:t>What Hacking Is</a:t>
            </a:r>
            <a:endParaRPr lang="en-US" dirty="0"/>
          </a:p>
        </p:txBody>
      </p:sp>
      <p:sp>
        <p:nvSpPr>
          <p:cNvPr id="4" name="Title 3"/>
          <p:cNvSpPr>
            <a:spLocks noGrp="1"/>
          </p:cNvSpPr>
          <p:nvPr>
            <p:ph type="title"/>
          </p:nvPr>
        </p:nvSpPr>
        <p:spPr/>
        <p:txBody>
          <a:bodyPr/>
          <a:lstStyle/>
          <a:p>
            <a:r>
              <a:rPr lang="en-US" dirty="0" smtClean="0"/>
              <a:t>Hacking Reality</a:t>
            </a:r>
            <a:endParaRPr lang="en-US" dirty="0"/>
          </a:p>
        </p:txBody>
      </p:sp>
    </p:spTree>
    <p:extLst>
      <p:ext uri="{BB962C8B-B14F-4D97-AF65-F5344CB8AC3E}">
        <p14:creationId xmlns:p14="http://schemas.microsoft.com/office/powerpoint/2010/main" val="3229067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Malware is a general term for </a:t>
            </a:r>
            <a:r>
              <a:rPr lang="en-US" b="0" dirty="0"/>
              <a:t>software that is specifically designed to disrupt, damage, or gain unauthorized access to a </a:t>
            </a:r>
            <a:r>
              <a:rPr lang="en-US" b="0" dirty="0" smtClean="0"/>
              <a:t>computing system</a:t>
            </a:r>
          </a:p>
          <a:p>
            <a:pPr marL="0" indent="0">
              <a:buNone/>
            </a:pPr>
            <a:endParaRPr lang="en-US" b="0" dirty="0"/>
          </a:p>
        </p:txBody>
      </p:sp>
      <p:sp>
        <p:nvSpPr>
          <p:cNvPr id="3" name="Text Placeholder 2"/>
          <p:cNvSpPr>
            <a:spLocks noGrp="1"/>
          </p:cNvSpPr>
          <p:nvPr>
            <p:ph type="body" sz="quarter" idx="12"/>
          </p:nvPr>
        </p:nvSpPr>
        <p:spPr/>
        <p:txBody>
          <a:bodyPr/>
          <a:lstStyle/>
          <a:p>
            <a:r>
              <a:rPr lang="en-US" dirty="0" smtClean="0"/>
              <a:t>Malware</a:t>
            </a:r>
            <a:endParaRPr lang="en-US" dirty="0"/>
          </a:p>
        </p:txBody>
      </p:sp>
      <p:sp>
        <p:nvSpPr>
          <p:cNvPr id="4" name="Title 3"/>
          <p:cNvSpPr>
            <a:spLocks noGrp="1"/>
          </p:cNvSpPr>
          <p:nvPr>
            <p:ph type="title"/>
          </p:nvPr>
        </p:nvSpPr>
        <p:spPr/>
        <p:txBody>
          <a:bodyPr/>
          <a:lstStyle/>
          <a:p>
            <a:r>
              <a:rPr lang="en-US" dirty="0" smtClean="0"/>
              <a:t>Types of Threats</a:t>
            </a:r>
            <a:endParaRPr lang="en-US" dirty="0"/>
          </a:p>
        </p:txBody>
      </p:sp>
    </p:spTree>
    <p:extLst>
      <p:ext uri="{BB962C8B-B14F-4D97-AF65-F5344CB8AC3E}">
        <p14:creationId xmlns:p14="http://schemas.microsoft.com/office/powerpoint/2010/main" val="3566872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Malware</a:t>
            </a:r>
            <a:endParaRPr lang="en-US" dirty="0"/>
          </a:p>
        </p:txBody>
      </p:sp>
      <p:pic>
        <p:nvPicPr>
          <p:cNvPr id="6" name="Picture 5"/>
          <p:cNvPicPr>
            <a:picLocks noChangeAspect="1"/>
          </p:cNvPicPr>
          <p:nvPr/>
        </p:nvPicPr>
        <p:blipFill>
          <a:blip r:embed="rId2"/>
          <a:stretch>
            <a:fillRect/>
          </a:stretch>
        </p:blipFill>
        <p:spPr>
          <a:xfrm>
            <a:off x="401782" y="2413337"/>
            <a:ext cx="8454637" cy="3159322"/>
          </a:xfrm>
          <a:prstGeom prst="rect">
            <a:avLst/>
          </a:prstGeom>
        </p:spPr>
      </p:pic>
    </p:spTree>
    <p:extLst>
      <p:ext uri="{BB962C8B-B14F-4D97-AF65-F5344CB8AC3E}">
        <p14:creationId xmlns:p14="http://schemas.microsoft.com/office/powerpoint/2010/main" val="4189186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uses encryption to disable a target’s access to its data until a ransom is paid</a:t>
            </a:r>
            <a:endParaRPr lang="en-US" dirty="0"/>
          </a:p>
        </p:txBody>
      </p:sp>
      <p:sp>
        <p:nvSpPr>
          <p:cNvPr id="3" name="Text Placeholder 2"/>
          <p:cNvSpPr>
            <a:spLocks noGrp="1"/>
          </p:cNvSpPr>
          <p:nvPr>
            <p:ph type="body" sz="quarter" idx="12"/>
          </p:nvPr>
        </p:nvSpPr>
        <p:spPr/>
        <p:txBody>
          <a:bodyPr/>
          <a:lstStyle/>
          <a:p>
            <a:r>
              <a:rPr lang="en-US" dirty="0" smtClean="0"/>
              <a:t>Ransomware</a:t>
            </a:r>
            <a:endParaRPr lang="en-US" dirty="0"/>
          </a:p>
        </p:txBody>
      </p:sp>
      <p:sp>
        <p:nvSpPr>
          <p:cNvPr id="4" name="Title 3"/>
          <p:cNvSpPr>
            <a:spLocks noGrp="1"/>
          </p:cNvSpPr>
          <p:nvPr>
            <p:ph type="title"/>
          </p:nvPr>
        </p:nvSpPr>
        <p:spPr/>
        <p:txBody>
          <a:bodyPr/>
          <a:lstStyle/>
          <a:p>
            <a:r>
              <a:rPr lang="en-US" dirty="0" smtClean="0"/>
              <a:t>Types of Malware	</a:t>
            </a:r>
            <a:endParaRPr lang="en-US" dirty="0"/>
          </a:p>
        </p:txBody>
      </p:sp>
      <p:pic>
        <p:nvPicPr>
          <p:cNvPr id="1026" name="Picture 2" descr="https://www.crowdstrike.com/blog/wp-content/uploads/2017/06/PetrWr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030" y="3179134"/>
            <a:ext cx="5048250"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332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doesn’t install anything initially, instead, it makes changes to files that are native to the operating system, such as PowerShell or WMI. Because the operating system recognizes the edited files as legitimate, a </a:t>
            </a:r>
            <a:r>
              <a:rPr lang="en-US" b="0" dirty="0" err="1"/>
              <a:t>fileless</a:t>
            </a:r>
            <a:r>
              <a:rPr lang="en-US" b="0" dirty="0"/>
              <a:t> attack is not caught by antivirus software</a:t>
            </a:r>
            <a:endParaRPr lang="en-US" dirty="0"/>
          </a:p>
        </p:txBody>
      </p:sp>
      <p:sp>
        <p:nvSpPr>
          <p:cNvPr id="3" name="Text Placeholder 2"/>
          <p:cNvSpPr>
            <a:spLocks noGrp="1"/>
          </p:cNvSpPr>
          <p:nvPr>
            <p:ph type="body" sz="quarter" idx="12"/>
          </p:nvPr>
        </p:nvSpPr>
        <p:spPr/>
        <p:txBody>
          <a:bodyPr/>
          <a:lstStyle/>
          <a:p>
            <a:r>
              <a:rPr lang="en-US" dirty="0" err="1" smtClean="0"/>
              <a:t>Fileless</a:t>
            </a:r>
            <a:r>
              <a:rPr lang="en-US" dirty="0" smtClean="0"/>
              <a:t> Malware</a:t>
            </a:r>
            <a:endParaRPr lang="en-US" dirty="0"/>
          </a:p>
        </p:txBody>
      </p:sp>
      <p:sp>
        <p:nvSpPr>
          <p:cNvPr id="4" name="Title 3"/>
          <p:cNvSpPr>
            <a:spLocks noGrp="1"/>
          </p:cNvSpPr>
          <p:nvPr>
            <p:ph type="title"/>
          </p:nvPr>
        </p:nvSpPr>
        <p:spPr/>
        <p:txBody>
          <a:bodyPr/>
          <a:lstStyle/>
          <a:p>
            <a:r>
              <a:rPr lang="en-US" dirty="0" smtClean="0"/>
              <a:t>Types of Malware	</a:t>
            </a:r>
            <a:endParaRPr lang="en-US" dirty="0"/>
          </a:p>
        </p:txBody>
      </p:sp>
    </p:spTree>
    <p:extLst>
      <p:ext uri="{BB962C8B-B14F-4D97-AF65-F5344CB8AC3E}">
        <p14:creationId xmlns:p14="http://schemas.microsoft.com/office/powerpoint/2010/main" val="1745246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smtClean="0"/>
              <a:t>collects </a:t>
            </a:r>
            <a:r>
              <a:rPr lang="en-US" b="0" dirty="0"/>
              <a:t>information about users’ activities without their knowledge or consent. This can include passwords, pins, payment information and unstructured messages.</a:t>
            </a:r>
          </a:p>
          <a:p>
            <a:pPr marL="0" indent="0">
              <a:buNone/>
            </a:pPr>
            <a:r>
              <a:rPr lang="en-US" b="0" dirty="0"/>
              <a:t>The use of spyware is not limited to the desktop browser: it can also operate in a critical app or on a mobile </a:t>
            </a:r>
            <a:r>
              <a:rPr lang="en-US" b="0" dirty="0" smtClean="0"/>
              <a:t>phone</a:t>
            </a:r>
            <a:endParaRPr lang="en-US" b="0" dirty="0"/>
          </a:p>
        </p:txBody>
      </p:sp>
      <p:sp>
        <p:nvSpPr>
          <p:cNvPr id="3" name="Text Placeholder 2"/>
          <p:cNvSpPr>
            <a:spLocks noGrp="1"/>
          </p:cNvSpPr>
          <p:nvPr>
            <p:ph type="body" sz="quarter" idx="12"/>
          </p:nvPr>
        </p:nvSpPr>
        <p:spPr/>
        <p:txBody>
          <a:bodyPr/>
          <a:lstStyle/>
          <a:p>
            <a:r>
              <a:rPr lang="en-US" dirty="0" smtClean="0"/>
              <a:t>Spyware</a:t>
            </a:r>
            <a:endParaRPr lang="en-US" dirty="0"/>
          </a:p>
        </p:txBody>
      </p:sp>
      <p:sp>
        <p:nvSpPr>
          <p:cNvPr id="4" name="Title 3"/>
          <p:cNvSpPr>
            <a:spLocks noGrp="1"/>
          </p:cNvSpPr>
          <p:nvPr>
            <p:ph type="title"/>
          </p:nvPr>
        </p:nvSpPr>
        <p:spPr/>
        <p:txBody>
          <a:bodyPr/>
          <a:lstStyle/>
          <a:p>
            <a:r>
              <a:rPr lang="en-US" dirty="0" smtClean="0"/>
              <a:t>Types of Malware	</a:t>
            </a:r>
            <a:endParaRPr lang="en-US" dirty="0"/>
          </a:p>
        </p:txBody>
      </p:sp>
    </p:spTree>
    <p:extLst>
      <p:ext uri="{BB962C8B-B14F-4D97-AF65-F5344CB8AC3E}">
        <p14:creationId xmlns:p14="http://schemas.microsoft.com/office/powerpoint/2010/main" val="3368206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tracks a user’s surfing activity to determine which ads to serve them. Although adware is similar to spyware, it does not install any software on a user’s computer, nor does it capture keystrokes</a:t>
            </a:r>
          </a:p>
        </p:txBody>
      </p:sp>
      <p:sp>
        <p:nvSpPr>
          <p:cNvPr id="3" name="Text Placeholder 2"/>
          <p:cNvSpPr>
            <a:spLocks noGrp="1"/>
          </p:cNvSpPr>
          <p:nvPr>
            <p:ph type="body" sz="quarter" idx="12"/>
          </p:nvPr>
        </p:nvSpPr>
        <p:spPr/>
        <p:txBody>
          <a:bodyPr/>
          <a:lstStyle/>
          <a:p>
            <a:r>
              <a:rPr lang="en-US" dirty="0" smtClean="0"/>
              <a:t>Adware</a:t>
            </a:r>
            <a:endParaRPr lang="en-US" dirty="0"/>
          </a:p>
        </p:txBody>
      </p:sp>
      <p:sp>
        <p:nvSpPr>
          <p:cNvPr id="4" name="Title 3"/>
          <p:cNvSpPr>
            <a:spLocks noGrp="1"/>
          </p:cNvSpPr>
          <p:nvPr>
            <p:ph type="title"/>
          </p:nvPr>
        </p:nvSpPr>
        <p:spPr/>
        <p:txBody>
          <a:bodyPr/>
          <a:lstStyle/>
          <a:p>
            <a:r>
              <a:rPr lang="en-US" dirty="0" smtClean="0"/>
              <a:t>Types of Malware	</a:t>
            </a:r>
            <a:endParaRPr lang="en-US" dirty="0"/>
          </a:p>
        </p:txBody>
      </p:sp>
    </p:spTree>
    <p:extLst>
      <p:ext uri="{BB962C8B-B14F-4D97-AF65-F5344CB8AC3E}">
        <p14:creationId xmlns:p14="http://schemas.microsoft.com/office/powerpoint/2010/main" val="14151945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smtClean="0"/>
              <a:t>disguises </a:t>
            </a:r>
            <a:r>
              <a:rPr lang="en-US" b="0" dirty="0"/>
              <a:t>itself as desirable code or software. Once downloaded by unsuspecting users, the Trojan can take control of victims’ systems for malicious purposes. Trojans may hide in games, apps, or even software patches, or they may be embedded in attachments included in phishing emails.</a:t>
            </a:r>
          </a:p>
        </p:txBody>
      </p:sp>
      <p:sp>
        <p:nvSpPr>
          <p:cNvPr id="3" name="Text Placeholder 2"/>
          <p:cNvSpPr>
            <a:spLocks noGrp="1"/>
          </p:cNvSpPr>
          <p:nvPr>
            <p:ph type="body" sz="quarter" idx="12"/>
          </p:nvPr>
        </p:nvSpPr>
        <p:spPr/>
        <p:txBody>
          <a:bodyPr/>
          <a:lstStyle/>
          <a:p>
            <a:r>
              <a:rPr lang="en-US" dirty="0" smtClean="0"/>
              <a:t>Trojan</a:t>
            </a:r>
            <a:endParaRPr lang="en-US" dirty="0"/>
          </a:p>
        </p:txBody>
      </p:sp>
      <p:sp>
        <p:nvSpPr>
          <p:cNvPr id="4" name="Title 3"/>
          <p:cNvSpPr>
            <a:spLocks noGrp="1"/>
          </p:cNvSpPr>
          <p:nvPr>
            <p:ph type="title"/>
          </p:nvPr>
        </p:nvSpPr>
        <p:spPr/>
        <p:txBody>
          <a:bodyPr/>
          <a:lstStyle/>
          <a:p>
            <a:r>
              <a:rPr lang="en-US" dirty="0" smtClean="0"/>
              <a:t>Types of Malware	</a:t>
            </a:r>
            <a:endParaRPr lang="en-US" dirty="0"/>
          </a:p>
        </p:txBody>
      </p:sp>
    </p:spTree>
    <p:extLst>
      <p:ext uri="{BB962C8B-B14F-4D97-AF65-F5344CB8AC3E}">
        <p14:creationId xmlns:p14="http://schemas.microsoft.com/office/powerpoint/2010/main" val="3171930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smtClean="0"/>
              <a:t>target </a:t>
            </a:r>
            <a:r>
              <a:rPr lang="en-US" b="0" dirty="0"/>
              <a:t>vulnerabilities in operating systems to install themselves into networks. They may gain access in several ways: through backdoors built into software, through unintentional software vulnerabilities, or through flash drives. Once in place, worms can be used by malicious actors to launch </a:t>
            </a:r>
            <a:r>
              <a:rPr lang="en-US" b="0" dirty="0" err="1"/>
              <a:t>DDoS</a:t>
            </a:r>
            <a:r>
              <a:rPr lang="en-US" b="0" dirty="0"/>
              <a:t> attacks, steal sensitive data, or conduct ransomware attacks</a:t>
            </a:r>
          </a:p>
        </p:txBody>
      </p:sp>
      <p:sp>
        <p:nvSpPr>
          <p:cNvPr id="3" name="Text Placeholder 2"/>
          <p:cNvSpPr>
            <a:spLocks noGrp="1"/>
          </p:cNvSpPr>
          <p:nvPr>
            <p:ph type="body" sz="quarter" idx="12"/>
          </p:nvPr>
        </p:nvSpPr>
        <p:spPr/>
        <p:txBody>
          <a:bodyPr/>
          <a:lstStyle/>
          <a:p>
            <a:r>
              <a:rPr lang="en-US" dirty="0" smtClean="0"/>
              <a:t>Worms</a:t>
            </a:r>
            <a:endParaRPr lang="en-US" dirty="0"/>
          </a:p>
        </p:txBody>
      </p:sp>
      <p:sp>
        <p:nvSpPr>
          <p:cNvPr id="4" name="Title 3"/>
          <p:cNvSpPr>
            <a:spLocks noGrp="1"/>
          </p:cNvSpPr>
          <p:nvPr>
            <p:ph type="title"/>
          </p:nvPr>
        </p:nvSpPr>
        <p:spPr/>
        <p:txBody>
          <a:bodyPr/>
          <a:lstStyle/>
          <a:p>
            <a:r>
              <a:rPr lang="en-US" dirty="0" smtClean="0"/>
              <a:t>Types of Malware	</a:t>
            </a:r>
            <a:endParaRPr lang="en-US" dirty="0"/>
          </a:p>
        </p:txBody>
      </p:sp>
    </p:spTree>
    <p:extLst>
      <p:ext uri="{BB962C8B-B14F-4D97-AF65-F5344CB8AC3E}">
        <p14:creationId xmlns:p14="http://schemas.microsoft.com/office/powerpoint/2010/main" val="1499292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Review of Lesson 2</a:t>
            </a:r>
          </a:p>
          <a:p>
            <a:r>
              <a:rPr lang="en-US" dirty="0" smtClean="0"/>
              <a:t>Introduction to Threats</a:t>
            </a:r>
          </a:p>
          <a:p>
            <a:endParaRPr lang="en-US" dirty="0" smtClean="0"/>
          </a:p>
          <a:p>
            <a:endParaRPr lang="en-US" dirty="0" smtClean="0"/>
          </a:p>
        </p:txBody>
      </p:sp>
      <p:sp>
        <p:nvSpPr>
          <p:cNvPr id="4" name="Title 3"/>
          <p:cNvSpPr>
            <a:spLocks noGrp="1"/>
          </p:cNvSpPr>
          <p:nvPr>
            <p:ph type="title"/>
          </p:nvPr>
        </p:nvSpPr>
        <p:spPr/>
        <p:txBody>
          <a:bodyPr/>
          <a:lstStyle/>
          <a:p>
            <a:r>
              <a:rPr lang="en-US" dirty="0" smtClean="0"/>
              <a:t>Today’s Agenda</a:t>
            </a:r>
            <a:endParaRPr lang="en-US" dirty="0"/>
          </a:p>
        </p:txBody>
      </p:sp>
    </p:spTree>
    <p:extLst>
      <p:ext uri="{BB962C8B-B14F-4D97-AF65-F5344CB8AC3E}">
        <p14:creationId xmlns:p14="http://schemas.microsoft.com/office/powerpoint/2010/main" val="8059050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a piece of code that inserts itself into an application and executes when the app is run. Once inside a network, a virus may be used to steal sensitive data, launch </a:t>
            </a:r>
            <a:r>
              <a:rPr lang="en-US" b="0" dirty="0" err="1"/>
              <a:t>DDoS</a:t>
            </a:r>
            <a:r>
              <a:rPr lang="en-US" b="0" dirty="0"/>
              <a:t> attacks or conduct ransomware attacks</a:t>
            </a:r>
            <a:endParaRPr lang="en-US" b="0" dirty="0" smtClean="0"/>
          </a:p>
          <a:p>
            <a:pPr marL="0" indent="0">
              <a:buNone/>
            </a:pPr>
            <a:r>
              <a:rPr lang="en-US" b="0" dirty="0" smtClean="0"/>
              <a:t>A </a:t>
            </a:r>
            <a:r>
              <a:rPr lang="en-US" b="0" dirty="0"/>
              <a:t>virus cannot execute or reproduce unless the app it has infected is running. This dependence on a host application makes viruses different from </a:t>
            </a:r>
            <a:r>
              <a:rPr lang="en-US" b="0" dirty="0" err="1"/>
              <a:t>trojans</a:t>
            </a:r>
            <a:r>
              <a:rPr lang="en-US" b="0" dirty="0"/>
              <a:t>, which require users to download them, and worms, which do not use applications to execute. Many instances of malware fit into multiple categories: for instance, </a:t>
            </a:r>
            <a:r>
              <a:rPr lang="en-US" b="0" dirty="0" err="1"/>
              <a:t>Stuxnet</a:t>
            </a:r>
            <a:r>
              <a:rPr lang="en-US" b="0" dirty="0"/>
              <a:t> is a worm, a virus and a rootkit</a:t>
            </a:r>
          </a:p>
        </p:txBody>
      </p:sp>
      <p:sp>
        <p:nvSpPr>
          <p:cNvPr id="3" name="Text Placeholder 2"/>
          <p:cNvSpPr>
            <a:spLocks noGrp="1"/>
          </p:cNvSpPr>
          <p:nvPr>
            <p:ph type="body" sz="quarter" idx="12"/>
          </p:nvPr>
        </p:nvSpPr>
        <p:spPr/>
        <p:txBody>
          <a:bodyPr/>
          <a:lstStyle/>
          <a:p>
            <a:r>
              <a:rPr lang="en-US" dirty="0" smtClean="0"/>
              <a:t>Virus</a:t>
            </a:r>
            <a:endParaRPr lang="en-US" dirty="0"/>
          </a:p>
        </p:txBody>
      </p:sp>
      <p:sp>
        <p:nvSpPr>
          <p:cNvPr id="4" name="Title 3"/>
          <p:cNvSpPr>
            <a:spLocks noGrp="1"/>
          </p:cNvSpPr>
          <p:nvPr>
            <p:ph type="title"/>
          </p:nvPr>
        </p:nvSpPr>
        <p:spPr/>
        <p:txBody>
          <a:bodyPr/>
          <a:lstStyle/>
          <a:p>
            <a:r>
              <a:rPr lang="en-US" dirty="0" smtClean="0"/>
              <a:t>Types of Malware	</a:t>
            </a:r>
            <a:endParaRPr lang="en-US" dirty="0"/>
          </a:p>
        </p:txBody>
      </p:sp>
    </p:spTree>
    <p:extLst>
      <p:ext uri="{BB962C8B-B14F-4D97-AF65-F5344CB8AC3E}">
        <p14:creationId xmlns:p14="http://schemas.microsoft.com/office/powerpoint/2010/main" val="1439532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a piece of code that inserts itself into an application and executes when the app is run. Once inside a network, a virus may be used to steal sensitive data, launch </a:t>
            </a:r>
            <a:r>
              <a:rPr lang="en-US" b="0" dirty="0" err="1"/>
              <a:t>DDoS</a:t>
            </a:r>
            <a:r>
              <a:rPr lang="en-US" b="0" dirty="0"/>
              <a:t> attacks or conduct ransomware attacks</a:t>
            </a:r>
          </a:p>
        </p:txBody>
      </p:sp>
      <p:sp>
        <p:nvSpPr>
          <p:cNvPr id="3" name="Text Placeholder 2"/>
          <p:cNvSpPr>
            <a:spLocks noGrp="1"/>
          </p:cNvSpPr>
          <p:nvPr>
            <p:ph type="body" sz="quarter" idx="12"/>
          </p:nvPr>
        </p:nvSpPr>
        <p:spPr/>
        <p:txBody>
          <a:bodyPr/>
          <a:lstStyle/>
          <a:p>
            <a:r>
              <a:rPr lang="en-US" dirty="0" smtClean="0"/>
              <a:t>Rootkit</a:t>
            </a:r>
            <a:endParaRPr lang="en-US" dirty="0"/>
          </a:p>
        </p:txBody>
      </p:sp>
      <p:sp>
        <p:nvSpPr>
          <p:cNvPr id="4" name="Title 3"/>
          <p:cNvSpPr>
            <a:spLocks noGrp="1"/>
          </p:cNvSpPr>
          <p:nvPr>
            <p:ph type="title"/>
          </p:nvPr>
        </p:nvSpPr>
        <p:spPr/>
        <p:txBody>
          <a:bodyPr/>
          <a:lstStyle/>
          <a:p>
            <a:r>
              <a:rPr lang="en-US" dirty="0" smtClean="0"/>
              <a:t>Types of Malware	</a:t>
            </a:r>
            <a:endParaRPr lang="en-US" dirty="0"/>
          </a:p>
        </p:txBody>
      </p:sp>
    </p:spTree>
    <p:extLst>
      <p:ext uri="{BB962C8B-B14F-4D97-AF65-F5344CB8AC3E}">
        <p14:creationId xmlns:p14="http://schemas.microsoft.com/office/powerpoint/2010/main" val="543293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a type of spyware that monitors user activity. </a:t>
            </a:r>
            <a:r>
              <a:rPr lang="en-US" b="0" dirty="0" err="1"/>
              <a:t>Keyloggers</a:t>
            </a:r>
            <a:r>
              <a:rPr lang="en-US" b="0" dirty="0"/>
              <a:t> have legitimate uses; businesses can use them to monitor employee activity and families may use them to keep track of children’s online behaviors.</a:t>
            </a:r>
          </a:p>
          <a:p>
            <a:pPr marL="0" indent="0">
              <a:buNone/>
            </a:pPr>
            <a:r>
              <a:rPr lang="en-US" b="0" dirty="0"/>
              <a:t>However, when installed for malicious purposes, </a:t>
            </a:r>
            <a:r>
              <a:rPr lang="en-US" b="0" dirty="0" err="1"/>
              <a:t>keyloggers</a:t>
            </a:r>
            <a:r>
              <a:rPr lang="en-US" b="0" dirty="0"/>
              <a:t> can be used to steal password data, banking information and other sensitive information. </a:t>
            </a:r>
            <a:r>
              <a:rPr lang="en-US" b="0" dirty="0" err="1"/>
              <a:t>Keyloggers</a:t>
            </a:r>
            <a:r>
              <a:rPr lang="en-US" b="0" dirty="0"/>
              <a:t> can be inserted into a system through phishing, social engineering or malicious </a:t>
            </a:r>
            <a:r>
              <a:rPr lang="en-US" b="0" dirty="0" smtClean="0"/>
              <a:t>downloads</a:t>
            </a:r>
            <a:endParaRPr lang="en-US" b="0" dirty="0"/>
          </a:p>
        </p:txBody>
      </p:sp>
      <p:sp>
        <p:nvSpPr>
          <p:cNvPr id="3" name="Text Placeholder 2"/>
          <p:cNvSpPr>
            <a:spLocks noGrp="1"/>
          </p:cNvSpPr>
          <p:nvPr>
            <p:ph type="body" sz="quarter" idx="12"/>
          </p:nvPr>
        </p:nvSpPr>
        <p:spPr/>
        <p:txBody>
          <a:bodyPr/>
          <a:lstStyle/>
          <a:p>
            <a:r>
              <a:rPr lang="en-US" dirty="0" err="1" smtClean="0"/>
              <a:t>Keylogger</a:t>
            </a:r>
            <a:endParaRPr lang="en-US" dirty="0"/>
          </a:p>
        </p:txBody>
      </p:sp>
      <p:sp>
        <p:nvSpPr>
          <p:cNvPr id="4" name="Title 3"/>
          <p:cNvSpPr>
            <a:spLocks noGrp="1"/>
          </p:cNvSpPr>
          <p:nvPr>
            <p:ph type="title"/>
          </p:nvPr>
        </p:nvSpPr>
        <p:spPr/>
        <p:txBody>
          <a:bodyPr/>
          <a:lstStyle/>
          <a:p>
            <a:r>
              <a:rPr lang="en-US" dirty="0" smtClean="0"/>
              <a:t>Types of Malware	</a:t>
            </a:r>
            <a:endParaRPr lang="en-US" dirty="0"/>
          </a:p>
        </p:txBody>
      </p:sp>
    </p:spTree>
    <p:extLst>
      <p:ext uri="{BB962C8B-B14F-4D97-AF65-F5344CB8AC3E}">
        <p14:creationId xmlns:p14="http://schemas.microsoft.com/office/powerpoint/2010/main" val="2474660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smtClean="0"/>
              <a:t>a </a:t>
            </a:r>
            <a:r>
              <a:rPr lang="en-US" b="0" dirty="0"/>
              <a:t>software application that performs automated tasks on command. They’re used for legitimate purposes, such as indexing search engines, but when used for malicious purposes, they take the form of self-propagating malware that can connect back to a central </a:t>
            </a:r>
            <a:r>
              <a:rPr lang="en-US" b="0" dirty="0" smtClean="0"/>
              <a:t>server.</a:t>
            </a:r>
          </a:p>
          <a:p>
            <a:pPr marL="0" indent="0">
              <a:buNone/>
            </a:pPr>
            <a:r>
              <a:rPr lang="en-US" b="0" dirty="0" smtClean="0"/>
              <a:t>Usually</a:t>
            </a:r>
            <a:r>
              <a:rPr lang="en-US" b="0" dirty="0"/>
              <a:t>, bots are used in large numbers to create </a:t>
            </a:r>
            <a:r>
              <a:rPr lang="en-US" b="0" dirty="0" smtClean="0"/>
              <a:t>a</a:t>
            </a:r>
            <a:r>
              <a:rPr lang="en-US" b="0" dirty="0"/>
              <a:t> </a:t>
            </a:r>
            <a:r>
              <a:rPr lang="en-US" b="0" dirty="0" smtClean="0"/>
              <a:t>botnet which </a:t>
            </a:r>
            <a:r>
              <a:rPr lang="en-US" b="0" dirty="0"/>
              <a:t>is a network of bots used to launch broad remotely-controlled floods of attacks, such as </a:t>
            </a:r>
            <a:r>
              <a:rPr lang="en-US" b="0" dirty="0" err="1"/>
              <a:t>DDoS</a:t>
            </a:r>
            <a:r>
              <a:rPr lang="en-US" b="0" dirty="0"/>
              <a:t> attacks. Botnets can become quite expansive</a:t>
            </a:r>
          </a:p>
        </p:txBody>
      </p:sp>
      <p:sp>
        <p:nvSpPr>
          <p:cNvPr id="3" name="Text Placeholder 2"/>
          <p:cNvSpPr>
            <a:spLocks noGrp="1"/>
          </p:cNvSpPr>
          <p:nvPr>
            <p:ph type="body" sz="quarter" idx="12"/>
          </p:nvPr>
        </p:nvSpPr>
        <p:spPr/>
        <p:txBody>
          <a:bodyPr/>
          <a:lstStyle/>
          <a:p>
            <a:r>
              <a:rPr lang="en-US" dirty="0" smtClean="0"/>
              <a:t>Bots/Botnets</a:t>
            </a:r>
            <a:endParaRPr lang="en-US" dirty="0"/>
          </a:p>
        </p:txBody>
      </p:sp>
      <p:sp>
        <p:nvSpPr>
          <p:cNvPr id="4" name="Title 3"/>
          <p:cNvSpPr>
            <a:spLocks noGrp="1"/>
          </p:cNvSpPr>
          <p:nvPr>
            <p:ph type="title"/>
          </p:nvPr>
        </p:nvSpPr>
        <p:spPr/>
        <p:txBody>
          <a:bodyPr/>
          <a:lstStyle/>
          <a:p>
            <a:r>
              <a:rPr lang="en-US" dirty="0" smtClean="0"/>
              <a:t>Types of Malware	</a:t>
            </a:r>
            <a:endParaRPr lang="en-US" dirty="0"/>
          </a:p>
        </p:txBody>
      </p:sp>
    </p:spTree>
    <p:extLst>
      <p:ext uri="{BB962C8B-B14F-4D97-AF65-F5344CB8AC3E}">
        <p14:creationId xmlns:p14="http://schemas.microsoft.com/office/powerpoint/2010/main" val="28680823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smtClean="0"/>
              <a:t>General category for all the aforementioned types of malware, but targeting mobile devices. </a:t>
            </a:r>
            <a:r>
              <a:rPr lang="en-US" b="0" dirty="0"/>
              <a:t>They are distributed through phishing and malicious downloads and are a particular problem for jailbroken phones, which tend to lack the default protections that were part of those devices’ original operating systems</a:t>
            </a:r>
          </a:p>
        </p:txBody>
      </p:sp>
      <p:sp>
        <p:nvSpPr>
          <p:cNvPr id="3" name="Text Placeholder 2"/>
          <p:cNvSpPr>
            <a:spLocks noGrp="1"/>
          </p:cNvSpPr>
          <p:nvPr>
            <p:ph type="body" sz="quarter" idx="12"/>
          </p:nvPr>
        </p:nvSpPr>
        <p:spPr/>
        <p:txBody>
          <a:bodyPr/>
          <a:lstStyle/>
          <a:p>
            <a:r>
              <a:rPr lang="en-US" dirty="0" smtClean="0"/>
              <a:t>Mobile Malware</a:t>
            </a:r>
            <a:endParaRPr lang="en-US" dirty="0"/>
          </a:p>
        </p:txBody>
      </p:sp>
      <p:sp>
        <p:nvSpPr>
          <p:cNvPr id="4" name="Title 3"/>
          <p:cNvSpPr>
            <a:spLocks noGrp="1"/>
          </p:cNvSpPr>
          <p:nvPr>
            <p:ph type="title"/>
          </p:nvPr>
        </p:nvSpPr>
        <p:spPr/>
        <p:txBody>
          <a:bodyPr/>
          <a:lstStyle/>
          <a:p>
            <a:r>
              <a:rPr lang="en-US" dirty="0" smtClean="0"/>
              <a:t>Types of Malware	</a:t>
            </a:r>
            <a:endParaRPr lang="en-US" dirty="0"/>
          </a:p>
        </p:txBody>
      </p:sp>
    </p:spTree>
    <p:extLst>
      <p:ext uri="{BB962C8B-B14F-4D97-AF65-F5344CB8AC3E}">
        <p14:creationId xmlns:p14="http://schemas.microsoft.com/office/powerpoint/2010/main" val="32212746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 a non-technical strategy cyber attackers use that relies heavily on human interaction and often involves tricking people into breaking standard security </a:t>
            </a:r>
            <a:r>
              <a:rPr lang="en-US" b="0" dirty="0" smtClean="0"/>
              <a:t>practices</a:t>
            </a:r>
          </a:p>
          <a:p>
            <a:pPr marL="0" indent="0">
              <a:buNone/>
            </a:pPr>
            <a:endParaRPr lang="en-US" b="0" dirty="0"/>
          </a:p>
          <a:p>
            <a:pPr marL="0" indent="0">
              <a:buNone/>
            </a:pPr>
            <a:r>
              <a:rPr lang="en-US" b="0" u="sng" dirty="0" smtClean="0"/>
              <a:t>Popular types:                             </a:t>
            </a:r>
          </a:p>
          <a:p>
            <a:pPr marL="0" indent="0">
              <a:buNone/>
            </a:pPr>
            <a:r>
              <a:rPr lang="en-US" b="0" dirty="0" smtClean="0"/>
              <a:t>Phishing                                     Quid pro Quo</a:t>
            </a:r>
          </a:p>
          <a:p>
            <a:pPr marL="0" indent="0">
              <a:buNone/>
            </a:pPr>
            <a:r>
              <a:rPr lang="en-US" b="0" dirty="0" smtClean="0"/>
              <a:t>Baiting                                        Tailgating</a:t>
            </a:r>
          </a:p>
          <a:p>
            <a:pPr marL="0" indent="0">
              <a:buNone/>
            </a:pPr>
            <a:r>
              <a:rPr lang="en-US" b="0" dirty="0" smtClean="0"/>
              <a:t>Spear Phishing                           Spear Phishing</a:t>
            </a:r>
          </a:p>
          <a:p>
            <a:pPr marL="0" indent="0">
              <a:buNone/>
            </a:pPr>
            <a:r>
              <a:rPr lang="en-US" b="0" dirty="0" smtClean="0"/>
              <a:t>Scareware                                  Pretexting</a:t>
            </a:r>
          </a:p>
          <a:p>
            <a:pPr marL="0" indent="0">
              <a:buNone/>
            </a:pPr>
            <a:endParaRPr lang="en-US" b="0" dirty="0"/>
          </a:p>
        </p:txBody>
      </p:sp>
      <p:sp>
        <p:nvSpPr>
          <p:cNvPr id="3" name="Text Placeholder 2"/>
          <p:cNvSpPr>
            <a:spLocks noGrp="1"/>
          </p:cNvSpPr>
          <p:nvPr>
            <p:ph type="body" sz="quarter" idx="12"/>
          </p:nvPr>
        </p:nvSpPr>
        <p:spPr/>
        <p:txBody>
          <a:bodyPr/>
          <a:lstStyle/>
          <a:p>
            <a:r>
              <a:rPr lang="en-US" dirty="0" smtClean="0"/>
              <a:t>Social Engineering</a:t>
            </a:r>
            <a:endParaRPr lang="en-US" dirty="0"/>
          </a:p>
        </p:txBody>
      </p:sp>
      <p:sp>
        <p:nvSpPr>
          <p:cNvPr id="4" name="Title 3"/>
          <p:cNvSpPr>
            <a:spLocks noGrp="1"/>
          </p:cNvSpPr>
          <p:nvPr>
            <p:ph type="title"/>
          </p:nvPr>
        </p:nvSpPr>
        <p:spPr/>
        <p:txBody>
          <a:bodyPr/>
          <a:lstStyle/>
          <a:p>
            <a:r>
              <a:rPr lang="en-US" dirty="0" smtClean="0"/>
              <a:t>Types of Threats</a:t>
            </a:r>
            <a:endParaRPr lang="en-US" dirty="0"/>
          </a:p>
        </p:txBody>
      </p:sp>
      <p:sp>
        <p:nvSpPr>
          <p:cNvPr id="5" name="TextBox 4"/>
          <p:cNvSpPr txBox="1"/>
          <p:nvPr/>
        </p:nvSpPr>
        <p:spPr>
          <a:xfrm>
            <a:off x="671757" y="6142304"/>
            <a:ext cx="7116564" cy="369332"/>
          </a:xfrm>
          <a:prstGeom prst="rect">
            <a:avLst/>
          </a:prstGeom>
          <a:noFill/>
        </p:spPr>
        <p:txBody>
          <a:bodyPr wrap="none" rtlCol="0">
            <a:spAutoFit/>
          </a:bodyPr>
          <a:lstStyle/>
          <a:p>
            <a:r>
              <a:rPr lang="en-US" dirty="0"/>
              <a:t>https://phoenixnap.com/blog/what-is-social-engineering-types-of-threats</a:t>
            </a:r>
          </a:p>
        </p:txBody>
      </p:sp>
    </p:spTree>
    <p:extLst>
      <p:ext uri="{BB962C8B-B14F-4D97-AF65-F5344CB8AC3E}">
        <p14:creationId xmlns:p14="http://schemas.microsoft.com/office/powerpoint/2010/main" val="4280735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When a website, article, or online community is presented to a targeted individual as authentic and secure but instead uses a URL that is not </a:t>
            </a:r>
            <a:r>
              <a:rPr lang="en-US" b="0" dirty="0" smtClean="0"/>
              <a:t>official</a:t>
            </a:r>
            <a:br>
              <a:rPr lang="en-US" b="0" dirty="0" smtClean="0"/>
            </a:br>
            <a:r>
              <a:rPr lang="en-US" b="0" dirty="0" smtClean="0"/>
              <a:t/>
            </a:r>
            <a:br>
              <a:rPr lang="en-US" b="0" dirty="0" smtClean="0"/>
            </a:br>
            <a:endParaRPr lang="en-US" b="0" dirty="0" smtClean="0"/>
          </a:p>
        </p:txBody>
      </p:sp>
      <p:sp>
        <p:nvSpPr>
          <p:cNvPr id="3" name="Text Placeholder 2"/>
          <p:cNvSpPr>
            <a:spLocks noGrp="1"/>
          </p:cNvSpPr>
          <p:nvPr>
            <p:ph type="body" sz="quarter" idx="12"/>
          </p:nvPr>
        </p:nvSpPr>
        <p:spPr/>
        <p:txBody>
          <a:bodyPr/>
          <a:lstStyle/>
          <a:p>
            <a:r>
              <a:rPr lang="en-US" dirty="0" smtClean="0"/>
              <a:t>Phishing</a:t>
            </a:r>
            <a:endParaRPr lang="en-US" dirty="0"/>
          </a:p>
        </p:txBody>
      </p:sp>
      <p:sp>
        <p:nvSpPr>
          <p:cNvPr id="4" name="Title 3"/>
          <p:cNvSpPr>
            <a:spLocks noGrp="1"/>
          </p:cNvSpPr>
          <p:nvPr>
            <p:ph type="title"/>
          </p:nvPr>
        </p:nvSpPr>
        <p:spPr/>
        <p:txBody>
          <a:bodyPr/>
          <a:lstStyle/>
          <a:p>
            <a:r>
              <a:rPr lang="en-US" dirty="0" smtClean="0"/>
              <a:t>Types of Social Engineering</a:t>
            </a:r>
            <a:endParaRPr lang="en-US" dirty="0"/>
          </a:p>
        </p:txBody>
      </p:sp>
    </p:spTree>
    <p:extLst>
      <p:ext uri="{BB962C8B-B14F-4D97-AF65-F5344CB8AC3E}">
        <p14:creationId xmlns:p14="http://schemas.microsoft.com/office/powerpoint/2010/main" val="4062962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Baiting is used in both the digital and physical world.</a:t>
            </a:r>
          </a:p>
          <a:p>
            <a:pPr marL="0" indent="0">
              <a:buNone/>
            </a:pPr>
            <a:r>
              <a:rPr lang="en-US" b="0" dirty="0"/>
              <a:t>Baiting consists of leaving devices in public areas that are packed with malware, spyware, or other damaging software which is then used to steal and collect the information of users who are tempted to see the contents of the device</a:t>
            </a:r>
          </a:p>
          <a:p>
            <a:pPr marL="0" indent="0">
              <a:buNone/>
            </a:pPr>
            <a:endParaRPr lang="en-US" b="0" dirty="0"/>
          </a:p>
        </p:txBody>
      </p:sp>
      <p:sp>
        <p:nvSpPr>
          <p:cNvPr id="3" name="Text Placeholder 2"/>
          <p:cNvSpPr>
            <a:spLocks noGrp="1"/>
          </p:cNvSpPr>
          <p:nvPr>
            <p:ph type="body" sz="quarter" idx="12"/>
          </p:nvPr>
        </p:nvSpPr>
        <p:spPr/>
        <p:txBody>
          <a:bodyPr/>
          <a:lstStyle/>
          <a:p>
            <a:r>
              <a:rPr lang="en-US" dirty="0" smtClean="0"/>
              <a:t>Baiting</a:t>
            </a:r>
            <a:endParaRPr lang="en-US" dirty="0"/>
          </a:p>
        </p:txBody>
      </p:sp>
      <p:sp>
        <p:nvSpPr>
          <p:cNvPr id="4" name="Title 3"/>
          <p:cNvSpPr>
            <a:spLocks noGrp="1"/>
          </p:cNvSpPr>
          <p:nvPr>
            <p:ph type="title"/>
          </p:nvPr>
        </p:nvSpPr>
        <p:spPr/>
        <p:txBody>
          <a:bodyPr/>
          <a:lstStyle/>
          <a:p>
            <a:r>
              <a:rPr lang="en-US" dirty="0" smtClean="0"/>
              <a:t>Types of Social Engineering</a:t>
            </a:r>
            <a:endParaRPr lang="en-US" dirty="0"/>
          </a:p>
        </p:txBody>
      </p:sp>
    </p:spTree>
    <p:extLst>
      <p:ext uri="{BB962C8B-B14F-4D97-AF65-F5344CB8AC3E}">
        <p14:creationId xmlns:p14="http://schemas.microsoft.com/office/powerpoint/2010/main" val="1263569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Spear phishing is designed to personally attack an individual or organization to appear more authentic and </a:t>
            </a:r>
            <a:r>
              <a:rPr lang="en-US" b="0" dirty="0" smtClean="0"/>
              <a:t>legitimate than just a phishing attack</a:t>
            </a:r>
            <a:endParaRPr lang="en-US" b="0" dirty="0"/>
          </a:p>
          <a:p>
            <a:pPr marL="0" indent="0">
              <a:buNone/>
            </a:pPr>
            <a:r>
              <a:rPr lang="en-US" b="0" dirty="0"/>
              <a:t>Spear phishing attacks often utilize a user’s personal information or details about an individual to gain the trust and curiosity of the user before stealing information, installing malware, or delivering a </a:t>
            </a:r>
            <a:r>
              <a:rPr lang="en-US" b="0" dirty="0" err="1"/>
              <a:t>keylogger</a:t>
            </a:r>
            <a:r>
              <a:rPr lang="en-US" b="0" dirty="0"/>
              <a:t> to the individual’s hard drive</a:t>
            </a:r>
          </a:p>
          <a:p>
            <a:pPr marL="0" indent="0">
              <a:buNone/>
            </a:pPr>
            <a:endParaRPr lang="en-US" b="0" dirty="0"/>
          </a:p>
        </p:txBody>
      </p:sp>
      <p:sp>
        <p:nvSpPr>
          <p:cNvPr id="3" name="Text Placeholder 2"/>
          <p:cNvSpPr>
            <a:spLocks noGrp="1"/>
          </p:cNvSpPr>
          <p:nvPr>
            <p:ph type="body" sz="quarter" idx="12"/>
          </p:nvPr>
        </p:nvSpPr>
        <p:spPr/>
        <p:txBody>
          <a:bodyPr/>
          <a:lstStyle/>
          <a:p>
            <a:r>
              <a:rPr lang="en-US" dirty="0" smtClean="0"/>
              <a:t>Spear Phishing</a:t>
            </a:r>
            <a:endParaRPr lang="en-US" dirty="0"/>
          </a:p>
        </p:txBody>
      </p:sp>
      <p:sp>
        <p:nvSpPr>
          <p:cNvPr id="4" name="Title 3"/>
          <p:cNvSpPr>
            <a:spLocks noGrp="1"/>
          </p:cNvSpPr>
          <p:nvPr>
            <p:ph type="title"/>
          </p:nvPr>
        </p:nvSpPr>
        <p:spPr/>
        <p:txBody>
          <a:bodyPr/>
          <a:lstStyle/>
          <a:p>
            <a:r>
              <a:rPr lang="en-US" dirty="0" smtClean="0"/>
              <a:t>Types of Social Engineering</a:t>
            </a:r>
            <a:endParaRPr lang="en-US" dirty="0"/>
          </a:p>
        </p:txBody>
      </p:sp>
    </p:spTree>
    <p:extLst>
      <p:ext uri="{BB962C8B-B14F-4D97-AF65-F5344CB8AC3E}">
        <p14:creationId xmlns:p14="http://schemas.microsoft.com/office/powerpoint/2010/main" val="25638393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Tailgating is a social engineering threat that is purely physical and involves real-world interaction to work. When a hacker is interested in obtaining the information of a specific individual or organization, they may follow them to local cafes or locations where free Wi-Fi is </a:t>
            </a:r>
            <a:r>
              <a:rPr lang="en-US" b="0" dirty="0" err="1" smtClean="0"/>
              <a:t>available..and</a:t>
            </a:r>
            <a:r>
              <a:rPr lang="en-US" b="0" dirty="0" smtClean="0"/>
              <a:t> then hack into the Wi-Fi.</a:t>
            </a:r>
          </a:p>
          <a:p>
            <a:pPr marL="0" indent="0">
              <a:buNone/>
            </a:pPr>
            <a:r>
              <a:rPr lang="en-US" b="0" dirty="0"/>
              <a:t>Other forms of tailgating may include </a:t>
            </a:r>
            <a:r>
              <a:rPr lang="en-US" b="0" dirty="0" smtClean="0"/>
              <a:t>leveraging an individual’s access </a:t>
            </a:r>
            <a:r>
              <a:rPr lang="en-US" b="0" dirty="0"/>
              <a:t>pass </a:t>
            </a:r>
            <a:r>
              <a:rPr lang="en-US" b="0" dirty="0" smtClean="0"/>
              <a:t>to enter a </a:t>
            </a:r>
            <a:r>
              <a:rPr lang="en-US" b="0" dirty="0"/>
              <a:t>building</a:t>
            </a:r>
          </a:p>
        </p:txBody>
      </p:sp>
      <p:sp>
        <p:nvSpPr>
          <p:cNvPr id="3" name="Text Placeholder 2"/>
          <p:cNvSpPr>
            <a:spLocks noGrp="1"/>
          </p:cNvSpPr>
          <p:nvPr>
            <p:ph type="body" sz="quarter" idx="12"/>
          </p:nvPr>
        </p:nvSpPr>
        <p:spPr/>
        <p:txBody>
          <a:bodyPr/>
          <a:lstStyle/>
          <a:p>
            <a:r>
              <a:rPr lang="en-US" dirty="0" smtClean="0"/>
              <a:t>Tailgating</a:t>
            </a:r>
            <a:endParaRPr lang="en-US" dirty="0"/>
          </a:p>
        </p:txBody>
      </p:sp>
      <p:sp>
        <p:nvSpPr>
          <p:cNvPr id="4" name="Title 3"/>
          <p:cNvSpPr>
            <a:spLocks noGrp="1"/>
          </p:cNvSpPr>
          <p:nvPr>
            <p:ph type="title"/>
          </p:nvPr>
        </p:nvSpPr>
        <p:spPr/>
        <p:txBody>
          <a:bodyPr/>
          <a:lstStyle/>
          <a:p>
            <a:r>
              <a:rPr lang="en-US" dirty="0" smtClean="0"/>
              <a:t>Types of Social Engineering</a:t>
            </a:r>
            <a:endParaRPr lang="en-US" dirty="0"/>
          </a:p>
        </p:txBody>
      </p:sp>
    </p:spTree>
    <p:extLst>
      <p:ext uri="{BB962C8B-B14F-4D97-AF65-F5344CB8AC3E}">
        <p14:creationId xmlns:p14="http://schemas.microsoft.com/office/powerpoint/2010/main" val="3517764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What is the business and how important is security?</a:t>
            </a:r>
          </a:p>
          <a:p>
            <a:pPr marL="457200" lvl="1" indent="0">
              <a:buNone/>
            </a:pPr>
            <a:endParaRPr lang="en-US" dirty="0" smtClean="0"/>
          </a:p>
          <a:p>
            <a:r>
              <a:rPr lang="en-US" dirty="0" smtClean="0"/>
              <a:t>What are the systems, applications, and data?</a:t>
            </a:r>
          </a:p>
          <a:p>
            <a:pPr lvl="1"/>
            <a:r>
              <a:rPr lang="en-US" dirty="0" smtClean="0"/>
              <a:t>Categorization and Classification</a:t>
            </a:r>
          </a:p>
          <a:p>
            <a:pPr lvl="1"/>
            <a:r>
              <a:rPr lang="en-US" dirty="0" smtClean="0"/>
              <a:t>Who uses them</a:t>
            </a:r>
          </a:p>
          <a:p>
            <a:pPr lvl="1"/>
            <a:r>
              <a:rPr lang="en-US" dirty="0" smtClean="0"/>
              <a:t>Where are they (on-</a:t>
            </a:r>
            <a:r>
              <a:rPr lang="en-US" dirty="0" err="1" smtClean="0"/>
              <a:t>prem</a:t>
            </a:r>
            <a:r>
              <a:rPr lang="en-US" dirty="0" smtClean="0"/>
              <a:t>, cloud, SaaS)</a:t>
            </a:r>
          </a:p>
          <a:p>
            <a:pPr lvl="2"/>
            <a:r>
              <a:rPr lang="en-US" dirty="0" smtClean="0"/>
              <a:t>Network architecture / Vendors</a:t>
            </a:r>
          </a:p>
          <a:p>
            <a:r>
              <a:rPr lang="en-US" dirty="0" smtClean="0"/>
              <a:t>Who are the third-parties?</a:t>
            </a:r>
          </a:p>
          <a:p>
            <a:pPr lvl="1"/>
            <a:r>
              <a:rPr lang="en-US" dirty="0" smtClean="0"/>
              <a:t>Data and service providers</a:t>
            </a:r>
          </a:p>
          <a:p>
            <a:pPr lvl="1"/>
            <a:r>
              <a:rPr lang="en-US" dirty="0" smtClean="0"/>
              <a:t>Who you share data with</a:t>
            </a:r>
          </a:p>
          <a:p>
            <a:endParaRPr lang="en-US" dirty="0" smtClean="0"/>
          </a:p>
          <a:p>
            <a:endParaRPr lang="en-US" dirty="0" smtClean="0"/>
          </a:p>
        </p:txBody>
      </p:sp>
      <p:sp>
        <p:nvSpPr>
          <p:cNvPr id="3" name="Text Placeholder 2"/>
          <p:cNvSpPr>
            <a:spLocks noGrp="1"/>
          </p:cNvSpPr>
          <p:nvPr>
            <p:ph type="body" sz="quarter" idx="12"/>
          </p:nvPr>
        </p:nvSpPr>
        <p:spPr/>
        <p:txBody>
          <a:bodyPr/>
          <a:lstStyle/>
          <a:p>
            <a:r>
              <a:rPr lang="en-US" dirty="0" smtClean="0"/>
              <a:t>Identify and Inventory the Environment*</a:t>
            </a:r>
            <a:endParaRPr lang="en-US" dirty="0"/>
          </a:p>
        </p:txBody>
      </p:sp>
      <p:sp>
        <p:nvSpPr>
          <p:cNvPr id="4" name="Title 3"/>
          <p:cNvSpPr>
            <a:spLocks noGrp="1"/>
          </p:cNvSpPr>
          <p:nvPr>
            <p:ph type="title"/>
          </p:nvPr>
        </p:nvSpPr>
        <p:spPr/>
        <p:txBody>
          <a:bodyPr/>
          <a:lstStyle/>
          <a:p>
            <a:r>
              <a:rPr lang="en-US" dirty="0" smtClean="0"/>
              <a:t>Risk Management Lifecycle</a:t>
            </a:r>
            <a:endParaRPr lang="en-US" dirty="0"/>
          </a:p>
        </p:txBody>
      </p:sp>
      <p:sp>
        <p:nvSpPr>
          <p:cNvPr id="5" name="TextBox 4"/>
          <p:cNvSpPr txBox="1"/>
          <p:nvPr/>
        </p:nvSpPr>
        <p:spPr>
          <a:xfrm>
            <a:off x="659305" y="6308726"/>
            <a:ext cx="4342856" cy="369332"/>
          </a:xfrm>
          <a:prstGeom prst="rect">
            <a:avLst/>
          </a:prstGeom>
          <a:noFill/>
        </p:spPr>
        <p:txBody>
          <a:bodyPr wrap="none" rtlCol="0">
            <a:spAutoFit/>
          </a:bodyPr>
          <a:lstStyle/>
          <a:p>
            <a:r>
              <a:rPr lang="en-US" dirty="0" smtClean="0"/>
              <a:t>*Understand the context of the organization</a:t>
            </a:r>
            <a:endParaRPr lang="en-US" dirty="0"/>
          </a:p>
        </p:txBody>
      </p:sp>
    </p:spTree>
    <p:extLst>
      <p:ext uri="{BB962C8B-B14F-4D97-AF65-F5344CB8AC3E}">
        <p14:creationId xmlns:p14="http://schemas.microsoft.com/office/powerpoint/2010/main" val="259682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Scareware is extremely successful in obtaining user information and financial details.</a:t>
            </a:r>
          </a:p>
          <a:p>
            <a:pPr marL="0" indent="0">
              <a:buNone/>
            </a:pPr>
            <a:r>
              <a:rPr lang="en-US" b="0" dirty="0"/>
              <a:t>Often presented as popups or programs while prompting users with warnings or threats to receive information such as names, credit card details, and even social security numbers</a:t>
            </a:r>
          </a:p>
        </p:txBody>
      </p:sp>
      <p:sp>
        <p:nvSpPr>
          <p:cNvPr id="3" name="Text Placeholder 2"/>
          <p:cNvSpPr>
            <a:spLocks noGrp="1"/>
          </p:cNvSpPr>
          <p:nvPr>
            <p:ph type="body" sz="quarter" idx="12"/>
          </p:nvPr>
        </p:nvSpPr>
        <p:spPr/>
        <p:txBody>
          <a:bodyPr/>
          <a:lstStyle/>
          <a:p>
            <a:r>
              <a:rPr lang="en-US" dirty="0" smtClean="0"/>
              <a:t>Scareware</a:t>
            </a:r>
            <a:endParaRPr lang="en-US" dirty="0"/>
          </a:p>
        </p:txBody>
      </p:sp>
      <p:sp>
        <p:nvSpPr>
          <p:cNvPr id="4" name="Title 3"/>
          <p:cNvSpPr>
            <a:spLocks noGrp="1"/>
          </p:cNvSpPr>
          <p:nvPr>
            <p:ph type="title"/>
          </p:nvPr>
        </p:nvSpPr>
        <p:spPr/>
        <p:txBody>
          <a:bodyPr/>
          <a:lstStyle/>
          <a:p>
            <a:r>
              <a:rPr lang="en-US" dirty="0" smtClean="0"/>
              <a:t>Types of Social Engineering</a:t>
            </a:r>
            <a:endParaRPr lang="en-US" dirty="0"/>
          </a:p>
        </p:txBody>
      </p:sp>
    </p:spTree>
    <p:extLst>
      <p:ext uri="{BB962C8B-B14F-4D97-AF65-F5344CB8AC3E}">
        <p14:creationId xmlns:p14="http://schemas.microsoft.com/office/powerpoint/2010/main" val="33597261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Pretexting scams are used to collect personal information from individuals by impersonating police, government officials, bank account managers, or even co-workers.</a:t>
            </a:r>
          </a:p>
          <a:p>
            <a:pPr marL="0" indent="0">
              <a:buNone/>
            </a:pPr>
            <a:r>
              <a:rPr lang="en-US" b="0" dirty="0"/>
              <a:t>Hackers use pretexting to target unsuspecting individuals who are likely to feel threatened or fearful of retribution if they do not share the requested </a:t>
            </a:r>
            <a:r>
              <a:rPr lang="en-US" b="0" dirty="0" smtClean="0"/>
              <a:t>information</a:t>
            </a:r>
          </a:p>
          <a:p>
            <a:pPr marL="0" indent="0">
              <a:buNone/>
            </a:pPr>
            <a:endParaRPr lang="en-US" b="0" dirty="0"/>
          </a:p>
          <a:p>
            <a:pPr marL="0" indent="0">
              <a:buNone/>
            </a:pPr>
            <a:r>
              <a:rPr lang="en-US" dirty="0"/>
              <a:t>Business Email Compromise (BEC) </a:t>
            </a:r>
            <a:r>
              <a:rPr lang="en-US" b="0" dirty="0"/>
              <a:t>is a combination of phishing, spear phishing, and </a:t>
            </a:r>
            <a:r>
              <a:rPr lang="en-US" b="0" dirty="0" smtClean="0"/>
              <a:t>pretexting. The business email system itself may/may not be compromised</a:t>
            </a:r>
            <a:endParaRPr lang="en-US" b="0" dirty="0"/>
          </a:p>
          <a:p>
            <a:pPr marL="0" indent="0">
              <a:buNone/>
            </a:pPr>
            <a:endParaRPr lang="en-US" b="0" dirty="0"/>
          </a:p>
        </p:txBody>
      </p:sp>
      <p:sp>
        <p:nvSpPr>
          <p:cNvPr id="3" name="Text Placeholder 2"/>
          <p:cNvSpPr>
            <a:spLocks noGrp="1"/>
          </p:cNvSpPr>
          <p:nvPr>
            <p:ph type="body" sz="quarter" idx="12"/>
          </p:nvPr>
        </p:nvSpPr>
        <p:spPr/>
        <p:txBody>
          <a:bodyPr/>
          <a:lstStyle/>
          <a:p>
            <a:r>
              <a:rPr lang="en-US" dirty="0" smtClean="0"/>
              <a:t>Pretexting</a:t>
            </a:r>
            <a:endParaRPr lang="en-US" dirty="0"/>
          </a:p>
        </p:txBody>
      </p:sp>
      <p:sp>
        <p:nvSpPr>
          <p:cNvPr id="4" name="Title 3"/>
          <p:cNvSpPr>
            <a:spLocks noGrp="1"/>
          </p:cNvSpPr>
          <p:nvPr>
            <p:ph type="title"/>
          </p:nvPr>
        </p:nvSpPr>
        <p:spPr/>
        <p:txBody>
          <a:bodyPr/>
          <a:lstStyle/>
          <a:p>
            <a:r>
              <a:rPr lang="en-US" dirty="0" smtClean="0"/>
              <a:t>Types of Social Engineering</a:t>
            </a:r>
            <a:endParaRPr lang="en-US" dirty="0"/>
          </a:p>
        </p:txBody>
      </p:sp>
    </p:spTree>
    <p:extLst>
      <p:ext uri="{BB962C8B-B14F-4D97-AF65-F5344CB8AC3E}">
        <p14:creationId xmlns:p14="http://schemas.microsoft.com/office/powerpoint/2010/main" val="3957399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Quid pro quo involves hackers requesting information from unsuspecting individuals with the promise of offering something in return.</a:t>
            </a:r>
          </a:p>
          <a:p>
            <a:pPr marL="0" indent="0">
              <a:buNone/>
            </a:pPr>
            <a:r>
              <a:rPr lang="en-US" b="0" dirty="0"/>
              <a:t>Individuals presented with a quid pro quo attack are likely to receive offers of compensation, free vacations, or gifts such as new products that are most relevant to the individual’s lifestyle</a:t>
            </a:r>
          </a:p>
        </p:txBody>
      </p:sp>
      <p:sp>
        <p:nvSpPr>
          <p:cNvPr id="3" name="Text Placeholder 2"/>
          <p:cNvSpPr>
            <a:spLocks noGrp="1"/>
          </p:cNvSpPr>
          <p:nvPr>
            <p:ph type="body" sz="quarter" idx="12"/>
          </p:nvPr>
        </p:nvSpPr>
        <p:spPr/>
        <p:txBody>
          <a:bodyPr/>
          <a:lstStyle/>
          <a:p>
            <a:r>
              <a:rPr lang="en-US" dirty="0" smtClean="0"/>
              <a:t>Quid pro Quo</a:t>
            </a:r>
            <a:endParaRPr lang="en-US" dirty="0"/>
          </a:p>
        </p:txBody>
      </p:sp>
      <p:sp>
        <p:nvSpPr>
          <p:cNvPr id="4" name="Title 3"/>
          <p:cNvSpPr>
            <a:spLocks noGrp="1"/>
          </p:cNvSpPr>
          <p:nvPr>
            <p:ph type="title"/>
          </p:nvPr>
        </p:nvSpPr>
        <p:spPr/>
        <p:txBody>
          <a:bodyPr/>
          <a:lstStyle/>
          <a:p>
            <a:r>
              <a:rPr lang="en-US" dirty="0" smtClean="0"/>
              <a:t>Types of Social Engineering</a:t>
            </a:r>
            <a:endParaRPr lang="en-US" dirty="0"/>
          </a:p>
        </p:txBody>
      </p:sp>
    </p:spTree>
    <p:extLst>
      <p:ext uri="{BB962C8B-B14F-4D97-AF65-F5344CB8AC3E}">
        <p14:creationId xmlns:p14="http://schemas.microsoft.com/office/powerpoint/2010/main" val="36178868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smtClean="0"/>
              <a:t>Insiders can violate the confidentiality, integrity, or availability of data in an organization. The reasons for any kind of disruptive action varies, but are commonly due to dissatisfaction with the workplace, or for personal financial gain</a:t>
            </a:r>
            <a:endParaRPr lang="en-US" dirty="0"/>
          </a:p>
        </p:txBody>
      </p:sp>
      <p:sp>
        <p:nvSpPr>
          <p:cNvPr id="3" name="Text Placeholder 2"/>
          <p:cNvSpPr>
            <a:spLocks noGrp="1"/>
          </p:cNvSpPr>
          <p:nvPr>
            <p:ph type="body" sz="quarter" idx="12"/>
          </p:nvPr>
        </p:nvSpPr>
        <p:spPr/>
        <p:txBody>
          <a:bodyPr/>
          <a:lstStyle/>
          <a:p>
            <a:r>
              <a:rPr lang="en-US" dirty="0" smtClean="0"/>
              <a:t>Insider</a:t>
            </a:r>
            <a:endParaRPr lang="en-US" dirty="0"/>
          </a:p>
        </p:txBody>
      </p:sp>
      <p:sp>
        <p:nvSpPr>
          <p:cNvPr id="4" name="Title 3"/>
          <p:cNvSpPr>
            <a:spLocks noGrp="1"/>
          </p:cNvSpPr>
          <p:nvPr>
            <p:ph type="title"/>
          </p:nvPr>
        </p:nvSpPr>
        <p:spPr/>
        <p:txBody>
          <a:bodyPr/>
          <a:lstStyle/>
          <a:p>
            <a:r>
              <a:rPr lang="en-US" dirty="0" smtClean="0"/>
              <a:t>Types of Threats</a:t>
            </a:r>
            <a:endParaRPr lang="en-US" dirty="0"/>
          </a:p>
        </p:txBody>
      </p:sp>
    </p:spTree>
    <p:extLst>
      <p:ext uri="{BB962C8B-B14F-4D97-AF65-F5344CB8AC3E}">
        <p14:creationId xmlns:p14="http://schemas.microsoft.com/office/powerpoint/2010/main" val="192297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t</a:t>
            </a:r>
            <a:r>
              <a:rPr lang="en-US" b="0" dirty="0" smtClean="0"/>
              <a:t>aking actions to identify systems, assets, and their configurations for further malicious purpose</a:t>
            </a:r>
            <a:endParaRPr lang="en-US" dirty="0"/>
          </a:p>
        </p:txBody>
      </p:sp>
      <p:sp>
        <p:nvSpPr>
          <p:cNvPr id="3" name="Text Placeholder 2"/>
          <p:cNvSpPr>
            <a:spLocks noGrp="1"/>
          </p:cNvSpPr>
          <p:nvPr>
            <p:ph type="body" sz="quarter" idx="12"/>
          </p:nvPr>
        </p:nvSpPr>
        <p:spPr/>
        <p:txBody>
          <a:bodyPr/>
          <a:lstStyle/>
          <a:p>
            <a:r>
              <a:rPr lang="en-US" dirty="0" smtClean="0"/>
              <a:t>Reconnaissance</a:t>
            </a:r>
            <a:endParaRPr lang="en-US" dirty="0"/>
          </a:p>
        </p:txBody>
      </p:sp>
      <p:sp>
        <p:nvSpPr>
          <p:cNvPr id="4" name="Title 3"/>
          <p:cNvSpPr>
            <a:spLocks noGrp="1"/>
          </p:cNvSpPr>
          <p:nvPr>
            <p:ph type="title"/>
          </p:nvPr>
        </p:nvSpPr>
        <p:spPr/>
        <p:txBody>
          <a:bodyPr/>
          <a:lstStyle/>
          <a:p>
            <a:r>
              <a:rPr lang="en-US" dirty="0" smtClean="0"/>
              <a:t>Types of Threats</a:t>
            </a:r>
            <a:endParaRPr lang="en-US" dirty="0"/>
          </a:p>
        </p:txBody>
      </p:sp>
    </p:spTree>
    <p:extLst>
      <p:ext uri="{BB962C8B-B14F-4D97-AF65-F5344CB8AC3E}">
        <p14:creationId xmlns:p14="http://schemas.microsoft.com/office/powerpoint/2010/main" val="4223653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a general term for when a perpetrator positions himself in a conversation between a user and an application—either to eavesdrop or to impersonate one of the parties, making it appear as if a normal exchange of information is underway</a:t>
            </a:r>
            <a:endParaRPr lang="en-US" dirty="0"/>
          </a:p>
        </p:txBody>
      </p:sp>
      <p:sp>
        <p:nvSpPr>
          <p:cNvPr id="3" name="Text Placeholder 2"/>
          <p:cNvSpPr>
            <a:spLocks noGrp="1"/>
          </p:cNvSpPr>
          <p:nvPr>
            <p:ph type="body" sz="quarter" idx="12"/>
          </p:nvPr>
        </p:nvSpPr>
        <p:spPr/>
        <p:txBody>
          <a:bodyPr/>
          <a:lstStyle/>
          <a:p>
            <a:r>
              <a:rPr lang="en-US" dirty="0" smtClean="0"/>
              <a:t>Man-in-the-Middle</a:t>
            </a:r>
            <a:endParaRPr lang="en-US" dirty="0"/>
          </a:p>
        </p:txBody>
      </p:sp>
      <p:sp>
        <p:nvSpPr>
          <p:cNvPr id="4" name="Title 3"/>
          <p:cNvSpPr>
            <a:spLocks noGrp="1"/>
          </p:cNvSpPr>
          <p:nvPr>
            <p:ph type="title"/>
          </p:nvPr>
        </p:nvSpPr>
        <p:spPr/>
        <p:txBody>
          <a:bodyPr/>
          <a:lstStyle/>
          <a:p>
            <a:r>
              <a:rPr lang="en-US" dirty="0" smtClean="0"/>
              <a:t>Types of Threats</a:t>
            </a:r>
            <a:endParaRPr lang="en-US" dirty="0"/>
          </a:p>
        </p:txBody>
      </p:sp>
    </p:spTree>
    <p:extLst>
      <p:ext uri="{BB962C8B-B14F-4D97-AF65-F5344CB8AC3E}">
        <p14:creationId xmlns:p14="http://schemas.microsoft.com/office/powerpoint/2010/main" val="3624667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smtClean="0"/>
              <a:t>a </a:t>
            </a:r>
            <a:r>
              <a:rPr lang="en-US" b="0" dirty="0"/>
              <a:t>cyber-attack in which the perpetrator seeks to make a machine or network resource unavailable to its intended users by temporarily or indefinitely disrupting services of a host connected to the </a:t>
            </a:r>
            <a:r>
              <a:rPr lang="en-US" b="0" dirty="0" smtClean="0"/>
              <a:t>Internet.  </a:t>
            </a:r>
            <a:br>
              <a:rPr lang="en-US" b="0" dirty="0" smtClean="0"/>
            </a:br>
            <a:r>
              <a:rPr lang="en-US" b="0" dirty="0" smtClean="0"/>
              <a:t/>
            </a:r>
            <a:br>
              <a:rPr lang="en-US" b="0" dirty="0" smtClean="0"/>
            </a:br>
            <a:r>
              <a:rPr lang="en-US" b="0" dirty="0" smtClean="0"/>
              <a:t>Most commonly, the attack consists of flooding a system with so much traffic that it is unable to process the traffic</a:t>
            </a:r>
            <a:endParaRPr lang="en-US" dirty="0"/>
          </a:p>
        </p:txBody>
      </p:sp>
      <p:sp>
        <p:nvSpPr>
          <p:cNvPr id="3" name="Text Placeholder 2"/>
          <p:cNvSpPr>
            <a:spLocks noGrp="1"/>
          </p:cNvSpPr>
          <p:nvPr>
            <p:ph type="body" sz="quarter" idx="12"/>
          </p:nvPr>
        </p:nvSpPr>
        <p:spPr/>
        <p:txBody>
          <a:bodyPr/>
          <a:lstStyle/>
          <a:p>
            <a:r>
              <a:rPr lang="en-US" dirty="0" smtClean="0"/>
              <a:t>Denial of Service / Distributed Denial of Service</a:t>
            </a:r>
            <a:endParaRPr lang="en-US" dirty="0"/>
          </a:p>
        </p:txBody>
      </p:sp>
      <p:sp>
        <p:nvSpPr>
          <p:cNvPr id="4" name="Title 3"/>
          <p:cNvSpPr>
            <a:spLocks noGrp="1"/>
          </p:cNvSpPr>
          <p:nvPr>
            <p:ph type="title"/>
          </p:nvPr>
        </p:nvSpPr>
        <p:spPr/>
        <p:txBody>
          <a:bodyPr/>
          <a:lstStyle/>
          <a:p>
            <a:r>
              <a:rPr lang="en-US" dirty="0" smtClean="0"/>
              <a:t>Types of Threats</a:t>
            </a:r>
            <a:endParaRPr lang="en-US" dirty="0"/>
          </a:p>
        </p:txBody>
      </p:sp>
    </p:spTree>
    <p:extLst>
      <p:ext uri="{BB962C8B-B14F-4D97-AF65-F5344CB8AC3E}">
        <p14:creationId xmlns:p14="http://schemas.microsoft.com/office/powerpoint/2010/main" val="3343072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a:t>https://www.youtube.com/watch?v=jTIUgshJjds</a:t>
            </a:r>
            <a:endParaRPr lang="en-US" dirty="0"/>
          </a:p>
        </p:txBody>
      </p:sp>
      <p:sp>
        <p:nvSpPr>
          <p:cNvPr id="4" name="Title 3"/>
          <p:cNvSpPr>
            <a:spLocks noGrp="1"/>
          </p:cNvSpPr>
          <p:nvPr>
            <p:ph type="title"/>
          </p:nvPr>
        </p:nvSpPr>
        <p:spPr/>
        <p:txBody>
          <a:bodyPr/>
          <a:lstStyle/>
          <a:p>
            <a:r>
              <a:rPr lang="en-US" dirty="0" smtClean="0"/>
              <a:t>Review</a:t>
            </a:r>
            <a:endParaRPr lang="en-US" dirty="0"/>
          </a:p>
        </p:txBody>
      </p:sp>
    </p:spTree>
    <p:extLst>
      <p:ext uri="{BB962C8B-B14F-4D97-AF65-F5344CB8AC3E}">
        <p14:creationId xmlns:p14="http://schemas.microsoft.com/office/powerpoint/2010/main" val="10413070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smtClean="0"/>
              <a:t>Is a breach of data a threat?</a:t>
            </a:r>
          </a:p>
          <a:p>
            <a:pPr marL="0" indent="0">
              <a:buNone/>
            </a:pPr>
            <a:endParaRPr lang="en-US" b="0" dirty="0"/>
          </a:p>
          <a:p>
            <a:pPr marL="0" indent="0">
              <a:buNone/>
            </a:pPr>
            <a:r>
              <a:rPr lang="en-US" b="0" dirty="0" smtClean="0"/>
              <a:t>Is an autonomous scanner a threat?</a:t>
            </a:r>
          </a:p>
          <a:p>
            <a:pPr marL="0" indent="0">
              <a:buNone/>
            </a:pPr>
            <a:endParaRPr lang="en-US" b="0" dirty="0"/>
          </a:p>
          <a:p>
            <a:pPr marL="0" indent="0">
              <a:buNone/>
            </a:pPr>
            <a:r>
              <a:rPr lang="en-US" b="0" dirty="0" smtClean="0"/>
              <a:t>Is a crashed system a threat?</a:t>
            </a:r>
          </a:p>
          <a:p>
            <a:pPr marL="0" indent="0">
              <a:buNone/>
            </a:pPr>
            <a:endParaRPr lang="en-US" b="0" dirty="0"/>
          </a:p>
          <a:p>
            <a:pPr marL="0" indent="0">
              <a:buNone/>
            </a:pPr>
            <a:r>
              <a:rPr lang="en-US" b="0" dirty="0" smtClean="0"/>
              <a:t>Is a grey hat hacker a threat?</a:t>
            </a:r>
          </a:p>
          <a:p>
            <a:pPr marL="0" indent="0">
              <a:buNone/>
            </a:pPr>
            <a:endParaRPr lang="en-US" b="0" dirty="0"/>
          </a:p>
          <a:p>
            <a:pPr marL="0" indent="0">
              <a:buNone/>
            </a:pPr>
            <a:r>
              <a:rPr lang="en-US" b="0" dirty="0" smtClean="0"/>
              <a:t>Is an unpatched system a threat?</a:t>
            </a:r>
          </a:p>
          <a:p>
            <a:pPr marL="0" indent="0">
              <a:buNone/>
            </a:pPr>
            <a:endParaRPr lang="en-US" b="0" dirty="0"/>
          </a:p>
          <a:p>
            <a:pPr marL="0" indent="0">
              <a:buNone/>
            </a:pPr>
            <a:endParaRPr lang="en-US" dirty="0"/>
          </a:p>
        </p:txBody>
      </p:sp>
      <p:sp>
        <p:nvSpPr>
          <p:cNvPr id="3" name="Text Placeholder 2"/>
          <p:cNvSpPr>
            <a:spLocks noGrp="1"/>
          </p:cNvSpPr>
          <p:nvPr>
            <p:ph type="body" sz="quarter" idx="12"/>
          </p:nvPr>
        </p:nvSpPr>
        <p:spPr/>
        <p:txBody>
          <a:bodyPr/>
          <a:lstStyle/>
          <a:p>
            <a:r>
              <a:rPr lang="en-US" sz="1800" dirty="0" smtClean="0"/>
              <a:t>Answer this by yourself. Record your answer as “yes” or “no” on paper or notepad</a:t>
            </a:r>
            <a:endParaRPr lang="en-US" sz="1800" dirty="0"/>
          </a:p>
        </p:txBody>
      </p:sp>
      <p:sp>
        <p:nvSpPr>
          <p:cNvPr id="4" name="Title 3"/>
          <p:cNvSpPr>
            <a:spLocks noGrp="1"/>
          </p:cNvSpPr>
          <p:nvPr>
            <p:ph type="title"/>
          </p:nvPr>
        </p:nvSpPr>
        <p:spPr/>
        <p:txBody>
          <a:bodyPr/>
          <a:lstStyle/>
          <a:p>
            <a:r>
              <a:rPr lang="en-US" dirty="0" smtClean="0"/>
              <a:t>Getting Literal – Self Quiz</a:t>
            </a:r>
            <a:endParaRPr lang="en-US" dirty="0"/>
          </a:p>
        </p:txBody>
      </p:sp>
    </p:spTree>
    <p:extLst>
      <p:ext uri="{BB962C8B-B14F-4D97-AF65-F5344CB8AC3E}">
        <p14:creationId xmlns:p14="http://schemas.microsoft.com/office/powerpoint/2010/main" val="38389056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71756" y="1779912"/>
            <a:ext cx="8197114" cy="3810086"/>
          </a:xfrm>
        </p:spPr>
        <p:txBody>
          <a:bodyPr/>
          <a:lstStyle/>
          <a:p>
            <a:pPr marL="0" indent="0">
              <a:buNone/>
            </a:pPr>
            <a:r>
              <a:rPr lang="en-US" b="0" dirty="0" smtClean="0"/>
              <a:t>Is a breach of data a threat?</a:t>
            </a:r>
          </a:p>
          <a:p>
            <a:pPr marL="0" indent="0">
              <a:buNone/>
            </a:pPr>
            <a:r>
              <a:rPr lang="en-US" b="0" dirty="0" smtClean="0"/>
              <a:t>	</a:t>
            </a:r>
            <a:r>
              <a:rPr lang="en-US" b="0" dirty="0" smtClean="0">
                <a:solidFill>
                  <a:srgbClr val="FF0000"/>
                </a:solidFill>
              </a:rPr>
              <a:t>No – it is a risk</a:t>
            </a:r>
            <a:endParaRPr lang="en-US" b="0" dirty="0">
              <a:solidFill>
                <a:srgbClr val="FF0000"/>
              </a:solidFill>
            </a:endParaRPr>
          </a:p>
          <a:p>
            <a:pPr marL="0" indent="0">
              <a:buNone/>
            </a:pPr>
            <a:r>
              <a:rPr lang="en-US" b="0" dirty="0" smtClean="0"/>
              <a:t>Is an autonomous scanner a threat?</a:t>
            </a:r>
          </a:p>
          <a:p>
            <a:pPr marL="0" indent="0">
              <a:buNone/>
            </a:pPr>
            <a:r>
              <a:rPr lang="en-US" b="0" dirty="0" smtClean="0"/>
              <a:t>	</a:t>
            </a:r>
            <a:r>
              <a:rPr lang="en-US" b="0" dirty="0" smtClean="0">
                <a:solidFill>
                  <a:srgbClr val="FF0000"/>
                </a:solidFill>
              </a:rPr>
              <a:t>Yes – it has malicious intent to </a:t>
            </a:r>
            <a:r>
              <a:rPr lang="en-US" b="0" smtClean="0">
                <a:solidFill>
                  <a:srgbClr val="FF0000"/>
                </a:solidFill>
              </a:rPr>
              <a:t>find exploits</a:t>
            </a:r>
            <a:endParaRPr lang="en-US" b="0" dirty="0">
              <a:solidFill>
                <a:srgbClr val="FF0000"/>
              </a:solidFill>
            </a:endParaRPr>
          </a:p>
          <a:p>
            <a:pPr marL="0" indent="0">
              <a:buNone/>
            </a:pPr>
            <a:r>
              <a:rPr lang="en-US" b="0" dirty="0" smtClean="0"/>
              <a:t>Is a crashed system a threat?</a:t>
            </a:r>
          </a:p>
          <a:p>
            <a:pPr marL="0" indent="0">
              <a:buNone/>
            </a:pPr>
            <a:r>
              <a:rPr lang="en-US" b="0" dirty="0">
                <a:solidFill>
                  <a:srgbClr val="FF0000"/>
                </a:solidFill>
              </a:rPr>
              <a:t>	</a:t>
            </a:r>
            <a:r>
              <a:rPr lang="en-US" b="0" dirty="0" smtClean="0">
                <a:solidFill>
                  <a:srgbClr val="FF0000"/>
                </a:solidFill>
              </a:rPr>
              <a:t>No – it is a risk</a:t>
            </a:r>
            <a:endParaRPr lang="en-US" b="0" dirty="0">
              <a:solidFill>
                <a:srgbClr val="FF0000"/>
              </a:solidFill>
            </a:endParaRPr>
          </a:p>
          <a:p>
            <a:pPr marL="0" indent="0">
              <a:buNone/>
            </a:pPr>
            <a:r>
              <a:rPr lang="en-US" b="0" dirty="0" smtClean="0"/>
              <a:t>Is a grey hat hacker a threat?</a:t>
            </a:r>
          </a:p>
          <a:p>
            <a:pPr marL="0" indent="0">
              <a:buNone/>
            </a:pPr>
            <a:r>
              <a:rPr lang="en-US" b="0" dirty="0"/>
              <a:t>	</a:t>
            </a:r>
            <a:r>
              <a:rPr lang="en-US" b="0" dirty="0" smtClean="0">
                <a:solidFill>
                  <a:srgbClr val="FF0000"/>
                </a:solidFill>
              </a:rPr>
              <a:t>Yes – it is the threat actor</a:t>
            </a:r>
            <a:endParaRPr lang="en-US" b="0" dirty="0">
              <a:solidFill>
                <a:srgbClr val="FF0000"/>
              </a:solidFill>
            </a:endParaRPr>
          </a:p>
          <a:p>
            <a:pPr marL="0" indent="0">
              <a:buNone/>
            </a:pPr>
            <a:r>
              <a:rPr lang="en-US" b="0" dirty="0" smtClean="0"/>
              <a:t>Is an unpatched system a threat?</a:t>
            </a:r>
          </a:p>
          <a:p>
            <a:pPr marL="0" indent="0">
              <a:buNone/>
            </a:pPr>
            <a:r>
              <a:rPr lang="en-US" b="0" dirty="0"/>
              <a:t>	</a:t>
            </a:r>
            <a:r>
              <a:rPr lang="en-US" b="0" dirty="0" smtClean="0">
                <a:solidFill>
                  <a:srgbClr val="FF0000"/>
                </a:solidFill>
              </a:rPr>
              <a:t>No – it is a vulnerability</a:t>
            </a:r>
          </a:p>
          <a:p>
            <a:pPr marL="0" indent="0">
              <a:buNone/>
            </a:pPr>
            <a:endParaRPr lang="en-US" b="0" dirty="0"/>
          </a:p>
          <a:p>
            <a:pPr marL="0" indent="0">
              <a:buNone/>
            </a:pPr>
            <a:endParaRPr lang="en-US" dirty="0"/>
          </a:p>
        </p:txBody>
      </p:sp>
      <p:sp>
        <p:nvSpPr>
          <p:cNvPr id="4" name="Title 3"/>
          <p:cNvSpPr>
            <a:spLocks noGrp="1"/>
          </p:cNvSpPr>
          <p:nvPr>
            <p:ph type="title"/>
          </p:nvPr>
        </p:nvSpPr>
        <p:spPr/>
        <p:txBody>
          <a:bodyPr/>
          <a:lstStyle/>
          <a:p>
            <a:r>
              <a:rPr lang="en-US" dirty="0" smtClean="0"/>
              <a:t>Getting Literal - Answers</a:t>
            </a:r>
            <a:endParaRPr lang="en-US" dirty="0"/>
          </a:p>
        </p:txBody>
      </p:sp>
    </p:spTree>
    <p:extLst>
      <p:ext uri="{BB962C8B-B14F-4D97-AF65-F5344CB8AC3E}">
        <p14:creationId xmlns:p14="http://schemas.microsoft.com/office/powerpoint/2010/main" val="1265384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What does it do?</a:t>
            </a:r>
          </a:p>
          <a:p>
            <a:endParaRPr lang="en-US" dirty="0"/>
          </a:p>
          <a:p>
            <a:r>
              <a:rPr lang="en-US" dirty="0" smtClean="0"/>
              <a:t>Will there be international or multi-state implications?</a:t>
            </a:r>
          </a:p>
          <a:p>
            <a:endParaRPr lang="en-US" dirty="0"/>
          </a:p>
          <a:p>
            <a:r>
              <a:rPr lang="en-US" dirty="0" smtClean="0"/>
              <a:t>What kind of risks are likely to be most important to the organization?</a:t>
            </a:r>
          </a:p>
          <a:p>
            <a:endParaRPr lang="en-US" dirty="0" smtClean="0"/>
          </a:p>
          <a:p>
            <a:r>
              <a:rPr lang="en-US" dirty="0" smtClean="0"/>
              <a:t>This will lead directly to understanding compliance requirements</a:t>
            </a:r>
          </a:p>
          <a:p>
            <a:endParaRPr lang="en-US" dirty="0" smtClean="0"/>
          </a:p>
          <a:p>
            <a:endParaRPr lang="en-US" dirty="0" smtClean="0"/>
          </a:p>
        </p:txBody>
      </p:sp>
      <p:sp>
        <p:nvSpPr>
          <p:cNvPr id="3" name="Text Placeholder 2"/>
          <p:cNvSpPr>
            <a:spLocks noGrp="1"/>
          </p:cNvSpPr>
          <p:nvPr>
            <p:ph type="body" sz="quarter" idx="12"/>
          </p:nvPr>
        </p:nvSpPr>
        <p:spPr/>
        <p:txBody>
          <a:bodyPr/>
          <a:lstStyle/>
          <a:p>
            <a:r>
              <a:rPr lang="en-US" dirty="0" smtClean="0"/>
              <a:t>What is the business and how important is security?</a:t>
            </a:r>
            <a:endParaRPr lang="en-US" dirty="0"/>
          </a:p>
        </p:txBody>
      </p:sp>
      <p:sp>
        <p:nvSpPr>
          <p:cNvPr id="4" name="Title 3"/>
          <p:cNvSpPr>
            <a:spLocks noGrp="1"/>
          </p:cNvSpPr>
          <p:nvPr>
            <p:ph type="title"/>
          </p:nvPr>
        </p:nvSpPr>
        <p:spPr/>
        <p:txBody>
          <a:bodyPr/>
          <a:lstStyle/>
          <a:p>
            <a:r>
              <a:rPr lang="en-US" dirty="0" smtClean="0"/>
              <a:t>Identify and Inventory the Environment</a:t>
            </a:r>
            <a:endParaRPr lang="en-US" dirty="0"/>
          </a:p>
        </p:txBody>
      </p:sp>
    </p:spTree>
    <p:extLst>
      <p:ext uri="{BB962C8B-B14F-4D97-AF65-F5344CB8AC3E}">
        <p14:creationId xmlns:p14="http://schemas.microsoft.com/office/powerpoint/2010/main" val="3289929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How complex is the IT environment?</a:t>
            </a:r>
          </a:p>
          <a:p>
            <a:endParaRPr lang="en-US" dirty="0"/>
          </a:p>
          <a:p>
            <a:r>
              <a:rPr lang="en-US" dirty="0" smtClean="0"/>
              <a:t>Do they mitigate risks themselves or offload it?</a:t>
            </a:r>
          </a:p>
          <a:p>
            <a:endParaRPr lang="en-US" dirty="0"/>
          </a:p>
          <a:p>
            <a:r>
              <a:rPr lang="en-US" dirty="0" smtClean="0"/>
              <a:t>What is the kind of data being handled?  Are there compliance requirements surrounding them? What kinds of risks are inherent with that kind of data?</a:t>
            </a:r>
          </a:p>
          <a:p>
            <a:endParaRPr lang="en-US" dirty="0" smtClean="0"/>
          </a:p>
          <a:p>
            <a:pPr marL="0" indent="0">
              <a:buNone/>
            </a:pPr>
            <a:endParaRPr lang="en-US" dirty="0" smtClean="0"/>
          </a:p>
          <a:p>
            <a:endParaRPr lang="en-US" dirty="0" smtClean="0"/>
          </a:p>
        </p:txBody>
      </p:sp>
      <p:sp>
        <p:nvSpPr>
          <p:cNvPr id="3" name="Text Placeholder 2"/>
          <p:cNvSpPr>
            <a:spLocks noGrp="1"/>
          </p:cNvSpPr>
          <p:nvPr>
            <p:ph type="body" sz="quarter" idx="12"/>
          </p:nvPr>
        </p:nvSpPr>
        <p:spPr/>
        <p:txBody>
          <a:bodyPr/>
          <a:lstStyle/>
          <a:p>
            <a:r>
              <a:rPr lang="en-US" dirty="0" smtClean="0"/>
              <a:t>What are the systems, applications, and data?</a:t>
            </a:r>
            <a:endParaRPr lang="en-US" dirty="0"/>
          </a:p>
        </p:txBody>
      </p:sp>
      <p:sp>
        <p:nvSpPr>
          <p:cNvPr id="4" name="Title 3"/>
          <p:cNvSpPr>
            <a:spLocks noGrp="1"/>
          </p:cNvSpPr>
          <p:nvPr>
            <p:ph type="title"/>
          </p:nvPr>
        </p:nvSpPr>
        <p:spPr/>
        <p:txBody>
          <a:bodyPr/>
          <a:lstStyle/>
          <a:p>
            <a:r>
              <a:rPr lang="en-US" dirty="0" smtClean="0"/>
              <a:t>Identify and Inventory the Environment</a:t>
            </a:r>
            <a:endParaRPr lang="en-US" dirty="0"/>
          </a:p>
        </p:txBody>
      </p:sp>
    </p:spTree>
    <p:extLst>
      <p:ext uri="{BB962C8B-B14F-4D97-AF65-F5344CB8AC3E}">
        <p14:creationId xmlns:p14="http://schemas.microsoft.com/office/powerpoint/2010/main" val="2127231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Who is providing them service?</a:t>
            </a:r>
          </a:p>
          <a:p>
            <a:endParaRPr lang="en-US" dirty="0"/>
          </a:p>
          <a:p>
            <a:r>
              <a:rPr lang="en-US" dirty="0" smtClean="0"/>
              <a:t>What kind of services?  Are any inherently risky?</a:t>
            </a:r>
          </a:p>
          <a:p>
            <a:endParaRPr lang="en-US" dirty="0"/>
          </a:p>
          <a:p>
            <a:r>
              <a:rPr lang="en-US" dirty="0" smtClean="0"/>
              <a:t>Will be looking at whether the organization is properly protected from this kind of risk.</a:t>
            </a:r>
          </a:p>
          <a:p>
            <a:endParaRPr lang="en-US" dirty="0" smtClean="0"/>
          </a:p>
          <a:p>
            <a:pPr marL="0" indent="0">
              <a:buNone/>
            </a:pPr>
            <a:endParaRPr lang="en-US" dirty="0" smtClean="0"/>
          </a:p>
          <a:p>
            <a:endParaRPr lang="en-US" dirty="0" smtClean="0"/>
          </a:p>
        </p:txBody>
      </p:sp>
      <p:sp>
        <p:nvSpPr>
          <p:cNvPr id="3" name="Text Placeholder 2"/>
          <p:cNvSpPr>
            <a:spLocks noGrp="1"/>
          </p:cNvSpPr>
          <p:nvPr>
            <p:ph type="body" sz="quarter" idx="12"/>
          </p:nvPr>
        </p:nvSpPr>
        <p:spPr/>
        <p:txBody>
          <a:bodyPr/>
          <a:lstStyle/>
          <a:p>
            <a:r>
              <a:rPr lang="en-US" dirty="0" smtClean="0"/>
              <a:t>Who are the third parties?</a:t>
            </a:r>
            <a:endParaRPr lang="en-US" dirty="0"/>
          </a:p>
        </p:txBody>
      </p:sp>
      <p:sp>
        <p:nvSpPr>
          <p:cNvPr id="4" name="Title 3"/>
          <p:cNvSpPr>
            <a:spLocks noGrp="1"/>
          </p:cNvSpPr>
          <p:nvPr>
            <p:ph type="title"/>
          </p:nvPr>
        </p:nvSpPr>
        <p:spPr/>
        <p:txBody>
          <a:bodyPr/>
          <a:lstStyle/>
          <a:p>
            <a:r>
              <a:rPr lang="en-US" dirty="0" smtClean="0"/>
              <a:t>Identify and Inventory the Environment</a:t>
            </a:r>
            <a:endParaRPr lang="en-US" dirty="0"/>
          </a:p>
        </p:txBody>
      </p:sp>
    </p:spTree>
    <p:extLst>
      <p:ext uri="{BB962C8B-B14F-4D97-AF65-F5344CB8AC3E}">
        <p14:creationId xmlns:p14="http://schemas.microsoft.com/office/powerpoint/2010/main" val="165355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You can identify the area of interest in an environment that will be going through “risk management”</a:t>
            </a:r>
          </a:p>
          <a:p>
            <a:pPr lvl="1"/>
            <a:r>
              <a:rPr lang="en-US" dirty="0" smtClean="0"/>
              <a:t>Maybe all</a:t>
            </a:r>
          </a:p>
          <a:p>
            <a:pPr lvl="1"/>
            <a:r>
              <a:rPr lang="en-US" dirty="0" smtClean="0"/>
              <a:t>Maybe components</a:t>
            </a:r>
          </a:p>
          <a:p>
            <a:r>
              <a:rPr lang="en-US" dirty="0" smtClean="0"/>
              <a:t>You have a lay of the land about what you will need to look at</a:t>
            </a:r>
          </a:p>
          <a:p>
            <a:pPr lvl="1"/>
            <a:r>
              <a:rPr lang="en-US" dirty="0" smtClean="0"/>
              <a:t>Systems, data types, third-parties, current security abilities</a:t>
            </a:r>
          </a:p>
          <a:p>
            <a:r>
              <a:rPr lang="en-US" dirty="0" smtClean="0"/>
              <a:t>You are able to understand relevant threats</a:t>
            </a:r>
          </a:p>
          <a:p>
            <a:pPr lvl="1"/>
            <a:r>
              <a:rPr lang="en-US" dirty="0" smtClean="0"/>
              <a:t>Which becomes the next part of </a:t>
            </a:r>
            <a:r>
              <a:rPr lang="en-US" smtClean="0"/>
              <a:t>the document</a:t>
            </a:r>
            <a:endParaRPr lang="en-US" dirty="0" smtClean="0"/>
          </a:p>
          <a:p>
            <a:endParaRPr lang="en-US" dirty="0" smtClean="0"/>
          </a:p>
          <a:p>
            <a:pPr marL="0" indent="0">
              <a:buNone/>
            </a:pPr>
            <a:endParaRPr lang="en-US" dirty="0" smtClean="0"/>
          </a:p>
          <a:p>
            <a:endParaRPr lang="en-US" dirty="0" smtClean="0"/>
          </a:p>
        </p:txBody>
      </p:sp>
      <p:sp>
        <p:nvSpPr>
          <p:cNvPr id="3" name="Text Placeholder 2"/>
          <p:cNvSpPr>
            <a:spLocks noGrp="1"/>
          </p:cNvSpPr>
          <p:nvPr>
            <p:ph type="body" sz="quarter" idx="12"/>
          </p:nvPr>
        </p:nvSpPr>
        <p:spPr/>
        <p:txBody>
          <a:bodyPr/>
          <a:lstStyle/>
          <a:p>
            <a:r>
              <a:rPr lang="en-US" dirty="0" smtClean="0"/>
              <a:t>Once you are done</a:t>
            </a:r>
            <a:endParaRPr lang="en-US" dirty="0"/>
          </a:p>
        </p:txBody>
      </p:sp>
      <p:sp>
        <p:nvSpPr>
          <p:cNvPr id="4" name="Title 3"/>
          <p:cNvSpPr>
            <a:spLocks noGrp="1"/>
          </p:cNvSpPr>
          <p:nvPr>
            <p:ph type="title"/>
          </p:nvPr>
        </p:nvSpPr>
        <p:spPr/>
        <p:txBody>
          <a:bodyPr/>
          <a:lstStyle/>
          <a:p>
            <a:r>
              <a:rPr lang="en-US" dirty="0" smtClean="0"/>
              <a:t>Identify and Inventory the Environment</a:t>
            </a:r>
            <a:endParaRPr lang="en-US" dirty="0"/>
          </a:p>
        </p:txBody>
      </p:sp>
    </p:spTree>
    <p:extLst>
      <p:ext uri="{BB962C8B-B14F-4D97-AF65-F5344CB8AC3E}">
        <p14:creationId xmlns:p14="http://schemas.microsoft.com/office/powerpoint/2010/main" val="1444718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Identify and Inventory the Environment</a:t>
            </a:r>
          </a:p>
          <a:p>
            <a:r>
              <a:rPr lang="en-US" b="0" dirty="0" smtClean="0"/>
              <a:t>Identify Threats and Vulnerabilities and Controls</a:t>
            </a:r>
          </a:p>
          <a:p>
            <a:r>
              <a:rPr lang="en-US" b="0" dirty="0" smtClean="0"/>
              <a:t>Identify and Measure Risk</a:t>
            </a:r>
          </a:p>
          <a:p>
            <a:r>
              <a:rPr lang="en-US" b="0" dirty="0" smtClean="0"/>
              <a:t>Prioritize Risk</a:t>
            </a:r>
          </a:p>
          <a:p>
            <a:r>
              <a:rPr lang="en-US" b="0" dirty="0" smtClean="0"/>
              <a:t>Identify Control Objectives to Mitigate Priority </a:t>
            </a:r>
            <a:r>
              <a:rPr lang="en-US" b="0" dirty="0" err="1" smtClean="0"/>
              <a:t>RIsks</a:t>
            </a:r>
            <a:endParaRPr lang="en-US" b="0" dirty="0"/>
          </a:p>
          <a:p>
            <a:r>
              <a:rPr lang="en-US" b="0" dirty="0" smtClean="0"/>
              <a:t>Apply Controls</a:t>
            </a:r>
          </a:p>
          <a:p>
            <a:r>
              <a:rPr lang="en-US" b="0" dirty="0" smtClean="0"/>
              <a:t>Measure Efficacy of the Controls</a:t>
            </a:r>
          </a:p>
          <a:p>
            <a:r>
              <a:rPr lang="en-US" b="0" dirty="0" smtClean="0"/>
              <a:t>Repeat</a:t>
            </a:r>
          </a:p>
        </p:txBody>
      </p:sp>
      <p:sp>
        <p:nvSpPr>
          <p:cNvPr id="4" name="Title 3"/>
          <p:cNvSpPr>
            <a:spLocks noGrp="1"/>
          </p:cNvSpPr>
          <p:nvPr>
            <p:ph type="title"/>
          </p:nvPr>
        </p:nvSpPr>
        <p:spPr/>
        <p:txBody>
          <a:bodyPr/>
          <a:lstStyle/>
          <a:p>
            <a:r>
              <a:rPr lang="en-US" dirty="0" smtClean="0"/>
              <a:t>Risk Management Lifecycle</a:t>
            </a:r>
            <a:endParaRPr lang="en-US" dirty="0"/>
          </a:p>
        </p:txBody>
      </p:sp>
      <p:sp>
        <p:nvSpPr>
          <p:cNvPr id="3" name="Rectangle 2"/>
          <p:cNvSpPr/>
          <p:nvPr/>
        </p:nvSpPr>
        <p:spPr>
          <a:xfrm>
            <a:off x="659306" y="2798618"/>
            <a:ext cx="2610368" cy="44334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827929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Black Hat</a:t>
            </a:r>
          </a:p>
          <a:p>
            <a:pPr lvl="1"/>
            <a:r>
              <a:rPr lang="en-US" b="0" dirty="0"/>
              <a:t>are criminals who break into computer networks with malicious intent. They may also release malware that destroys files or steals </a:t>
            </a:r>
            <a:r>
              <a:rPr lang="en-US" b="0" dirty="0" smtClean="0"/>
              <a:t>passwords</a:t>
            </a:r>
            <a:endParaRPr lang="en-US" dirty="0"/>
          </a:p>
          <a:p>
            <a:r>
              <a:rPr lang="en-US" dirty="0" smtClean="0"/>
              <a:t>Grey Hat</a:t>
            </a:r>
          </a:p>
          <a:p>
            <a:pPr lvl="1"/>
            <a:r>
              <a:rPr lang="en-US" b="0" dirty="0" smtClean="0"/>
              <a:t>Individuals who often identity vulnerabilities and weaknesses in systems. Will normally delay any exploitation or publicity for a period of time, allowing for vulnerability to be addressed</a:t>
            </a:r>
            <a:endParaRPr lang="en-US" b="0" dirty="0"/>
          </a:p>
          <a:p>
            <a:r>
              <a:rPr lang="en-US" dirty="0" smtClean="0"/>
              <a:t>White Hat</a:t>
            </a:r>
          </a:p>
          <a:p>
            <a:pPr lvl="1"/>
            <a:r>
              <a:rPr lang="en-US" b="0" dirty="0"/>
              <a:t>a</a:t>
            </a:r>
            <a:r>
              <a:rPr lang="en-US" b="0" dirty="0" smtClean="0"/>
              <a:t>ka Ethical Hackers/Pen Testers – work for organizations to identify vulnerabilities and exploits</a:t>
            </a:r>
            <a:endParaRPr lang="en-US" b="0" dirty="0"/>
          </a:p>
        </p:txBody>
      </p:sp>
      <p:sp>
        <p:nvSpPr>
          <p:cNvPr id="3" name="Text Placeholder 2"/>
          <p:cNvSpPr>
            <a:spLocks noGrp="1"/>
          </p:cNvSpPr>
          <p:nvPr>
            <p:ph type="body" sz="quarter" idx="12"/>
          </p:nvPr>
        </p:nvSpPr>
        <p:spPr/>
        <p:txBody>
          <a:bodyPr/>
          <a:lstStyle/>
          <a:p>
            <a:r>
              <a:rPr lang="en-US" dirty="0" smtClean="0"/>
              <a:t>Hacking Types</a:t>
            </a:r>
            <a:endParaRPr lang="en-US" dirty="0"/>
          </a:p>
        </p:txBody>
      </p:sp>
      <p:sp>
        <p:nvSpPr>
          <p:cNvPr id="4" name="Title 3"/>
          <p:cNvSpPr>
            <a:spLocks noGrp="1"/>
          </p:cNvSpPr>
          <p:nvPr>
            <p:ph type="title"/>
          </p:nvPr>
        </p:nvSpPr>
        <p:spPr/>
        <p:txBody>
          <a:bodyPr/>
          <a:lstStyle/>
          <a:p>
            <a:r>
              <a:rPr lang="en-US" dirty="0" smtClean="0"/>
              <a:t>Types of Threats</a:t>
            </a:r>
            <a:endParaRPr lang="en-US" dirty="0"/>
          </a:p>
        </p:txBody>
      </p:sp>
    </p:spTree>
    <p:extLst>
      <p:ext uri="{BB962C8B-B14F-4D97-AF65-F5344CB8AC3E}">
        <p14:creationId xmlns:p14="http://schemas.microsoft.com/office/powerpoint/2010/main" val="2293826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1579</TotalTime>
  <Words>1662</Words>
  <Application>Microsoft Office PowerPoint</Application>
  <PresentationFormat>On-screen Show (4:3)</PresentationFormat>
  <Paragraphs>191</Paragraphs>
  <Slides>39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Encode Sans Normal Black</vt:lpstr>
      <vt:lpstr>Lucida Grande</vt:lpstr>
      <vt:lpstr>Open Sans</vt:lpstr>
      <vt:lpstr>Open Sans Light</vt:lpstr>
      <vt:lpstr>Uni Sans Regular</vt:lpstr>
      <vt:lpstr>Custom Design</vt:lpstr>
      <vt:lpstr>1_Custom Design</vt:lpstr>
      <vt:lpstr>Introduction to Threats CSS310b – Spring 2021 Lesson 3</vt:lpstr>
      <vt:lpstr>Today’s Agenda</vt:lpstr>
      <vt:lpstr>Risk Management Lifecycle</vt:lpstr>
      <vt:lpstr>Identify and Inventory the Environment</vt:lpstr>
      <vt:lpstr>Identify and Inventory the Environment</vt:lpstr>
      <vt:lpstr>Identify and Inventory the Environment</vt:lpstr>
      <vt:lpstr>Identify and Inventory the Environment</vt:lpstr>
      <vt:lpstr>Risk Management Lifecycle</vt:lpstr>
      <vt:lpstr>Types of Threats</vt:lpstr>
      <vt:lpstr>Hacking Myths</vt:lpstr>
      <vt:lpstr>Hacking Reality</vt:lpstr>
      <vt:lpstr>Types of Threats</vt:lpstr>
      <vt:lpstr>Types of Malware</vt:lpstr>
      <vt:lpstr>Types of Malware </vt:lpstr>
      <vt:lpstr>Types of Malware </vt:lpstr>
      <vt:lpstr>Types of Malware </vt:lpstr>
      <vt:lpstr>Types of Malware </vt:lpstr>
      <vt:lpstr>Types of Malware </vt:lpstr>
      <vt:lpstr>Types of Malware </vt:lpstr>
      <vt:lpstr>Types of Malware </vt:lpstr>
      <vt:lpstr>Types of Malware </vt:lpstr>
      <vt:lpstr>Types of Malware </vt:lpstr>
      <vt:lpstr>Types of Malware </vt:lpstr>
      <vt:lpstr>Types of Malware </vt:lpstr>
      <vt:lpstr>Types of Threats</vt:lpstr>
      <vt:lpstr>Types of Social Engineering</vt:lpstr>
      <vt:lpstr>Types of Social Engineering</vt:lpstr>
      <vt:lpstr>Types of Social Engineering</vt:lpstr>
      <vt:lpstr>Types of Social Engineering</vt:lpstr>
      <vt:lpstr>Types of Social Engineering</vt:lpstr>
      <vt:lpstr>Types of Social Engineering</vt:lpstr>
      <vt:lpstr>Types of Social Engineering</vt:lpstr>
      <vt:lpstr>Types of Threats</vt:lpstr>
      <vt:lpstr>Types of Threats</vt:lpstr>
      <vt:lpstr>Types of Threats</vt:lpstr>
      <vt:lpstr>Types of Threats</vt:lpstr>
      <vt:lpstr>Review</vt:lpstr>
      <vt:lpstr>Getting Literal – Self Quiz</vt:lpstr>
      <vt:lpstr>Getting Literal -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William Lidster</cp:lastModifiedBy>
  <cp:revision>156</cp:revision>
  <cp:lastPrinted>2016-02-10T20:19:12Z</cp:lastPrinted>
  <dcterms:created xsi:type="dcterms:W3CDTF">2014-10-14T00:51:43Z</dcterms:created>
  <dcterms:modified xsi:type="dcterms:W3CDTF">2021-04-07T02:48:01Z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5352e74-27b2-43e6-a9fe-6ab14f4a88a7_Enabled">
    <vt:lpwstr>true</vt:lpwstr>
  </property>
  <property fmtid="{D5CDD505-2E9C-101B-9397-08002B2CF9AE}" pid="3" name="MSIP_Label_b5352e74-27b2-43e6-a9fe-6ab14f4a88a7_SetDate">
    <vt:lpwstr>2021-04-07T02:48:01Z</vt:lpwstr>
  </property>
  <property fmtid="{D5CDD505-2E9C-101B-9397-08002B2CF9AE}" pid="4" name="MSIP_Label_b5352e74-27b2-43e6-a9fe-6ab14f4a88a7_Method">
    <vt:lpwstr>Privileged</vt:lpwstr>
  </property>
  <property fmtid="{D5CDD505-2E9C-101B-9397-08002B2CF9AE}" pid="5" name="MSIP_Label_b5352e74-27b2-43e6-a9fe-6ab14f4a88a7_Name">
    <vt:lpwstr>Personal</vt:lpwstr>
  </property>
  <property fmtid="{D5CDD505-2E9C-101B-9397-08002B2CF9AE}" pid="6" name="MSIP_Label_b5352e74-27b2-43e6-a9fe-6ab14f4a88a7_SiteId">
    <vt:lpwstr>00c076e3-22c6-4e48-a725-70fd7e4cb6eb</vt:lpwstr>
  </property>
  <property fmtid="{D5CDD505-2E9C-101B-9397-08002B2CF9AE}" pid="7" name="MSIP_Label_b5352e74-27b2-43e6-a9fe-6ab14f4a88a7_ActionId">
    <vt:lpwstr>8d013174-fff5-4725-84e2-7ba909d5587b</vt:lpwstr>
  </property>
  <property fmtid="{D5CDD505-2E9C-101B-9397-08002B2CF9AE}" pid="8" name="MSIP_Label_b5352e74-27b2-43e6-a9fe-6ab14f4a88a7_ContentBits">
    <vt:lpwstr>0</vt:lpwstr>
  </property>
</Properties>
</file>