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29"/>
  </p:notesMasterIdLst>
  <p:sldIdLst>
    <p:sldId id="259" r:id="rId3"/>
    <p:sldId id="260" r:id="rId4"/>
    <p:sldId id="288" r:id="rId5"/>
    <p:sldId id="298" r:id="rId6"/>
    <p:sldId id="356" r:id="rId7"/>
    <p:sldId id="299" r:id="rId8"/>
    <p:sldId id="300" r:id="rId9"/>
    <p:sldId id="326" r:id="rId10"/>
    <p:sldId id="312" r:id="rId11"/>
    <p:sldId id="321" r:id="rId12"/>
    <p:sldId id="325" r:id="rId13"/>
    <p:sldId id="322" r:id="rId14"/>
    <p:sldId id="323" r:id="rId15"/>
    <p:sldId id="347" r:id="rId16"/>
    <p:sldId id="348" r:id="rId17"/>
    <p:sldId id="349" r:id="rId18"/>
    <p:sldId id="350" r:id="rId19"/>
    <p:sldId id="327" r:id="rId20"/>
    <p:sldId id="358" r:id="rId21"/>
    <p:sldId id="351" r:id="rId22"/>
    <p:sldId id="352" r:id="rId23"/>
    <p:sldId id="353" r:id="rId24"/>
    <p:sldId id="357" r:id="rId25"/>
    <p:sldId id="359" r:id="rId26"/>
    <p:sldId id="361" r:id="rId27"/>
    <p:sldId id="36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82"/>
  </p:normalViewPr>
  <p:slideViewPr>
    <p:cSldViewPr snapToGrid="0" snapToObjects="1" showGuides="1">
      <p:cViewPr varScale="1">
        <p:scale>
          <a:sx n="69" d="100"/>
          <a:sy n="69" d="100"/>
        </p:scale>
        <p:origin x="1602" y="66"/>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F53F4-D491-422E-A98C-92C82FF84653}" type="datetimeFigureOut">
              <a:rPr lang="en-US" smtClean="0"/>
              <a:t>4/7/2021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D3F8D-08C0-4CAA-9913-21E59C41C5D7}" type="slidenum">
              <a:rPr lang="en-US" smtClean="0"/>
              <a:t>‹#›</a:t>
            </a:fld>
            <a:endParaRPr lang="en-US"/>
          </a:p>
        </p:txBody>
      </p:sp>
    </p:spTree>
    <p:extLst>
      <p:ext uri="{BB962C8B-B14F-4D97-AF65-F5344CB8AC3E}">
        <p14:creationId xmlns:p14="http://schemas.microsoft.com/office/powerpoint/2010/main" val="218152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Introduction to Vulnerabilities</a:t>
            </a:r>
            <a:r>
              <a:rPr lang="en-US" sz="4000" dirty="0"/>
              <a:t/>
            </a:r>
            <a:br>
              <a:rPr lang="en-US" sz="4000" dirty="0"/>
            </a:br>
            <a:r>
              <a:rPr lang="en-US" sz="4000" dirty="0" smtClean="0"/>
              <a:t>CSS310a </a:t>
            </a:r>
            <a:r>
              <a:rPr lang="en-US" sz="4000" dirty="0"/>
              <a:t>– </a:t>
            </a:r>
            <a:r>
              <a:rPr lang="en-US" sz="4000" dirty="0" smtClean="0"/>
              <a:t>Spring 2021</a:t>
            </a:r>
            <a:r>
              <a:rPr lang="en-US" sz="4000" dirty="0"/>
              <a:t/>
            </a:r>
            <a:br>
              <a:rPr lang="en-US" sz="4000" dirty="0"/>
            </a:br>
            <a:r>
              <a:rPr lang="en-US" sz="4000" dirty="0"/>
              <a:t>Lesson </a:t>
            </a:r>
            <a:r>
              <a:rPr lang="en-US" sz="4000" dirty="0"/>
              <a:t>4</a:t>
            </a:r>
            <a:endParaRPr lang="en-US" sz="4000"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Insiders can violate the confidentiality, integrity, or availability of data in an organization. The reasons for any kind of disruptive action varies, but are commonly due to dissatisfaction with the workplace, or for personal financial gain</a:t>
            </a:r>
            <a:endParaRPr lang="en-US" dirty="0"/>
          </a:p>
        </p:txBody>
      </p:sp>
      <p:sp>
        <p:nvSpPr>
          <p:cNvPr id="3" name="Text Placeholder 2"/>
          <p:cNvSpPr>
            <a:spLocks noGrp="1"/>
          </p:cNvSpPr>
          <p:nvPr>
            <p:ph type="body" sz="quarter" idx="12"/>
          </p:nvPr>
        </p:nvSpPr>
        <p:spPr/>
        <p:txBody>
          <a:bodyPr/>
          <a:lstStyle/>
          <a:p>
            <a:r>
              <a:rPr lang="en-US" dirty="0" smtClean="0"/>
              <a:t>Insider</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192297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t</a:t>
            </a:r>
            <a:r>
              <a:rPr lang="en-US" b="0" dirty="0" smtClean="0"/>
              <a:t>aking actions to identify systems, assets, and their configurations for further malicious purpose</a:t>
            </a:r>
            <a:endParaRPr lang="en-US" dirty="0"/>
          </a:p>
        </p:txBody>
      </p:sp>
      <p:sp>
        <p:nvSpPr>
          <p:cNvPr id="3" name="Text Placeholder 2"/>
          <p:cNvSpPr>
            <a:spLocks noGrp="1"/>
          </p:cNvSpPr>
          <p:nvPr>
            <p:ph type="body" sz="quarter" idx="12"/>
          </p:nvPr>
        </p:nvSpPr>
        <p:spPr/>
        <p:txBody>
          <a:bodyPr/>
          <a:lstStyle/>
          <a:p>
            <a:r>
              <a:rPr lang="en-US" dirty="0" smtClean="0"/>
              <a:t>Reconnaissance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4223653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a general term for when a perpetrator positions himself in a conversation between a user and an application—either to eavesdrop or to impersonate one of the parties, making it appear as if a normal exchange of information is underway</a:t>
            </a:r>
            <a:endParaRPr lang="en-US" dirty="0"/>
          </a:p>
        </p:txBody>
      </p:sp>
      <p:sp>
        <p:nvSpPr>
          <p:cNvPr id="3" name="Text Placeholder 2"/>
          <p:cNvSpPr>
            <a:spLocks noGrp="1"/>
          </p:cNvSpPr>
          <p:nvPr>
            <p:ph type="body" sz="quarter" idx="12"/>
          </p:nvPr>
        </p:nvSpPr>
        <p:spPr/>
        <p:txBody>
          <a:bodyPr/>
          <a:lstStyle/>
          <a:p>
            <a:r>
              <a:rPr lang="en-US" dirty="0" smtClean="0"/>
              <a:t>Man-in-the-Middle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362466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a </a:t>
            </a:r>
            <a:r>
              <a:rPr lang="en-US" b="0" dirty="0"/>
              <a:t>cyber-attack in which the perpetrator seeks to make a machine or network resource unavailable to its intended users by temporarily or indefinitely disrupting services of a host connected to the </a:t>
            </a:r>
            <a:r>
              <a:rPr lang="en-US" b="0" dirty="0" smtClean="0"/>
              <a:t>Internet.  </a:t>
            </a:r>
            <a:br>
              <a:rPr lang="en-US" b="0" dirty="0" smtClean="0"/>
            </a:br>
            <a:r>
              <a:rPr lang="en-US" b="0" dirty="0" smtClean="0"/>
              <a:t/>
            </a:r>
            <a:br>
              <a:rPr lang="en-US" b="0" dirty="0" smtClean="0"/>
            </a:br>
            <a:r>
              <a:rPr lang="en-US" b="0" dirty="0" smtClean="0"/>
              <a:t>Most commonly, the attack consists of flooding a system with so much traffic that it is unable to process the traffic</a:t>
            </a:r>
            <a:endParaRPr lang="en-US" dirty="0"/>
          </a:p>
        </p:txBody>
      </p:sp>
      <p:sp>
        <p:nvSpPr>
          <p:cNvPr id="3" name="Text Placeholder 2"/>
          <p:cNvSpPr>
            <a:spLocks noGrp="1"/>
          </p:cNvSpPr>
          <p:nvPr>
            <p:ph type="body" sz="quarter" idx="12"/>
          </p:nvPr>
        </p:nvSpPr>
        <p:spPr/>
        <p:txBody>
          <a:bodyPr/>
          <a:lstStyle/>
          <a:p>
            <a:r>
              <a:rPr lang="en-US" dirty="0" smtClean="0"/>
              <a:t>Denial of Service / Distributed Denial of Service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334307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1800" b="0" dirty="0"/>
              <a:t>Complicated user interface</a:t>
            </a:r>
          </a:p>
          <a:p>
            <a:r>
              <a:rPr lang="en-US" sz="1800" b="0" dirty="0"/>
              <a:t>Default passwords not changed</a:t>
            </a:r>
          </a:p>
          <a:p>
            <a:r>
              <a:rPr lang="en-US" sz="1800" b="0" dirty="0"/>
              <a:t>Disposal of storage media without deleting data</a:t>
            </a:r>
          </a:p>
          <a:p>
            <a:r>
              <a:rPr lang="en-US" sz="1800" b="0" dirty="0"/>
              <a:t>Equipment sensitivity to changes in voltage</a:t>
            </a:r>
          </a:p>
          <a:p>
            <a:r>
              <a:rPr lang="en-US" sz="1800" b="0" dirty="0"/>
              <a:t>Equipment sensitivity to moisture and contaminants</a:t>
            </a:r>
          </a:p>
          <a:p>
            <a:r>
              <a:rPr lang="en-US" sz="1800" b="0" dirty="0"/>
              <a:t>Equipment sensitivity to </a:t>
            </a:r>
            <a:r>
              <a:rPr lang="en-US" sz="1800" b="0" dirty="0" smtClean="0"/>
              <a:t>temperature</a:t>
            </a:r>
          </a:p>
          <a:p>
            <a:r>
              <a:rPr lang="en-US" sz="1800" b="0" dirty="0"/>
              <a:t>Inadequate cabling security</a:t>
            </a:r>
          </a:p>
          <a:p>
            <a:r>
              <a:rPr lang="en-US" sz="1800" b="0" dirty="0"/>
              <a:t>Inadequate capacity management</a:t>
            </a:r>
          </a:p>
          <a:p>
            <a:r>
              <a:rPr lang="en-US" sz="1800" b="0" dirty="0"/>
              <a:t>Inadequate change management</a:t>
            </a:r>
          </a:p>
          <a:p>
            <a:r>
              <a:rPr lang="en-US" sz="1800" b="0" dirty="0"/>
              <a:t>Inadequate classification of information</a:t>
            </a:r>
          </a:p>
          <a:p>
            <a:r>
              <a:rPr lang="en-US" sz="1800" b="0" dirty="0"/>
              <a:t>Inadequate control of physical access</a:t>
            </a:r>
          </a:p>
          <a:p>
            <a:r>
              <a:rPr lang="en-US" sz="1800" b="0" dirty="0"/>
              <a:t>Inadequate maintenance</a:t>
            </a:r>
            <a:endParaRPr lang="en-US" sz="1800" b="0" dirty="0" smtClean="0"/>
          </a:p>
        </p:txBody>
      </p:sp>
      <p:sp>
        <p:nvSpPr>
          <p:cNvPr id="3" name="Text Placeholder 2"/>
          <p:cNvSpPr>
            <a:spLocks noGrp="1"/>
          </p:cNvSpPr>
          <p:nvPr>
            <p:ph type="body" sz="quarter" idx="12"/>
          </p:nvPr>
        </p:nvSpPr>
        <p:spPr/>
        <p:txBody>
          <a:bodyPr/>
          <a:lstStyle/>
          <a:p>
            <a:r>
              <a:rPr lang="en-US" dirty="0" smtClean="0"/>
              <a:t>Different Vulnerabilities</a:t>
            </a:r>
            <a:endParaRPr lang="en-US" dirty="0"/>
          </a:p>
        </p:txBody>
      </p:sp>
      <p:sp>
        <p:nvSpPr>
          <p:cNvPr id="4" name="Title 3"/>
          <p:cNvSpPr>
            <a:spLocks noGrp="1"/>
          </p:cNvSpPr>
          <p:nvPr>
            <p:ph type="title"/>
          </p:nvPr>
        </p:nvSpPr>
        <p:spPr/>
        <p:txBody>
          <a:bodyPr/>
          <a:lstStyle/>
          <a:p>
            <a:r>
              <a:rPr lang="en-US" dirty="0" smtClean="0"/>
              <a:t>Vulnerabilities</a:t>
            </a:r>
            <a:endParaRPr lang="en-US" dirty="0"/>
          </a:p>
        </p:txBody>
      </p:sp>
    </p:spTree>
    <p:extLst>
      <p:ext uri="{BB962C8B-B14F-4D97-AF65-F5344CB8AC3E}">
        <p14:creationId xmlns:p14="http://schemas.microsoft.com/office/powerpoint/2010/main" val="1928220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1800" b="0" dirty="0"/>
              <a:t>Inadequate network management</a:t>
            </a:r>
          </a:p>
          <a:p>
            <a:r>
              <a:rPr lang="en-US" sz="1800" b="0" dirty="0"/>
              <a:t>Inadequate or irregular backup</a:t>
            </a:r>
          </a:p>
          <a:p>
            <a:r>
              <a:rPr lang="en-US" sz="1800" b="0" dirty="0"/>
              <a:t>Inadequate password management</a:t>
            </a:r>
          </a:p>
          <a:p>
            <a:r>
              <a:rPr lang="en-US" sz="1800" b="0" dirty="0"/>
              <a:t>Inadequate physical protection</a:t>
            </a:r>
          </a:p>
          <a:p>
            <a:r>
              <a:rPr lang="en-US" sz="1800" b="0" dirty="0"/>
              <a:t>Inadequate protection of cryptographic keys</a:t>
            </a:r>
          </a:p>
          <a:p>
            <a:r>
              <a:rPr lang="en-US" sz="1800" b="0" dirty="0"/>
              <a:t>Inadequate replacement of older equipment</a:t>
            </a:r>
          </a:p>
          <a:p>
            <a:r>
              <a:rPr lang="en-US" sz="1800" b="0" dirty="0"/>
              <a:t>Inadequate security awareness</a:t>
            </a:r>
          </a:p>
          <a:p>
            <a:r>
              <a:rPr lang="en-US" sz="1800" b="0" dirty="0"/>
              <a:t>Inadequate segregation of duties</a:t>
            </a:r>
          </a:p>
          <a:p>
            <a:r>
              <a:rPr lang="en-US" sz="1800" b="0" dirty="0"/>
              <a:t>Inadequate segregation of operational and testing facilities</a:t>
            </a:r>
          </a:p>
          <a:p>
            <a:r>
              <a:rPr lang="en-US" sz="1800" b="0" dirty="0"/>
              <a:t>Inadequate supervision of employees</a:t>
            </a:r>
          </a:p>
          <a:p>
            <a:r>
              <a:rPr lang="en-US" sz="1800" b="0" dirty="0"/>
              <a:t>Inadequate supervision of vendors</a:t>
            </a:r>
          </a:p>
          <a:p>
            <a:r>
              <a:rPr lang="en-US" sz="1800" b="0" dirty="0"/>
              <a:t>Inadequate training of employees</a:t>
            </a:r>
          </a:p>
          <a:p>
            <a:r>
              <a:rPr lang="en-US" sz="1800" b="0" dirty="0"/>
              <a:t>Incomplete specification for software development</a:t>
            </a:r>
            <a:endParaRPr lang="en-US" sz="1800" b="0" dirty="0" smtClean="0"/>
          </a:p>
        </p:txBody>
      </p:sp>
      <p:sp>
        <p:nvSpPr>
          <p:cNvPr id="3" name="Text Placeholder 2"/>
          <p:cNvSpPr>
            <a:spLocks noGrp="1"/>
          </p:cNvSpPr>
          <p:nvPr>
            <p:ph type="body" sz="quarter" idx="12"/>
          </p:nvPr>
        </p:nvSpPr>
        <p:spPr/>
        <p:txBody>
          <a:bodyPr/>
          <a:lstStyle/>
          <a:p>
            <a:r>
              <a:rPr lang="en-US" dirty="0" smtClean="0"/>
              <a:t>Different Vulnerabilities</a:t>
            </a:r>
            <a:endParaRPr lang="en-US" dirty="0"/>
          </a:p>
        </p:txBody>
      </p:sp>
      <p:sp>
        <p:nvSpPr>
          <p:cNvPr id="4" name="Title 3"/>
          <p:cNvSpPr>
            <a:spLocks noGrp="1"/>
          </p:cNvSpPr>
          <p:nvPr>
            <p:ph type="title"/>
          </p:nvPr>
        </p:nvSpPr>
        <p:spPr/>
        <p:txBody>
          <a:bodyPr/>
          <a:lstStyle/>
          <a:p>
            <a:r>
              <a:rPr lang="en-US" dirty="0" smtClean="0"/>
              <a:t>Vulnerabilities</a:t>
            </a:r>
            <a:endParaRPr lang="en-US" dirty="0"/>
          </a:p>
        </p:txBody>
      </p:sp>
    </p:spTree>
    <p:extLst>
      <p:ext uri="{BB962C8B-B14F-4D97-AF65-F5344CB8AC3E}">
        <p14:creationId xmlns:p14="http://schemas.microsoft.com/office/powerpoint/2010/main" val="2318411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1800" b="0" dirty="0"/>
              <a:t>Insufficient software testing</a:t>
            </a:r>
          </a:p>
          <a:p>
            <a:r>
              <a:rPr lang="en-US" sz="1800" b="0" dirty="0"/>
              <a:t>Lack of access control policy</a:t>
            </a:r>
          </a:p>
          <a:p>
            <a:r>
              <a:rPr lang="en-US" sz="1800" b="0" dirty="0"/>
              <a:t>Lack of clean desk and clear screen policy</a:t>
            </a:r>
          </a:p>
          <a:p>
            <a:r>
              <a:rPr lang="en-US" sz="1800" b="0" dirty="0"/>
              <a:t>Lack of control over the input and output data</a:t>
            </a:r>
          </a:p>
          <a:p>
            <a:r>
              <a:rPr lang="en-US" sz="1800" b="0" dirty="0"/>
              <a:t>Lack of internal documentation</a:t>
            </a:r>
          </a:p>
          <a:p>
            <a:r>
              <a:rPr lang="en-US" sz="1800" b="0" dirty="0"/>
              <a:t>Lack of or poor implementation of internal audit</a:t>
            </a:r>
          </a:p>
          <a:p>
            <a:r>
              <a:rPr lang="en-US" sz="1800" b="0" dirty="0"/>
              <a:t>Lack of policy for the use of cryptography</a:t>
            </a:r>
          </a:p>
          <a:p>
            <a:r>
              <a:rPr lang="en-US" sz="1800" b="0" dirty="0"/>
              <a:t>Lack of procedure for removing access rights upon termination of employment</a:t>
            </a:r>
          </a:p>
          <a:p>
            <a:r>
              <a:rPr lang="en-US" sz="1800" b="0" dirty="0"/>
              <a:t>Lack of protection for mobile equipment</a:t>
            </a:r>
          </a:p>
          <a:p>
            <a:r>
              <a:rPr lang="en-US" sz="1800" b="0" dirty="0">
                <a:solidFill>
                  <a:schemeClr val="tx1"/>
                </a:solidFill>
              </a:rPr>
              <a:t>Lack of redundancy</a:t>
            </a:r>
          </a:p>
          <a:p>
            <a:r>
              <a:rPr lang="en-US" sz="1800" b="0" dirty="0"/>
              <a:t>Lack of systems for identification and authentication</a:t>
            </a:r>
          </a:p>
          <a:p>
            <a:r>
              <a:rPr lang="en-US" sz="1800" b="0" dirty="0"/>
              <a:t>Lack of validation of the processed data</a:t>
            </a:r>
            <a:endParaRPr lang="en-US" sz="1800" b="0" dirty="0" smtClean="0"/>
          </a:p>
        </p:txBody>
      </p:sp>
      <p:sp>
        <p:nvSpPr>
          <p:cNvPr id="3" name="Text Placeholder 2"/>
          <p:cNvSpPr>
            <a:spLocks noGrp="1"/>
          </p:cNvSpPr>
          <p:nvPr>
            <p:ph type="body" sz="quarter" idx="12"/>
          </p:nvPr>
        </p:nvSpPr>
        <p:spPr/>
        <p:txBody>
          <a:bodyPr/>
          <a:lstStyle/>
          <a:p>
            <a:r>
              <a:rPr lang="en-US" dirty="0" smtClean="0"/>
              <a:t>Different Vulnerabilities</a:t>
            </a:r>
            <a:endParaRPr lang="en-US" dirty="0"/>
          </a:p>
        </p:txBody>
      </p:sp>
      <p:sp>
        <p:nvSpPr>
          <p:cNvPr id="4" name="Title 3"/>
          <p:cNvSpPr>
            <a:spLocks noGrp="1"/>
          </p:cNvSpPr>
          <p:nvPr>
            <p:ph type="title"/>
          </p:nvPr>
        </p:nvSpPr>
        <p:spPr/>
        <p:txBody>
          <a:bodyPr/>
          <a:lstStyle/>
          <a:p>
            <a:r>
              <a:rPr lang="en-US" dirty="0" smtClean="0"/>
              <a:t>Vulnerabilities</a:t>
            </a:r>
            <a:endParaRPr lang="en-US" dirty="0"/>
          </a:p>
        </p:txBody>
      </p:sp>
    </p:spTree>
    <p:extLst>
      <p:ext uri="{BB962C8B-B14F-4D97-AF65-F5344CB8AC3E}">
        <p14:creationId xmlns:p14="http://schemas.microsoft.com/office/powerpoint/2010/main" val="3207174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1800" b="0" dirty="0">
                <a:solidFill>
                  <a:schemeClr val="tx1"/>
                </a:solidFill>
              </a:rPr>
              <a:t>Location vulnerable to </a:t>
            </a:r>
            <a:r>
              <a:rPr lang="en-US" sz="1800" b="0" dirty="0" smtClean="0">
                <a:solidFill>
                  <a:schemeClr val="tx1"/>
                </a:solidFill>
              </a:rPr>
              <a:t>natural disaster</a:t>
            </a:r>
            <a:endParaRPr lang="en-US" sz="1800" b="0" dirty="0">
              <a:solidFill>
                <a:schemeClr val="tx1"/>
              </a:solidFill>
            </a:endParaRPr>
          </a:p>
          <a:p>
            <a:r>
              <a:rPr lang="en-US" sz="1800" b="0" dirty="0"/>
              <a:t>Poor selection of test data</a:t>
            </a:r>
          </a:p>
          <a:p>
            <a:r>
              <a:rPr lang="en-US" sz="1800" b="0" dirty="0"/>
              <a:t>Single copy</a:t>
            </a:r>
          </a:p>
          <a:p>
            <a:r>
              <a:rPr lang="en-US" sz="1800" b="0" dirty="0"/>
              <a:t>Too much power in one person</a:t>
            </a:r>
          </a:p>
          <a:p>
            <a:r>
              <a:rPr lang="en-US" sz="1800" b="0" dirty="0"/>
              <a:t>Uncontrolled copying of data</a:t>
            </a:r>
          </a:p>
          <a:p>
            <a:r>
              <a:rPr lang="en-US" sz="1800" b="0" dirty="0"/>
              <a:t>Uncontrolled download from the Internet</a:t>
            </a:r>
          </a:p>
          <a:p>
            <a:r>
              <a:rPr lang="en-US" sz="1800" b="0" dirty="0"/>
              <a:t>Uncontrolled use of information systems</a:t>
            </a:r>
          </a:p>
          <a:p>
            <a:r>
              <a:rPr lang="en-US" sz="1800" b="0" dirty="0"/>
              <a:t>Undocumented software</a:t>
            </a:r>
          </a:p>
          <a:p>
            <a:r>
              <a:rPr lang="en-US" sz="1800" b="0" dirty="0"/>
              <a:t>Unmotivated employees</a:t>
            </a:r>
          </a:p>
          <a:p>
            <a:r>
              <a:rPr lang="en-US" sz="1800" b="0" dirty="0"/>
              <a:t>Unprotected public network connections</a:t>
            </a:r>
          </a:p>
          <a:p>
            <a:r>
              <a:rPr lang="en-US" sz="1800" b="0" dirty="0"/>
              <a:t>User rights are not reviewed regularly</a:t>
            </a:r>
            <a:endParaRPr lang="en-US" sz="1800" b="0" dirty="0" smtClean="0"/>
          </a:p>
        </p:txBody>
      </p:sp>
      <p:sp>
        <p:nvSpPr>
          <p:cNvPr id="3" name="Text Placeholder 2"/>
          <p:cNvSpPr>
            <a:spLocks noGrp="1"/>
          </p:cNvSpPr>
          <p:nvPr>
            <p:ph type="body" sz="quarter" idx="12"/>
          </p:nvPr>
        </p:nvSpPr>
        <p:spPr/>
        <p:txBody>
          <a:bodyPr/>
          <a:lstStyle/>
          <a:p>
            <a:r>
              <a:rPr lang="en-US" dirty="0" smtClean="0"/>
              <a:t>Different Vulnerabilities</a:t>
            </a:r>
            <a:endParaRPr lang="en-US" dirty="0"/>
          </a:p>
        </p:txBody>
      </p:sp>
      <p:sp>
        <p:nvSpPr>
          <p:cNvPr id="4" name="Title 3"/>
          <p:cNvSpPr>
            <a:spLocks noGrp="1"/>
          </p:cNvSpPr>
          <p:nvPr>
            <p:ph type="title"/>
          </p:nvPr>
        </p:nvSpPr>
        <p:spPr/>
        <p:txBody>
          <a:bodyPr/>
          <a:lstStyle/>
          <a:p>
            <a:r>
              <a:rPr lang="en-US" dirty="0" smtClean="0"/>
              <a:t>Vulnerabilities</a:t>
            </a:r>
            <a:endParaRPr lang="en-US" dirty="0"/>
          </a:p>
        </p:txBody>
      </p:sp>
    </p:spTree>
    <p:extLst>
      <p:ext uri="{BB962C8B-B14F-4D97-AF65-F5344CB8AC3E}">
        <p14:creationId xmlns:p14="http://schemas.microsoft.com/office/powerpoint/2010/main" val="2818137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Identity</a:t>
            </a:r>
          </a:p>
          <a:p>
            <a:r>
              <a:rPr lang="en-US" b="0" dirty="0" smtClean="0"/>
              <a:t>Authorization</a:t>
            </a:r>
          </a:p>
          <a:p>
            <a:r>
              <a:rPr lang="en-US" b="0" dirty="0" smtClean="0"/>
              <a:t>Access Control</a:t>
            </a:r>
          </a:p>
          <a:p>
            <a:r>
              <a:rPr lang="en-US" b="0" dirty="0" smtClean="0"/>
              <a:t>Data Storage and Transmission</a:t>
            </a:r>
          </a:p>
          <a:p>
            <a:r>
              <a:rPr lang="en-US" b="0" dirty="0" smtClean="0"/>
              <a:t>System Configuration (hardware, OS, infrastructure)</a:t>
            </a:r>
          </a:p>
          <a:p>
            <a:r>
              <a:rPr lang="en-US" b="0" dirty="0" smtClean="0"/>
              <a:t>Coding (applications, services)</a:t>
            </a:r>
          </a:p>
          <a:p>
            <a:r>
              <a:rPr lang="en-US" b="0" dirty="0" smtClean="0"/>
              <a:t>Nonrepudiation</a:t>
            </a:r>
          </a:p>
          <a:p>
            <a:r>
              <a:rPr lang="en-US" b="0" dirty="0" smtClean="0"/>
              <a:t>Policies</a:t>
            </a:r>
          </a:p>
          <a:p>
            <a:r>
              <a:rPr lang="en-US" b="0" dirty="0" smtClean="0">
                <a:solidFill>
                  <a:schemeClr val="tx1"/>
                </a:solidFill>
              </a:rPr>
              <a:t>Physical environment</a:t>
            </a:r>
          </a:p>
          <a:p>
            <a:endParaRPr lang="en-US" b="0" dirty="0" smtClean="0"/>
          </a:p>
        </p:txBody>
      </p:sp>
      <p:sp>
        <p:nvSpPr>
          <p:cNvPr id="3" name="Text Placeholder 2"/>
          <p:cNvSpPr>
            <a:spLocks noGrp="1"/>
          </p:cNvSpPr>
          <p:nvPr>
            <p:ph type="body" sz="quarter" idx="12"/>
          </p:nvPr>
        </p:nvSpPr>
        <p:spPr/>
        <p:txBody>
          <a:bodyPr/>
          <a:lstStyle/>
          <a:p>
            <a:r>
              <a:rPr lang="en-US" dirty="0" smtClean="0"/>
              <a:t>Catalog of Different Vulnerabilities</a:t>
            </a:r>
            <a:endParaRPr lang="en-US" dirty="0"/>
          </a:p>
        </p:txBody>
      </p:sp>
      <p:sp>
        <p:nvSpPr>
          <p:cNvPr id="4" name="Title 3"/>
          <p:cNvSpPr>
            <a:spLocks noGrp="1"/>
          </p:cNvSpPr>
          <p:nvPr>
            <p:ph type="title"/>
          </p:nvPr>
        </p:nvSpPr>
        <p:spPr/>
        <p:txBody>
          <a:bodyPr/>
          <a:lstStyle/>
          <a:p>
            <a:r>
              <a:rPr lang="en-US" dirty="0" smtClean="0"/>
              <a:t>Vulnerabilities</a:t>
            </a:r>
            <a:endParaRPr lang="en-US" dirty="0"/>
          </a:p>
        </p:txBody>
      </p:sp>
    </p:spTree>
    <p:extLst>
      <p:ext uri="{BB962C8B-B14F-4D97-AF65-F5344CB8AC3E}">
        <p14:creationId xmlns:p14="http://schemas.microsoft.com/office/powerpoint/2010/main" val="2998367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solidFill>
                  <a:schemeClr val="tx1"/>
                </a:solidFill>
              </a:rPr>
              <a:t>Natural disaster</a:t>
            </a:r>
          </a:p>
          <a:p>
            <a:pPr lvl="1"/>
            <a:r>
              <a:rPr lang="en-US" sz="2400" b="0" dirty="0" smtClean="0">
                <a:solidFill>
                  <a:schemeClr val="tx1"/>
                </a:solidFill>
              </a:rPr>
              <a:t>Impacts availability</a:t>
            </a:r>
          </a:p>
          <a:p>
            <a:endParaRPr lang="en-US" b="0" dirty="0">
              <a:solidFill>
                <a:schemeClr val="tx1"/>
              </a:solidFill>
            </a:endParaRPr>
          </a:p>
          <a:p>
            <a:r>
              <a:rPr lang="en-US" b="0" dirty="0" smtClean="0">
                <a:solidFill>
                  <a:schemeClr val="tx1"/>
                </a:solidFill>
              </a:rPr>
              <a:t>Why don’t we talk about these things enough in the realm of information security?</a:t>
            </a:r>
          </a:p>
        </p:txBody>
      </p:sp>
      <p:sp>
        <p:nvSpPr>
          <p:cNvPr id="3" name="Text Placeholder 2"/>
          <p:cNvSpPr>
            <a:spLocks noGrp="1"/>
          </p:cNvSpPr>
          <p:nvPr>
            <p:ph type="body" sz="quarter" idx="12"/>
          </p:nvPr>
        </p:nvSpPr>
        <p:spPr/>
        <p:txBody>
          <a:bodyPr/>
          <a:lstStyle/>
          <a:p>
            <a:r>
              <a:rPr lang="en-US" dirty="0" smtClean="0"/>
              <a:t>Threats we don’t talk about generally</a:t>
            </a:r>
            <a:endParaRPr lang="en-US" dirty="0"/>
          </a:p>
        </p:txBody>
      </p:sp>
      <p:sp>
        <p:nvSpPr>
          <p:cNvPr id="4" name="Title 3"/>
          <p:cNvSpPr>
            <a:spLocks noGrp="1"/>
          </p:cNvSpPr>
          <p:nvPr>
            <p:ph type="title"/>
          </p:nvPr>
        </p:nvSpPr>
        <p:spPr/>
        <p:txBody>
          <a:bodyPr/>
          <a:lstStyle/>
          <a:p>
            <a:r>
              <a:rPr lang="en-US" dirty="0" smtClean="0"/>
              <a:t>Note: Vulnerabilities</a:t>
            </a:r>
            <a:endParaRPr lang="en-US" dirty="0"/>
          </a:p>
        </p:txBody>
      </p:sp>
    </p:spTree>
    <p:extLst>
      <p:ext uri="{BB962C8B-B14F-4D97-AF65-F5344CB8AC3E}">
        <p14:creationId xmlns:p14="http://schemas.microsoft.com/office/powerpoint/2010/main" val="1609085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AGENDA</a:t>
            </a:r>
          </a:p>
        </p:txBody>
      </p:sp>
      <p:sp>
        <p:nvSpPr>
          <p:cNvPr id="2" name="Text Placeholder 1"/>
          <p:cNvSpPr>
            <a:spLocks noGrp="1"/>
          </p:cNvSpPr>
          <p:nvPr>
            <p:ph type="body" sz="quarter" idx="11"/>
          </p:nvPr>
        </p:nvSpPr>
        <p:spPr/>
        <p:txBody>
          <a:bodyPr/>
          <a:lstStyle/>
          <a:p>
            <a:r>
              <a:rPr lang="en-US" b="0" dirty="0" smtClean="0"/>
              <a:t>Review of Threats</a:t>
            </a:r>
          </a:p>
          <a:p>
            <a:endParaRPr lang="en-US" b="0" dirty="0"/>
          </a:p>
          <a:p>
            <a:r>
              <a:rPr lang="en-US" b="0" dirty="0" smtClean="0"/>
              <a:t>Introduction to Vulnerabilities</a:t>
            </a:r>
          </a:p>
          <a:p>
            <a:endParaRPr lang="en-US" b="0" dirty="0"/>
          </a:p>
          <a:p>
            <a:pPr lvl="1"/>
            <a:endParaRPr lang="en-US" dirty="0"/>
          </a:p>
        </p:txBody>
      </p:sp>
    </p:spTree>
    <p:extLst>
      <p:ext uri="{BB962C8B-B14F-4D97-AF65-F5344CB8AC3E}">
        <p14:creationId xmlns:p14="http://schemas.microsoft.com/office/powerpoint/2010/main" val="289097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Why isn’t a poor incident response capability not seen as a vulnerability in my catalog?</a:t>
            </a:r>
          </a:p>
          <a:p>
            <a:endParaRPr lang="en-US" b="0" dirty="0"/>
          </a:p>
          <a:p>
            <a:r>
              <a:rPr lang="en-US" b="0" dirty="0" smtClean="0"/>
              <a:t>What is the category of vulnerability that is being exploited by a DDOS attack?</a:t>
            </a:r>
          </a:p>
          <a:p>
            <a:endParaRPr lang="en-US" b="0" dirty="0"/>
          </a:p>
          <a:p>
            <a:r>
              <a:rPr lang="en-US" b="0" dirty="0" smtClean="0"/>
              <a:t>Why isn’t outdated malware considered a vulnerability?</a:t>
            </a:r>
          </a:p>
        </p:txBody>
      </p:sp>
      <p:sp>
        <p:nvSpPr>
          <p:cNvPr id="4" name="Title 3"/>
          <p:cNvSpPr>
            <a:spLocks noGrp="1"/>
          </p:cNvSpPr>
          <p:nvPr>
            <p:ph type="title"/>
          </p:nvPr>
        </p:nvSpPr>
        <p:spPr/>
        <p:txBody>
          <a:bodyPr/>
          <a:lstStyle/>
          <a:p>
            <a:r>
              <a:rPr lang="en-US" dirty="0" smtClean="0"/>
              <a:t>Conversation</a:t>
            </a:r>
            <a:endParaRPr lang="en-US" dirty="0"/>
          </a:p>
        </p:txBody>
      </p:sp>
    </p:spTree>
    <p:extLst>
      <p:ext uri="{BB962C8B-B14F-4D97-AF65-F5344CB8AC3E}">
        <p14:creationId xmlns:p14="http://schemas.microsoft.com/office/powerpoint/2010/main" val="3208581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An employee is disgruntled and going to leave the company for a competitor.  The employee grabs a </a:t>
            </a:r>
            <a:r>
              <a:rPr lang="en-US" b="0" dirty="0" err="1" smtClean="0"/>
              <a:t>thumbdrive</a:t>
            </a:r>
            <a:r>
              <a:rPr lang="en-US" b="0" dirty="0" smtClean="0"/>
              <a:t> and downloads the entire customer database to the drive and then leaves the company with it.</a:t>
            </a:r>
          </a:p>
          <a:p>
            <a:endParaRPr lang="en-US" b="0" dirty="0"/>
          </a:p>
          <a:p>
            <a:r>
              <a:rPr lang="en-US" b="0" dirty="0" smtClean="0"/>
              <a:t>Identify the threat</a:t>
            </a:r>
          </a:p>
          <a:p>
            <a:r>
              <a:rPr lang="en-US" b="0" dirty="0" smtClean="0"/>
              <a:t>Identify the vulnerability(</a:t>
            </a:r>
            <a:r>
              <a:rPr lang="en-US" b="0" dirty="0" err="1" smtClean="0"/>
              <a:t>ies</a:t>
            </a:r>
            <a:r>
              <a:rPr lang="en-US" b="0" dirty="0" smtClean="0"/>
              <a:t>) that was/were exploited</a:t>
            </a:r>
          </a:p>
        </p:txBody>
      </p:sp>
      <p:sp>
        <p:nvSpPr>
          <p:cNvPr id="4" name="Title 3"/>
          <p:cNvSpPr>
            <a:spLocks noGrp="1"/>
          </p:cNvSpPr>
          <p:nvPr>
            <p:ph type="title"/>
          </p:nvPr>
        </p:nvSpPr>
        <p:spPr/>
        <p:txBody>
          <a:bodyPr/>
          <a:lstStyle/>
          <a:p>
            <a:r>
              <a:rPr lang="en-US" dirty="0" smtClean="0"/>
              <a:t>Conversation</a:t>
            </a:r>
            <a:endParaRPr lang="en-US" dirty="0"/>
          </a:p>
        </p:txBody>
      </p:sp>
    </p:spTree>
    <p:extLst>
      <p:ext uri="{BB962C8B-B14F-4D97-AF65-F5344CB8AC3E}">
        <p14:creationId xmlns:p14="http://schemas.microsoft.com/office/powerpoint/2010/main" val="3995692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An attacker activates a distributed denial-of-service attack against your organization’s e-commerce website infrastructure.  The site is rendered unusable for customers.</a:t>
            </a:r>
          </a:p>
          <a:p>
            <a:endParaRPr lang="en-US" b="0" dirty="0" smtClean="0"/>
          </a:p>
          <a:p>
            <a:r>
              <a:rPr lang="en-US" b="0" dirty="0" smtClean="0"/>
              <a:t>Identify the vulnerability(</a:t>
            </a:r>
            <a:r>
              <a:rPr lang="en-US" b="0" dirty="0" err="1" smtClean="0"/>
              <a:t>ies</a:t>
            </a:r>
            <a:r>
              <a:rPr lang="en-US" b="0" dirty="0" smtClean="0"/>
              <a:t>) that was/were exploited</a:t>
            </a:r>
          </a:p>
        </p:txBody>
      </p:sp>
      <p:sp>
        <p:nvSpPr>
          <p:cNvPr id="4" name="Title 3"/>
          <p:cNvSpPr>
            <a:spLocks noGrp="1"/>
          </p:cNvSpPr>
          <p:nvPr>
            <p:ph type="title"/>
          </p:nvPr>
        </p:nvSpPr>
        <p:spPr/>
        <p:txBody>
          <a:bodyPr/>
          <a:lstStyle/>
          <a:p>
            <a:r>
              <a:rPr lang="en-US" dirty="0" smtClean="0"/>
              <a:t>Conversation</a:t>
            </a:r>
            <a:endParaRPr lang="en-US" dirty="0"/>
          </a:p>
        </p:txBody>
      </p:sp>
    </p:spTree>
    <p:extLst>
      <p:ext uri="{BB962C8B-B14F-4D97-AF65-F5344CB8AC3E}">
        <p14:creationId xmlns:p14="http://schemas.microsoft.com/office/powerpoint/2010/main" val="3837748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Person with access with malicious or unintended actions or an individual trying to gain access</a:t>
            </a:r>
          </a:p>
          <a:p>
            <a:pPr marL="0" indent="0">
              <a:buNone/>
            </a:pPr>
            <a:endParaRPr lang="en-US" b="0" dirty="0"/>
          </a:p>
          <a:p>
            <a:pPr marL="0" indent="0">
              <a:buNone/>
            </a:pPr>
            <a:r>
              <a:rPr lang="en-US" b="0" dirty="0" smtClean="0"/>
              <a:t>What is the vulnerability associated with an individual with access who intends to do harm or makes a mistake?</a:t>
            </a:r>
            <a:endParaRPr lang="en-US" b="0" dirty="0"/>
          </a:p>
        </p:txBody>
      </p:sp>
      <p:sp>
        <p:nvSpPr>
          <p:cNvPr id="3" name="Text Placeholder 2"/>
          <p:cNvSpPr>
            <a:spLocks noGrp="1"/>
          </p:cNvSpPr>
          <p:nvPr>
            <p:ph type="body" sz="quarter" idx="12"/>
          </p:nvPr>
        </p:nvSpPr>
        <p:spPr/>
        <p:txBody>
          <a:bodyPr/>
          <a:lstStyle/>
          <a:p>
            <a:r>
              <a:rPr lang="en-US" dirty="0" smtClean="0"/>
              <a:t>What were the two ACTUAL threats?</a:t>
            </a:r>
            <a:endParaRPr lang="en-US" dirty="0"/>
          </a:p>
        </p:txBody>
      </p:sp>
      <p:sp>
        <p:nvSpPr>
          <p:cNvPr id="4" name="Title 3"/>
          <p:cNvSpPr>
            <a:spLocks noGrp="1"/>
          </p:cNvSpPr>
          <p:nvPr>
            <p:ph type="title"/>
          </p:nvPr>
        </p:nvSpPr>
        <p:spPr/>
        <p:txBody>
          <a:bodyPr/>
          <a:lstStyle/>
          <a:p>
            <a:r>
              <a:rPr lang="en-US" dirty="0" smtClean="0"/>
              <a:t>Conversation</a:t>
            </a:r>
            <a:endParaRPr lang="en-US" dirty="0"/>
          </a:p>
        </p:txBody>
      </p:sp>
    </p:spTree>
    <p:extLst>
      <p:ext uri="{BB962C8B-B14F-4D97-AF65-F5344CB8AC3E}">
        <p14:creationId xmlns:p14="http://schemas.microsoft.com/office/powerpoint/2010/main" val="339864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Multiple threat types</a:t>
            </a:r>
          </a:p>
          <a:p>
            <a:pPr lvl="1"/>
            <a:r>
              <a:rPr lang="en-US" b="0" dirty="0" smtClean="0"/>
              <a:t>Theoretically, there are three…but we will understand the larger number from an industry-accepted standard</a:t>
            </a:r>
          </a:p>
          <a:p>
            <a:r>
              <a:rPr lang="en-US" b="0" dirty="0" smtClean="0"/>
              <a:t>Multiple vulnerabilities</a:t>
            </a:r>
          </a:p>
          <a:p>
            <a:pPr lvl="1"/>
            <a:r>
              <a:rPr lang="en-US" b="0" dirty="0" smtClean="0"/>
              <a:t>Should be able to condense them down to one of a finite number of categories identified here.  For the purposes of different current/future assignments – these are solid categories</a:t>
            </a:r>
          </a:p>
          <a:p>
            <a:r>
              <a:rPr lang="en-US" b="0" dirty="0" smtClean="0"/>
              <a:t>Be able to identify an incident, identify the threat, and the vulnerability category that was exploited</a:t>
            </a:r>
            <a:endParaRPr lang="en-US" b="0" dirty="0"/>
          </a:p>
        </p:txBody>
      </p:sp>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25409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Monday 4/12 – Lesson 6 OWASP Vulnerabilities</a:t>
            </a:r>
          </a:p>
          <a:p>
            <a:endParaRPr lang="en-US" b="0" dirty="0"/>
          </a:p>
          <a:p>
            <a:r>
              <a:rPr lang="en-US" b="0" dirty="0" smtClean="0"/>
              <a:t>Wednesday 4/14 – Lesson 7 Practice Quiz &amp; Control Objectives</a:t>
            </a:r>
          </a:p>
          <a:p>
            <a:endParaRPr lang="en-US" b="0" dirty="0"/>
          </a:p>
          <a:p>
            <a:r>
              <a:rPr lang="en-US" b="0" dirty="0" smtClean="0"/>
              <a:t>Monday 4/19 – First full quiz – Lessons 1 - 6</a:t>
            </a:r>
          </a:p>
          <a:p>
            <a:endParaRPr lang="en-US" b="0" dirty="0"/>
          </a:p>
          <a:p>
            <a:endParaRPr lang="en-US" b="0" dirty="0"/>
          </a:p>
        </p:txBody>
      </p:sp>
      <p:sp>
        <p:nvSpPr>
          <p:cNvPr id="4" name="Title 3"/>
          <p:cNvSpPr>
            <a:spLocks noGrp="1"/>
          </p:cNvSpPr>
          <p:nvPr>
            <p:ph type="title"/>
          </p:nvPr>
        </p:nvSpPr>
        <p:spPr/>
        <p:txBody>
          <a:bodyPr/>
          <a:lstStyle/>
          <a:p>
            <a:r>
              <a:rPr lang="en-US" dirty="0" smtClean="0"/>
              <a:t>Looking Forward</a:t>
            </a:r>
            <a:endParaRPr lang="en-US" dirty="0"/>
          </a:p>
        </p:txBody>
      </p:sp>
    </p:spTree>
    <p:extLst>
      <p:ext uri="{BB962C8B-B14F-4D97-AF65-F5344CB8AC3E}">
        <p14:creationId xmlns:p14="http://schemas.microsoft.com/office/powerpoint/2010/main" val="155426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on Assignment</a:t>
            </a:r>
            <a:endParaRPr lang="en-US" dirty="0"/>
          </a:p>
        </p:txBody>
      </p:sp>
    </p:spTree>
    <p:extLst>
      <p:ext uri="{BB962C8B-B14F-4D97-AF65-F5344CB8AC3E}">
        <p14:creationId xmlns:p14="http://schemas.microsoft.com/office/powerpoint/2010/main" val="395692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Identify and Inventory the Environment</a:t>
            </a:r>
          </a:p>
          <a:p>
            <a:r>
              <a:rPr lang="en-US" b="0" dirty="0" smtClean="0"/>
              <a:t>Identify Threats and Vulnerabilities and Controls</a:t>
            </a:r>
          </a:p>
          <a:p>
            <a:r>
              <a:rPr lang="en-US" b="0" dirty="0" smtClean="0"/>
              <a:t>Identify and Measure Risk</a:t>
            </a:r>
          </a:p>
          <a:p>
            <a:r>
              <a:rPr lang="en-US" b="0" dirty="0" smtClean="0"/>
              <a:t>Prioritize Risk</a:t>
            </a:r>
          </a:p>
          <a:p>
            <a:r>
              <a:rPr lang="en-US" b="0" dirty="0" smtClean="0"/>
              <a:t>Identify Control Objectives to Mitigate Priority </a:t>
            </a:r>
            <a:r>
              <a:rPr lang="en-US" b="0" dirty="0" err="1" smtClean="0"/>
              <a:t>RIsks</a:t>
            </a:r>
            <a:endParaRPr lang="en-US" b="0" dirty="0"/>
          </a:p>
          <a:p>
            <a:r>
              <a:rPr lang="en-US" b="0" dirty="0" smtClean="0"/>
              <a:t>Apply Controls</a:t>
            </a:r>
          </a:p>
          <a:p>
            <a:r>
              <a:rPr lang="en-US" b="0" dirty="0" smtClean="0"/>
              <a:t>Measure Efficacy of the Controls</a:t>
            </a:r>
          </a:p>
          <a:p>
            <a:r>
              <a:rPr lang="en-US" b="0" dirty="0" smtClean="0"/>
              <a:t>Repeat</a:t>
            </a:r>
          </a:p>
        </p:txBody>
      </p:sp>
      <p:sp>
        <p:nvSpPr>
          <p:cNvPr id="4" name="Title 3"/>
          <p:cNvSpPr>
            <a:spLocks noGrp="1"/>
          </p:cNvSpPr>
          <p:nvPr>
            <p:ph type="title"/>
          </p:nvPr>
        </p:nvSpPr>
        <p:spPr/>
        <p:txBody>
          <a:bodyPr/>
          <a:lstStyle/>
          <a:p>
            <a:r>
              <a:rPr lang="en-US" dirty="0" smtClean="0"/>
              <a:t>Risk Management Lifecycle</a:t>
            </a:r>
            <a:endParaRPr lang="en-US" dirty="0"/>
          </a:p>
        </p:txBody>
      </p:sp>
      <p:sp>
        <p:nvSpPr>
          <p:cNvPr id="3" name="Rectangle 2"/>
          <p:cNvSpPr/>
          <p:nvPr/>
        </p:nvSpPr>
        <p:spPr>
          <a:xfrm>
            <a:off x="3200400" y="2729345"/>
            <a:ext cx="2549236" cy="51261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180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Black Hat</a:t>
            </a:r>
          </a:p>
          <a:p>
            <a:pPr lvl="1"/>
            <a:r>
              <a:rPr lang="en-US" b="0" dirty="0"/>
              <a:t>are criminals who break into computer networks with malicious intent. They may also release malware that destroys files or steals </a:t>
            </a:r>
            <a:r>
              <a:rPr lang="en-US" b="0" dirty="0" smtClean="0"/>
              <a:t>passwords</a:t>
            </a:r>
            <a:endParaRPr lang="en-US" dirty="0"/>
          </a:p>
          <a:p>
            <a:r>
              <a:rPr lang="en-US" dirty="0" smtClean="0"/>
              <a:t>Grey Hat</a:t>
            </a:r>
          </a:p>
          <a:p>
            <a:pPr lvl="1"/>
            <a:r>
              <a:rPr lang="en-US" b="0" dirty="0" smtClean="0"/>
              <a:t>Individuals who often identity vulnerabilities and weaknesses in systems. Will normally delay any exploitation or publicity for a period of time, allowing for vulnerability to be addressed</a:t>
            </a:r>
            <a:endParaRPr lang="en-US" b="0" dirty="0"/>
          </a:p>
          <a:p>
            <a:r>
              <a:rPr lang="en-US" dirty="0" smtClean="0"/>
              <a:t>White Hat</a:t>
            </a:r>
          </a:p>
          <a:p>
            <a:pPr lvl="1"/>
            <a:r>
              <a:rPr lang="en-US" b="0" dirty="0"/>
              <a:t>a</a:t>
            </a:r>
            <a:r>
              <a:rPr lang="en-US" b="0" dirty="0" smtClean="0"/>
              <a:t>ka Ethical Hackers/Pen Testers – work for organizations to identify vulnerabilities and exploits</a:t>
            </a:r>
            <a:endParaRPr lang="en-US" b="0" dirty="0"/>
          </a:p>
        </p:txBody>
      </p:sp>
      <p:sp>
        <p:nvSpPr>
          <p:cNvPr id="3" name="Text Placeholder 2"/>
          <p:cNvSpPr>
            <a:spLocks noGrp="1"/>
          </p:cNvSpPr>
          <p:nvPr>
            <p:ph type="body" sz="quarter" idx="12"/>
          </p:nvPr>
        </p:nvSpPr>
        <p:spPr/>
        <p:txBody>
          <a:bodyPr/>
          <a:lstStyle/>
          <a:p>
            <a:r>
              <a:rPr lang="en-US" dirty="0" smtClean="0"/>
              <a:t>Hacking Types</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2293826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For this course and for your understanding of how the industry views things:</a:t>
            </a:r>
          </a:p>
          <a:p>
            <a:pPr lvl="1"/>
            <a:r>
              <a:rPr lang="en-US" b="0" dirty="0" smtClean="0"/>
              <a:t>In the greatest sense, there is actually just two threats– the “bad actor”.  That is anyone who does wrong with their access or attempts to damage the CIA of an environment/data.  And physical threats.</a:t>
            </a:r>
          </a:p>
          <a:p>
            <a:pPr lvl="1"/>
            <a:r>
              <a:rPr lang="en-US" b="0" dirty="0" smtClean="0"/>
              <a:t>But, we must understand and be competent in the other things that are considered “threats” by the industry</a:t>
            </a:r>
          </a:p>
          <a:p>
            <a:pPr lvl="1"/>
            <a:r>
              <a:rPr lang="en-US" b="0" dirty="0" smtClean="0"/>
              <a:t>We will use the industry as our standard for conversation, papers, analysis, exams</a:t>
            </a:r>
            <a:endParaRPr lang="en-US" b="0" dirty="0"/>
          </a:p>
        </p:txBody>
      </p:sp>
      <p:sp>
        <p:nvSpPr>
          <p:cNvPr id="4" name="Title 3"/>
          <p:cNvSpPr>
            <a:spLocks noGrp="1"/>
          </p:cNvSpPr>
          <p:nvPr>
            <p:ph type="title"/>
          </p:nvPr>
        </p:nvSpPr>
        <p:spPr/>
        <p:txBody>
          <a:bodyPr/>
          <a:lstStyle/>
          <a:p>
            <a:r>
              <a:rPr lang="en-US" dirty="0" smtClean="0"/>
              <a:t>Reminder</a:t>
            </a:r>
            <a:endParaRPr lang="en-US" dirty="0"/>
          </a:p>
        </p:txBody>
      </p:sp>
    </p:spTree>
    <p:extLst>
      <p:ext uri="{BB962C8B-B14F-4D97-AF65-F5344CB8AC3E}">
        <p14:creationId xmlns:p14="http://schemas.microsoft.com/office/powerpoint/2010/main" val="322151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Malware is a general term for </a:t>
            </a:r>
            <a:r>
              <a:rPr lang="en-US" b="0" dirty="0"/>
              <a:t>software that is specifically designed to disrupt, damage, or gain unauthorized access to a </a:t>
            </a:r>
            <a:r>
              <a:rPr lang="en-US" b="0" dirty="0" smtClean="0"/>
              <a:t>computing system</a:t>
            </a:r>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Malware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3566872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Malware</a:t>
            </a:r>
            <a:endParaRPr lang="en-US" dirty="0"/>
          </a:p>
        </p:txBody>
      </p:sp>
      <p:pic>
        <p:nvPicPr>
          <p:cNvPr id="6" name="Picture 5"/>
          <p:cNvPicPr>
            <a:picLocks noChangeAspect="1"/>
          </p:cNvPicPr>
          <p:nvPr/>
        </p:nvPicPr>
        <p:blipFill>
          <a:blip r:embed="rId2"/>
          <a:stretch>
            <a:fillRect/>
          </a:stretch>
        </p:blipFill>
        <p:spPr>
          <a:xfrm>
            <a:off x="401782" y="2413337"/>
            <a:ext cx="8454637" cy="3159322"/>
          </a:xfrm>
          <a:prstGeom prst="rect">
            <a:avLst/>
          </a:prstGeom>
        </p:spPr>
      </p:pic>
    </p:spTree>
    <p:extLst>
      <p:ext uri="{BB962C8B-B14F-4D97-AF65-F5344CB8AC3E}">
        <p14:creationId xmlns:p14="http://schemas.microsoft.com/office/powerpoint/2010/main" val="4189186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59305" y="1599802"/>
            <a:ext cx="8197114" cy="3810086"/>
          </a:xfrm>
        </p:spPr>
        <p:txBody>
          <a:bodyPr/>
          <a:lstStyle/>
          <a:p>
            <a:r>
              <a:rPr lang="en-US" sz="2000" b="0" dirty="0" smtClean="0"/>
              <a:t>Virus attaches to a program – changes how the program executes. Requires human action to cause the intended damage (e.g. execute the changed program). Fire it up and it disables A/V, opens ports for communication, does an install, for an example.</a:t>
            </a:r>
          </a:p>
          <a:p>
            <a:r>
              <a:rPr lang="en-US" sz="2000" b="0" dirty="0" smtClean="0"/>
              <a:t>Worm – a type of virus – but it spreads without human interaction. It is active and can traverse automatically</a:t>
            </a:r>
            <a:r>
              <a:rPr lang="en-US" sz="2000" dirty="0" smtClean="0"/>
              <a:t>.  </a:t>
            </a:r>
          </a:p>
          <a:p>
            <a:pPr lvl="1"/>
            <a:r>
              <a:rPr lang="en-US" sz="1600" b="0" dirty="0"/>
              <a:t>One example would be for a worm to send a copy of itself to everyone listed in your e-mail address book. Then, the worm replicates and sends itself out to everyone listed in each of the receiver's address book, and the manifest continues on down the </a:t>
            </a:r>
            <a:r>
              <a:rPr lang="en-US" sz="1600" b="0" dirty="0" smtClean="0"/>
              <a:t>line</a:t>
            </a:r>
          </a:p>
          <a:p>
            <a:r>
              <a:rPr lang="en-US" sz="2000" b="0" dirty="0"/>
              <a:t>A Trojan horse is not a virus. It is a destructive program that looks as a genuine application. Unlike viruses, Trojan horses do not replicate themselves but they can be just as destructive. Trojans also open a backdoor entry to your computer which gives malicious users/programs access to your system, allowing confidential and personal information to be theft</a:t>
            </a:r>
            <a:endParaRPr lang="en-US" sz="2000" b="0" dirty="0" smtClean="0"/>
          </a:p>
        </p:txBody>
      </p:sp>
      <p:sp>
        <p:nvSpPr>
          <p:cNvPr id="4" name="Title 3"/>
          <p:cNvSpPr>
            <a:spLocks noGrp="1"/>
          </p:cNvSpPr>
          <p:nvPr>
            <p:ph type="title"/>
          </p:nvPr>
        </p:nvSpPr>
        <p:spPr/>
        <p:txBody>
          <a:bodyPr/>
          <a:lstStyle/>
          <a:p>
            <a:r>
              <a:rPr lang="en-US" dirty="0" smtClean="0"/>
              <a:t>Virus v Worm v Trojan Horse</a:t>
            </a:r>
            <a:endParaRPr lang="en-US" dirty="0"/>
          </a:p>
        </p:txBody>
      </p:sp>
    </p:spTree>
    <p:extLst>
      <p:ext uri="{BB962C8B-B14F-4D97-AF65-F5344CB8AC3E}">
        <p14:creationId xmlns:p14="http://schemas.microsoft.com/office/powerpoint/2010/main" val="3986372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 a non-technical strategy cyber attackers use that relies heavily on human interaction and often involves tricking people into breaking standard security </a:t>
            </a:r>
            <a:r>
              <a:rPr lang="en-US" b="0" dirty="0" smtClean="0"/>
              <a:t>practices</a:t>
            </a:r>
          </a:p>
          <a:p>
            <a:pPr marL="0" indent="0">
              <a:buNone/>
            </a:pPr>
            <a:endParaRPr lang="en-US" b="0" dirty="0"/>
          </a:p>
          <a:p>
            <a:pPr marL="0" indent="0">
              <a:buNone/>
            </a:pPr>
            <a:r>
              <a:rPr lang="en-US" b="0" u="sng" dirty="0" smtClean="0"/>
              <a:t>Popular types:                             </a:t>
            </a:r>
          </a:p>
          <a:p>
            <a:pPr marL="0" indent="0">
              <a:buNone/>
            </a:pPr>
            <a:r>
              <a:rPr lang="en-US" b="0" dirty="0" smtClean="0"/>
              <a:t>Phishing                                     Quid pro Quo</a:t>
            </a:r>
          </a:p>
          <a:p>
            <a:pPr marL="0" indent="0">
              <a:buNone/>
            </a:pPr>
            <a:r>
              <a:rPr lang="en-US" b="0" dirty="0" smtClean="0"/>
              <a:t>Baiting                                        Tailgating</a:t>
            </a:r>
          </a:p>
          <a:p>
            <a:pPr marL="0" indent="0">
              <a:buNone/>
            </a:pPr>
            <a:r>
              <a:rPr lang="en-US" b="0" dirty="0" smtClean="0"/>
              <a:t>Spear Phishing                           Spear Phishing</a:t>
            </a:r>
          </a:p>
          <a:p>
            <a:pPr marL="0" indent="0">
              <a:buNone/>
            </a:pPr>
            <a:r>
              <a:rPr lang="en-US" b="0" dirty="0" smtClean="0"/>
              <a:t>Scareware                                  Pretexting</a:t>
            </a:r>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Social Engineering</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
        <p:nvSpPr>
          <p:cNvPr id="5" name="TextBox 4"/>
          <p:cNvSpPr txBox="1"/>
          <p:nvPr/>
        </p:nvSpPr>
        <p:spPr>
          <a:xfrm>
            <a:off x="671757" y="6142304"/>
            <a:ext cx="7116564" cy="369332"/>
          </a:xfrm>
          <a:prstGeom prst="rect">
            <a:avLst/>
          </a:prstGeom>
          <a:noFill/>
        </p:spPr>
        <p:txBody>
          <a:bodyPr wrap="none" rtlCol="0">
            <a:spAutoFit/>
          </a:bodyPr>
          <a:lstStyle/>
          <a:p>
            <a:r>
              <a:rPr lang="en-US" dirty="0"/>
              <a:t>https://phoenixnap.com/blog/what-is-social-engineering-types-of-threats</a:t>
            </a:r>
          </a:p>
        </p:txBody>
      </p:sp>
    </p:spTree>
    <p:extLst>
      <p:ext uri="{BB962C8B-B14F-4D97-AF65-F5344CB8AC3E}">
        <p14:creationId xmlns:p14="http://schemas.microsoft.com/office/powerpoint/2010/main" val="4280735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TotalTime>
  <Words>1156</Words>
  <Application>Microsoft Office PowerPoint</Application>
  <PresentationFormat>On-screen Show (4:3)</PresentationFormat>
  <Paragraphs>164</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Encode Sans Normal Black</vt:lpstr>
      <vt:lpstr>Lucida Grande</vt:lpstr>
      <vt:lpstr>Open Sans</vt:lpstr>
      <vt:lpstr>Open Sans Light</vt:lpstr>
      <vt:lpstr>Uni Sans Regular</vt:lpstr>
      <vt:lpstr>Custom Design</vt:lpstr>
      <vt:lpstr>1_Custom Design</vt:lpstr>
      <vt:lpstr>Introduction to Vulnerabilities CSS310a – Spring 2021 Lesson 4</vt:lpstr>
      <vt:lpstr>AGENDA</vt:lpstr>
      <vt:lpstr>Risk Management Lifecycle</vt:lpstr>
      <vt:lpstr>Types of Threats</vt:lpstr>
      <vt:lpstr>Reminder</vt:lpstr>
      <vt:lpstr>Types of Threats</vt:lpstr>
      <vt:lpstr>Types of Malware</vt:lpstr>
      <vt:lpstr>Virus v Worm v Trojan Horse</vt:lpstr>
      <vt:lpstr>Types of Threats</vt:lpstr>
      <vt:lpstr>Types of Threats</vt:lpstr>
      <vt:lpstr>Types of Threats</vt:lpstr>
      <vt:lpstr>Types of Threats</vt:lpstr>
      <vt:lpstr>Types of Threats</vt:lpstr>
      <vt:lpstr>Vulnerabilities</vt:lpstr>
      <vt:lpstr>Vulnerabilities</vt:lpstr>
      <vt:lpstr>Vulnerabilities</vt:lpstr>
      <vt:lpstr>Vulnerabilities</vt:lpstr>
      <vt:lpstr>Vulnerabilities</vt:lpstr>
      <vt:lpstr>Note: Vulnerabilities</vt:lpstr>
      <vt:lpstr>Conversation</vt:lpstr>
      <vt:lpstr>Conversation</vt:lpstr>
      <vt:lpstr>Conversation</vt:lpstr>
      <vt:lpstr>Conversation</vt:lpstr>
      <vt:lpstr>Summary</vt:lpstr>
      <vt:lpstr>Looking Forward</vt:lpstr>
      <vt:lpstr>Questions 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William Lidster</cp:lastModifiedBy>
  <cp:revision>173</cp:revision>
  <cp:lastPrinted>2016-02-10T20:19:12Z</cp:lastPrinted>
  <dcterms:created xsi:type="dcterms:W3CDTF">2014-10-14T00:51:43Z</dcterms:created>
  <dcterms:modified xsi:type="dcterms:W3CDTF">2021-04-07T23:28:41Z</dcterms:modified>
</cp:coreProperties>
</file>