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</p:sldMasterIdLst>
  <p:notesMasterIdLst>
    <p:notesMasterId r:id="rId81"/>
  </p:notesMasterIdLst>
  <p:handoutMasterIdLst>
    <p:handoutMasterId r:id="rId82"/>
  </p:handoutMasterIdLst>
  <p:sldIdLst>
    <p:sldId id="257" r:id="rId3"/>
    <p:sldId id="569" r:id="rId4"/>
    <p:sldId id="548" r:id="rId5"/>
    <p:sldId id="662" r:id="rId6"/>
    <p:sldId id="664" r:id="rId7"/>
    <p:sldId id="665" r:id="rId8"/>
    <p:sldId id="660" r:id="rId9"/>
    <p:sldId id="661" r:id="rId10"/>
    <p:sldId id="667" r:id="rId11"/>
    <p:sldId id="570" r:id="rId12"/>
    <p:sldId id="571" r:id="rId13"/>
    <p:sldId id="572" r:id="rId14"/>
    <p:sldId id="684" r:id="rId15"/>
    <p:sldId id="685" r:id="rId16"/>
    <p:sldId id="577" r:id="rId17"/>
    <p:sldId id="574" r:id="rId18"/>
    <p:sldId id="582" r:id="rId19"/>
    <p:sldId id="666" r:id="rId20"/>
    <p:sldId id="573" r:id="rId21"/>
    <p:sldId id="578" r:id="rId22"/>
    <p:sldId id="675" r:id="rId23"/>
    <p:sldId id="581" r:id="rId24"/>
    <p:sldId id="579" r:id="rId25"/>
    <p:sldId id="580" r:id="rId26"/>
    <p:sldId id="584" r:id="rId27"/>
    <p:sldId id="585" r:id="rId28"/>
    <p:sldId id="586" r:id="rId29"/>
    <p:sldId id="583" r:id="rId30"/>
    <p:sldId id="676" r:id="rId31"/>
    <p:sldId id="590" r:id="rId32"/>
    <p:sldId id="610" r:id="rId33"/>
    <p:sldId id="611" r:id="rId34"/>
    <p:sldId id="591" r:id="rId35"/>
    <p:sldId id="592" r:id="rId36"/>
    <p:sldId id="613" r:id="rId37"/>
    <p:sldId id="622" r:id="rId38"/>
    <p:sldId id="623" r:id="rId39"/>
    <p:sldId id="612" r:id="rId40"/>
    <p:sldId id="677" r:id="rId41"/>
    <p:sldId id="593" r:id="rId42"/>
    <p:sldId id="674" r:id="rId43"/>
    <p:sldId id="603" r:id="rId44"/>
    <p:sldId id="630" r:id="rId45"/>
    <p:sldId id="634" r:id="rId46"/>
    <p:sldId id="636" r:id="rId47"/>
    <p:sldId id="642" r:id="rId48"/>
    <p:sldId id="600" r:id="rId49"/>
    <p:sldId id="641" r:id="rId50"/>
    <p:sldId id="602" r:id="rId51"/>
    <p:sldId id="625" r:id="rId52"/>
    <p:sldId id="627" r:id="rId53"/>
    <p:sldId id="604" r:id="rId54"/>
    <p:sldId id="645" r:id="rId55"/>
    <p:sldId id="606" r:id="rId56"/>
    <p:sldId id="607" r:id="rId57"/>
    <p:sldId id="682" r:id="rId58"/>
    <p:sldId id="683" r:id="rId59"/>
    <p:sldId id="678" r:id="rId60"/>
    <p:sldId id="679" r:id="rId61"/>
    <p:sldId id="680" r:id="rId62"/>
    <p:sldId id="681" r:id="rId63"/>
    <p:sldId id="648" r:id="rId64"/>
    <p:sldId id="655" r:id="rId65"/>
    <p:sldId id="654" r:id="rId66"/>
    <p:sldId id="650" r:id="rId67"/>
    <p:sldId id="659" r:id="rId68"/>
    <p:sldId id="656" r:id="rId69"/>
    <p:sldId id="657" r:id="rId70"/>
    <p:sldId id="652" r:id="rId71"/>
    <p:sldId id="653" r:id="rId72"/>
    <p:sldId id="658" r:id="rId73"/>
    <p:sldId id="597" r:id="rId74"/>
    <p:sldId id="615" r:id="rId75"/>
    <p:sldId id="616" r:id="rId76"/>
    <p:sldId id="617" r:id="rId77"/>
    <p:sldId id="618" r:id="rId78"/>
    <p:sldId id="620" r:id="rId79"/>
    <p:sldId id="621" r:id="rId80"/>
  </p:sldIdLst>
  <p:sldSz cx="9144000" cy="6858000" type="screen4x3"/>
  <p:notesSz cx="7010400" cy="9223375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3CC"/>
    <a:srgbClr val="FF9900"/>
    <a:srgbClr val="FF0000"/>
    <a:srgbClr val="996600"/>
    <a:srgbClr val="002BB4"/>
    <a:srgbClr val="0033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88688" autoAdjust="0"/>
  </p:normalViewPr>
  <p:slideViewPr>
    <p:cSldViewPr>
      <p:cViewPr varScale="1">
        <p:scale>
          <a:sx n="98" d="100"/>
          <a:sy n="98" d="100"/>
        </p:scale>
        <p:origin x="213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052"/>
    </p:cViewPr>
  </p:sorterViewPr>
  <p:notesViewPr>
    <p:cSldViewPr>
      <p:cViewPr varScale="1">
        <p:scale>
          <a:sx n="84" d="100"/>
          <a:sy n="84" d="100"/>
        </p:scale>
        <p:origin x="-1968" y="-72"/>
      </p:cViewPr>
      <p:guideLst>
        <p:guide orient="horz" pos="2905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9F7A17DB-C414-475A-B7AE-DFCD82FC2E9A}"/>
    <pc:docChg chg="undo custSel modSld">
      <pc:chgData name="Yang Peng" userId="e05184beba8f5d8e" providerId="LiveId" clId="{9F7A17DB-C414-475A-B7AE-DFCD82FC2E9A}" dt="2020-07-07T17:06:41.105" v="150" actId="947"/>
      <pc:docMkLst>
        <pc:docMk/>
      </pc:docMkLst>
      <pc:sldChg chg="modSp mod">
        <pc:chgData name="Yang Peng" userId="e05184beba8f5d8e" providerId="LiveId" clId="{9F7A17DB-C414-475A-B7AE-DFCD82FC2E9A}" dt="2020-06-30T04:31:22.369" v="27" actId="20577"/>
        <pc:sldMkLst>
          <pc:docMk/>
          <pc:sldMk cId="1276953451" sldId="571"/>
        </pc:sldMkLst>
        <pc:spChg chg="mod">
          <ac:chgData name="Yang Peng" userId="e05184beba8f5d8e" providerId="LiveId" clId="{9F7A17DB-C414-475A-B7AE-DFCD82FC2E9A}" dt="2020-06-30T04:31:22.369" v="27" actId="20577"/>
          <ac:spMkLst>
            <pc:docMk/>
            <pc:sldMk cId="1276953451" sldId="571"/>
            <ac:spMk id="126981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6-30T04:31:35.574" v="28" actId="20577"/>
        <pc:sldMkLst>
          <pc:docMk/>
          <pc:sldMk cId="1990080038" sldId="572"/>
        </pc:sldMkLst>
        <pc:spChg chg="mod">
          <ac:chgData name="Yang Peng" userId="e05184beba8f5d8e" providerId="LiveId" clId="{9F7A17DB-C414-475A-B7AE-DFCD82FC2E9A}" dt="2020-06-30T04:31:35.574" v="28" actId="20577"/>
          <ac:spMkLst>
            <pc:docMk/>
            <pc:sldMk cId="1990080038" sldId="572"/>
            <ac:spMk id="126981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6-30T04:38:30.827" v="42" actId="20577"/>
        <pc:sldMkLst>
          <pc:docMk/>
          <pc:sldMk cId="3665579704" sldId="573"/>
        </pc:sldMkLst>
        <pc:spChg chg="mod">
          <ac:chgData name="Yang Peng" userId="e05184beba8f5d8e" providerId="LiveId" clId="{9F7A17DB-C414-475A-B7AE-DFCD82FC2E9A}" dt="2020-06-30T04:38:30.827" v="42" actId="20577"/>
          <ac:spMkLst>
            <pc:docMk/>
            <pc:sldMk cId="3665579704" sldId="573"/>
            <ac:spMk id="126981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6-30T04:37:21.086" v="39" actId="20577"/>
        <pc:sldMkLst>
          <pc:docMk/>
          <pc:sldMk cId="3978344196" sldId="574"/>
        </pc:sldMkLst>
        <pc:spChg chg="mod">
          <ac:chgData name="Yang Peng" userId="e05184beba8f5d8e" providerId="LiveId" clId="{9F7A17DB-C414-475A-B7AE-DFCD82FC2E9A}" dt="2020-06-30T04:37:21.086" v="39" actId="20577"/>
          <ac:spMkLst>
            <pc:docMk/>
            <pc:sldMk cId="3978344196" sldId="574"/>
            <ac:spMk id="126981" creationId="{00000000-0000-0000-0000-000000000000}"/>
          </ac:spMkLst>
        </pc:spChg>
      </pc:sldChg>
      <pc:sldChg chg="modSp">
        <pc:chgData name="Yang Peng" userId="e05184beba8f5d8e" providerId="LiveId" clId="{9F7A17DB-C414-475A-B7AE-DFCD82FC2E9A}" dt="2020-06-30T04:36:39.135" v="29" actId="207"/>
        <pc:sldMkLst>
          <pc:docMk/>
          <pc:sldMk cId="1875760745" sldId="577"/>
        </pc:sldMkLst>
        <pc:spChg chg="mod">
          <ac:chgData name="Yang Peng" userId="e05184beba8f5d8e" providerId="LiveId" clId="{9F7A17DB-C414-475A-B7AE-DFCD82FC2E9A}" dt="2020-06-30T04:36:39.135" v="29" actId="207"/>
          <ac:spMkLst>
            <pc:docMk/>
            <pc:sldMk cId="1875760745" sldId="577"/>
            <ac:spMk id="126981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2T03:45:29.522" v="48" actId="20577"/>
        <pc:sldMkLst>
          <pc:docMk/>
          <pc:sldMk cId="709193015" sldId="583"/>
        </pc:sldMkLst>
        <pc:spChg chg="mod">
          <ac:chgData name="Yang Peng" userId="e05184beba8f5d8e" providerId="LiveId" clId="{9F7A17DB-C414-475A-B7AE-DFCD82FC2E9A}" dt="2020-07-02T03:45:29.522" v="48" actId="20577"/>
          <ac:spMkLst>
            <pc:docMk/>
            <pc:sldMk cId="709193015" sldId="583"/>
            <ac:spMk id="140293" creationId="{00000000-0000-0000-0000-000000000000}"/>
          </ac:spMkLst>
        </pc:spChg>
      </pc:sldChg>
      <pc:sldChg chg="modSp">
        <pc:chgData name="Yang Peng" userId="e05184beba8f5d8e" providerId="LiveId" clId="{9F7A17DB-C414-475A-B7AE-DFCD82FC2E9A}" dt="2020-06-30T04:44:31.546" v="43" actId="20577"/>
        <pc:sldMkLst>
          <pc:docMk/>
          <pc:sldMk cId="3715617704" sldId="584"/>
        </pc:sldMkLst>
        <pc:spChg chg="mod">
          <ac:chgData name="Yang Peng" userId="e05184beba8f5d8e" providerId="LiveId" clId="{9F7A17DB-C414-475A-B7AE-DFCD82FC2E9A}" dt="2020-06-30T04:44:31.546" v="43" actId="20577"/>
          <ac:spMkLst>
            <pc:docMk/>
            <pc:sldMk cId="3715617704" sldId="584"/>
            <ac:spMk id="140293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03:35:52.674" v="115" actId="113"/>
        <pc:sldMkLst>
          <pc:docMk/>
          <pc:sldMk cId="1708913093" sldId="606"/>
        </pc:sldMkLst>
        <pc:spChg chg="mod">
          <ac:chgData name="Yang Peng" userId="e05184beba8f5d8e" providerId="LiveId" clId="{9F7A17DB-C414-475A-B7AE-DFCD82FC2E9A}" dt="2020-07-07T03:35:52.674" v="115" actId="113"/>
          <ac:spMkLst>
            <pc:docMk/>
            <pc:sldMk cId="1708913093" sldId="606"/>
            <ac:spMk id="116741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6:41.105" v="150" actId="947"/>
        <pc:sldMkLst>
          <pc:docMk/>
          <pc:sldMk cId="4234484613" sldId="615"/>
        </pc:sldMkLst>
        <pc:spChg chg="mod">
          <ac:chgData name="Yang Peng" userId="e05184beba8f5d8e" providerId="LiveId" clId="{9F7A17DB-C414-475A-B7AE-DFCD82FC2E9A}" dt="2020-07-07T17:06:41.105" v="150" actId="947"/>
          <ac:spMkLst>
            <pc:docMk/>
            <pc:sldMk cId="4234484613" sldId="615"/>
            <ac:spMk id="141320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03:37:18.809" v="128" actId="20577"/>
        <pc:sldMkLst>
          <pc:docMk/>
          <pc:sldMk cId="3659104143" sldId="616"/>
        </pc:sldMkLst>
        <pc:spChg chg="mod">
          <ac:chgData name="Yang Peng" userId="e05184beba8f5d8e" providerId="LiveId" clId="{9F7A17DB-C414-475A-B7AE-DFCD82FC2E9A}" dt="2020-07-07T03:37:13.937" v="124" actId="20577"/>
          <ac:spMkLst>
            <pc:docMk/>
            <pc:sldMk cId="3659104143" sldId="616"/>
            <ac:spMk id="142341" creationId="{00000000-0000-0000-0000-000000000000}"/>
          </ac:spMkLst>
        </pc:spChg>
        <pc:spChg chg="mod">
          <ac:chgData name="Yang Peng" userId="e05184beba8f5d8e" providerId="LiveId" clId="{9F7A17DB-C414-475A-B7AE-DFCD82FC2E9A}" dt="2020-07-07T03:37:18.809" v="128" actId="20577"/>
          <ac:spMkLst>
            <pc:docMk/>
            <pc:sldMk cId="3659104143" sldId="616"/>
            <ac:spMk id="14234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03:37:04.532" v="120" actId="20577"/>
        <pc:sldMkLst>
          <pc:docMk/>
          <pc:sldMk cId="3208324365" sldId="621"/>
        </pc:sldMkLst>
        <pc:spChg chg="mod">
          <ac:chgData name="Yang Peng" userId="e05184beba8f5d8e" providerId="LiveId" clId="{9F7A17DB-C414-475A-B7AE-DFCD82FC2E9A}" dt="2020-07-07T03:37:04.532" v="120" actId="20577"/>
          <ac:spMkLst>
            <pc:docMk/>
            <pc:sldMk cId="3208324365" sldId="621"/>
            <ac:spMk id="146437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2T03:48:55.156" v="51" actId="113"/>
        <pc:sldMkLst>
          <pc:docMk/>
          <pc:sldMk cId="2474007414" sldId="634"/>
        </pc:sldMkLst>
        <pc:spChg chg="mod">
          <ac:chgData name="Yang Peng" userId="e05184beba8f5d8e" providerId="LiveId" clId="{9F7A17DB-C414-475A-B7AE-DFCD82FC2E9A}" dt="2020-07-02T03:48:55.156" v="51" actId="113"/>
          <ac:spMkLst>
            <pc:docMk/>
            <pc:sldMk cId="2474007414" sldId="634"/>
            <ac:spMk id="79877" creationId="{00000000-0000-0000-0000-000000000000}"/>
          </ac:spMkLst>
        </pc:spChg>
      </pc:sldChg>
      <pc:sldChg chg="delSp modSp mod">
        <pc:chgData name="Yang Peng" userId="e05184beba8f5d8e" providerId="LiveId" clId="{9F7A17DB-C414-475A-B7AE-DFCD82FC2E9A}" dt="2020-07-02T03:51:23.759" v="70" actId="1076"/>
        <pc:sldMkLst>
          <pc:docMk/>
          <pc:sldMk cId="3619359270" sldId="642"/>
        </pc:sldMkLst>
        <pc:spChg chg="mod">
          <ac:chgData name="Yang Peng" userId="e05184beba8f5d8e" providerId="LiveId" clId="{9F7A17DB-C414-475A-B7AE-DFCD82FC2E9A}" dt="2020-07-02T03:49:53.648" v="53" actId="1076"/>
          <ac:spMkLst>
            <pc:docMk/>
            <pc:sldMk cId="3619359270" sldId="642"/>
            <ac:spMk id="88070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18.534" v="69" actId="1076"/>
          <ac:spMkLst>
            <pc:docMk/>
            <pc:sldMk cId="3619359270" sldId="642"/>
            <ac:spMk id="88073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23.759" v="70" actId="1076"/>
          <ac:spMkLst>
            <pc:docMk/>
            <pc:sldMk cId="3619359270" sldId="642"/>
            <ac:spMk id="88074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75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76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77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78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79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80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1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2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3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4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5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86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7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8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89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90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91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92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93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0:44.160" v="65" actId="1037"/>
          <ac:spMkLst>
            <pc:docMk/>
            <pc:sldMk cId="3619359270" sldId="642"/>
            <ac:spMk id="88094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95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96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97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98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099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100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49:59.287" v="54" actId="165"/>
          <ac:spMkLst>
            <pc:docMk/>
            <pc:sldMk cId="3619359270" sldId="642"/>
            <ac:spMk id="88101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12.490" v="68" actId="14100"/>
          <ac:spMkLst>
            <pc:docMk/>
            <pc:sldMk cId="3619359270" sldId="642"/>
            <ac:spMk id="88102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3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4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5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6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7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8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09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0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1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2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3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4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5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6" creationId="{00000000-0000-0000-0000-000000000000}"/>
          </ac:spMkLst>
        </pc:spChg>
        <pc:spChg chg="mod topLvl">
          <ac:chgData name="Yang Peng" userId="e05184beba8f5d8e" providerId="LiveId" clId="{9F7A17DB-C414-475A-B7AE-DFCD82FC2E9A}" dt="2020-07-02T03:51:06.314" v="66" actId="165"/>
          <ac:spMkLst>
            <pc:docMk/>
            <pc:sldMk cId="3619359270" sldId="642"/>
            <ac:spMk id="88117" creationId="{00000000-0000-0000-0000-000000000000}"/>
          </ac:spMkLst>
        </pc:spChg>
        <pc:grpChg chg="del">
          <ac:chgData name="Yang Peng" userId="e05184beba8f5d8e" providerId="LiveId" clId="{9F7A17DB-C414-475A-B7AE-DFCD82FC2E9A}" dt="2020-07-02T03:49:59.287" v="54" actId="165"/>
          <ac:grpSpMkLst>
            <pc:docMk/>
            <pc:sldMk cId="3619359270" sldId="642"/>
            <ac:grpSpMk id="2" creationId="{00000000-0000-0000-0000-000000000000}"/>
          </ac:grpSpMkLst>
        </pc:grpChg>
        <pc:grpChg chg="del mod topLvl">
          <ac:chgData name="Yang Peng" userId="e05184beba8f5d8e" providerId="LiveId" clId="{9F7A17DB-C414-475A-B7AE-DFCD82FC2E9A}" dt="2020-07-02T03:51:06.314" v="66" actId="165"/>
          <ac:grpSpMkLst>
            <pc:docMk/>
            <pc:sldMk cId="3619359270" sldId="642"/>
            <ac:grpSpMk id="3" creationId="{00000000-0000-0000-0000-000000000000}"/>
          </ac:grpSpMkLst>
        </pc:grpChg>
      </pc:sldChg>
      <pc:sldChg chg="modSp mod">
        <pc:chgData name="Yang Peng" userId="e05184beba8f5d8e" providerId="LiveId" clId="{9F7A17DB-C414-475A-B7AE-DFCD82FC2E9A}" dt="2020-07-07T17:05:46.806" v="149" actId="6549"/>
        <pc:sldMkLst>
          <pc:docMk/>
          <pc:sldMk cId="3494960473" sldId="648"/>
        </pc:sldMkLst>
        <pc:spChg chg="mod">
          <ac:chgData name="Yang Peng" userId="e05184beba8f5d8e" providerId="LiveId" clId="{9F7A17DB-C414-475A-B7AE-DFCD82FC2E9A}" dt="2020-07-07T17:05:46.806" v="149" actId="6549"/>
          <ac:spMkLst>
            <pc:docMk/>
            <pc:sldMk cId="3494960473" sldId="648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4:50.488" v="135" actId="6549"/>
        <pc:sldMkLst>
          <pc:docMk/>
          <pc:sldMk cId="756095472" sldId="650"/>
        </pc:sldMkLst>
        <pc:spChg chg="mod">
          <ac:chgData name="Yang Peng" userId="e05184beba8f5d8e" providerId="LiveId" clId="{9F7A17DB-C414-475A-B7AE-DFCD82FC2E9A}" dt="2020-07-07T17:04:50.488" v="135" actId="6549"/>
          <ac:spMkLst>
            <pc:docMk/>
            <pc:sldMk cId="756095472" sldId="650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5:21.577" v="143" actId="6549"/>
        <pc:sldMkLst>
          <pc:docMk/>
          <pc:sldMk cId="2072754814" sldId="652"/>
        </pc:sldMkLst>
        <pc:spChg chg="mod">
          <ac:chgData name="Yang Peng" userId="e05184beba8f5d8e" providerId="LiveId" clId="{9F7A17DB-C414-475A-B7AE-DFCD82FC2E9A}" dt="2020-07-07T17:05:21.577" v="143" actId="6549"/>
          <ac:spMkLst>
            <pc:docMk/>
            <pc:sldMk cId="2072754814" sldId="652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5:26.333" v="145" actId="6549"/>
        <pc:sldMkLst>
          <pc:docMk/>
          <pc:sldMk cId="111156302" sldId="653"/>
        </pc:sldMkLst>
        <pc:spChg chg="mod">
          <ac:chgData name="Yang Peng" userId="e05184beba8f5d8e" providerId="LiveId" clId="{9F7A17DB-C414-475A-B7AE-DFCD82FC2E9A}" dt="2020-07-07T17:05:26.333" v="145" actId="6549"/>
          <ac:spMkLst>
            <pc:docMk/>
            <pc:sldMk cId="111156302" sldId="653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4:43.575" v="133" actId="6549"/>
        <pc:sldMkLst>
          <pc:docMk/>
          <pc:sldMk cId="4047061919" sldId="654"/>
        </pc:sldMkLst>
        <pc:spChg chg="mod">
          <ac:chgData name="Yang Peng" userId="e05184beba8f5d8e" providerId="LiveId" clId="{9F7A17DB-C414-475A-B7AE-DFCD82FC2E9A}" dt="2020-07-07T17:04:43.575" v="133" actId="6549"/>
          <ac:spMkLst>
            <pc:docMk/>
            <pc:sldMk cId="4047061919" sldId="654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5:42.082" v="148" actId="6549"/>
        <pc:sldMkLst>
          <pc:docMk/>
          <pc:sldMk cId="1085483473" sldId="655"/>
        </pc:sldMkLst>
        <pc:spChg chg="mod">
          <ac:chgData name="Yang Peng" userId="e05184beba8f5d8e" providerId="LiveId" clId="{9F7A17DB-C414-475A-B7AE-DFCD82FC2E9A}" dt="2020-07-07T17:05:42.082" v="148" actId="6549"/>
          <ac:spMkLst>
            <pc:docMk/>
            <pc:sldMk cId="1085483473" sldId="655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5:04.940" v="139" actId="6549"/>
        <pc:sldMkLst>
          <pc:docMk/>
          <pc:sldMk cId="1650004539" sldId="656"/>
        </pc:sldMkLst>
        <pc:spChg chg="mod">
          <ac:chgData name="Yang Peng" userId="e05184beba8f5d8e" providerId="LiveId" clId="{9F7A17DB-C414-475A-B7AE-DFCD82FC2E9A}" dt="2020-07-07T17:05:04.940" v="139" actId="6549"/>
          <ac:spMkLst>
            <pc:docMk/>
            <pc:sldMk cId="1650004539" sldId="656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5:11.594" v="141" actId="6549"/>
        <pc:sldMkLst>
          <pc:docMk/>
          <pc:sldMk cId="2099440807" sldId="657"/>
        </pc:sldMkLst>
        <pc:spChg chg="mod">
          <ac:chgData name="Yang Peng" userId="e05184beba8f5d8e" providerId="LiveId" clId="{9F7A17DB-C414-475A-B7AE-DFCD82FC2E9A}" dt="2020-07-07T17:05:11.594" v="141" actId="6549"/>
          <ac:spMkLst>
            <pc:docMk/>
            <pc:sldMk cId="2099440807" sldId="657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5:34.398" v="147" actId="6549"/>
        <pc:sldMkLst>
          <pc:docMk/>
          <pc:sldMk cId="2969543388" sldId="658"/>
        </pc:sldMkLst>
        <pc:spChg chg="mod">
          <ac:chgData name="Yang Peng" userId="e05184beba8f5d8e" providerId="LiveId" clId="{9F7A17DB-C414-475A-B7AE-DFCD82FC2E9A}" dt="2020-07-07T17:05:34.398" v="147" actId="6549"/>
          <ac:spMkLst>
            <pc:docMk/>
            <pc:sldMk cId="2969543388" sldId="658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7T17:04:56.439" v="137" actId="6549"/>
        <pc:sldMkLst>
          <pc:docMk/>
          <pc:sldMk cId="4155461149" sldId="659"/>
        </pc:sldMkLst>
        <pc:spChg chg="mod">
          <ac:chgData name="Yang Peng" userId="e05184beba8f5d8e" providerId="LiveId" clId="{9F7A17DB-C414-475A-B7AE-DFCD82FC2E9A}" dt="2020-07-07T17:04:56.439" v="137" actId="6549"/>
          <ac:spMkLst>
            <pc:docMk/>
            <pc:sldMk cId="4155461149" sldId="659"/>
            <ac:spMk id="2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6-29T04:16:28.507" v="6" actId="1038"/>
        <pc:sldMkLst>
          <pc:docMk/>
          <pc:sldMk cId="82134785" sldId="661"/>
        </pc:sldMkLst>
        <pc:spChg chg="mod">
          <ac:chgData name="Yang Peng" userId="e05184beba8f5d8e" providerId="LiveId" clId="{9F7A17DB-C414-475A-B7AE-DFCD82FC2E9A}" dt="2020-06-29T04:16:28.507" v="6" actId="1038"/>
          <ac:spMkLst>
            <pc:docMk/>
            <pc:sldMk cId="82134785" sldId="661"/>
            <ac:spMk id="304163" creationId="{00000000-0000-0000-0000-000000000000}"/>
          </ac:spMkLst>
        </pc:spChg>
        <pc:spChg chg="mod">
          <ac:chgData name="Yang Peng" userId="e05184beba8f5d8e" providerId="LiveId" clId="{9F7A17DB-C414-475A-B7AE-DFCD82FC2E9A}" dt="2020-06-29T04:16:15.141" v="3" actId="1038"/>
          <ac:spMkLst>
            <pc:docMk/>
            <pc:sldMk cId="82134785" sldId="661"/>
            <ac:spMk id="304170" creationId="{00000000-0000-0000-0000-000000000000}"/>
          </ac:spMkLst>
        </pc:spChg>
      </pc:sldChg>
      <pc:sldChg chg="modSp mod">
        <pc:chgData name="Yang Peng" userId="e05184beba8f5d8e" providerId="LiveId" clId="{9F7A17DB-C414-475A-B7AE-DFCD82FC2E9A}" dt="2020-07-02T03:47:37.642" v="50" actId="1076"/>
        <pc:sldMkLst>
          <pc:docMk/>
          <pc:sldMk cId="826872693" sldId="676"/>
        </pc:sldMkLst>
        <pc:spChg chg="mod">
          <ac:chgData name="Yang Peng" userId="e05184beba8f5d8e" providerId="LiveId" clId="{9F7A17DB-C414-475A-B7AE-DFCD82FC2E9A}" dt="2020-07-02T03:47:37.642" v="50" actId="1076"/>
          <ac:spMkLst>
            <pc:docMk/>
            <pc:sldMk cId="826872693" sldId="676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7EFDDCAF-D381-4183-9BA4-7D5D973F2B87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598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33858D99-40F7-46C0-B822-37BBEB44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0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B8840CB2-5F89-4B17-BFBB-8EE188F9E539}" type="datetimeFigureOut">
              <a:rPr lang="en-US" altLang="ko-KR"/>
              <a:pPr>
                <a:defRPr/>
              </a:pPr>
              <a:t>7/7/2020</a:t>
            </a:fld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1500"/>
            <a:ext cx="51403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614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89EC8321-2196-4CAD-B03B-303EFF3485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4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2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33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96200" y="6429375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9CACD8FE-5B84-4F07-A1F0-147628E19EC8}" type="slidenum">
              <a:rPr lang="en-US" smtClean="0">
                <a:solidFill>
                  <a:srgbClr val="7030A0"/>
                </a:solidFill>
              </a:rPr>
              <a:pPr algn="r" eaLnBrk="1" hangingPunct="1">
                <a:defRPr/>
              </a:pPr>
              <a:t>‹#›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63"/>
            <a:ext cx="8077200" cy="5291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29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2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001000" y="6372225"/>
            <a:ext cx="990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E2DA08C5-37E0-4F0E-83C5-51FBCCED0AF6}" type="slidenum">
              <a:rPr lang="en-US" smtClean="0">
                <a:solidFill>
                  <a:srgbClr val="7030A0"/>
                </a:solidFill>
              </a:rPr>
              <a:pPr algn="ctr" eaLnBrk="1" hangingPunct="1">
                <a:defRPr/>
              </a:pPr>
              <a:t>‹#›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1660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8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3E19A6-8475-4CC2-80B5-5D3A85459F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3" r:id="rId2"/>
    <p:sldLayoutId id="2147485535" r:id="rId3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ing.uiowa.edu/~carch/lectsupp09/68kSimplifiedHandou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sy68k.com/paulrsm/doc/trick68k.ht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68k.com/QuickStart/TrapTask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/>
          </p:cNvSpPr>
          <p:nvPr>
            <p:ph type="ctrTitle"/>
          </p:nvPr>
        </p:nvSpPr>
        <p:spPr>
          <a:xfrm>
            <a:off x="4495800" y="914400"/>
            <a:ext cx="4419600" cy="612775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1"/>
                </a:solidFill>
              </a:rPr>
              <a:t>CSS 422 Hardware and Computer Organization</a:t>
            </a:r>
            <a:br>
              <a:rPr lang="en-US" altLang="ko-KR" sz="1800" dirty="0">
                <a:solidFill>
                  <a:schemeClr val="bg1"/>
                </a:solidFill>
              </a:rPr>
            </a:b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18435" name="Rectangle 6"/>
          <p:cNvSpPr>
            <a:spLocks/>
          </p:cNvSpPr>
          <p:nvPr/>
        </p:nvSpPr>
        <p:spPr bwMode="auto">
          <a:xfrm>
            <a:off x="1371600" y="1905000"/>
            <a:ext cx="640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  <a:ea typeface="굴림" pitchFamily="34" charset="-127"/>
              </a:rPr>
              <a:t>68K Instruction Set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Yang Peng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17650" y="5438775"/>
            <a:ext cx="6400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The slides are re-produced by the courtesy of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Dr. </a:t>
            </a:r>
            <a:r>
              <a:rPr kumimoji="1" lang="en-US" altLang="ko-KR" sz="2000" dirty="0">
                <a:solidFill>
                  <a:schemeClr val="bg1"/>
                </a:solidFill>
              </a:rPr>
              <a:t>Arnie Berger and Dr. Wooyoung Kim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1" lang="en-US" altLang="ja-JP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Instructions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839200" cy="381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Move operands (data) among memory or registers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1821"/>
            <a:ext cx="876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629400" y="3962400"/>
            <a:ext cx="1447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48450" y="2998754"/>
            <a:ext cx="1447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48450" y="2106646"/>
            <a:ext cx="1447800" cy="49996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4343400"/>
            <a:ext cx="2590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19200" y="3379754"/>
            <a:ext cx="2667000" cy="430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95400" y="5318646"/>
            <a:ext cx="2590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&lt;</a:t>
            </a:r>
            <a:r>
              <a:rPr lang="en-US" dirty="0" err="1"/>
              <a:t>ea</a:t>
            </a:r>
            <a:r>
              <a:rPr lang="en-US" dirty="0"/>
              <a:t>&gt;,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6662"/>
            <a:ext cx="8178800" cy="5087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Copies a byte, word or long from one location to another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Source effective address: All the addressing modes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Destination effective address: All </a:t>
            </a:r>
            <a:r>
              <a:rPr lang="en-US" sz="1800" b="1" dirty="0">
                <a:solidFill>
                  <a:srgbClr val="FF0000"/>
                </a:solidFill>
              </a:rPr>
              <a:t>except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/>
              <a:t>immediate</a:t>
            </a:r>
            <a:r>
              <a:rPr lang="en-US" sz="1800" dirty="0"/>
              <a:t>, </a:t>
            </a:r>
            <a:r>
              <a:rPr lang="en-US" sz="1800" b="1" dirty="0"/>
              <a:t>address register direct </a:t>
            </a:r>
            <a:r>
              <a:rPr lang="en-US" sz="1800" dirty="0"/>
              <a:t>and </a:t>
            </a:r>
            <a:r>
              <a:rPr lang="en-US" sz="1800" b="1" dirty="0"/>
              <a:t>program counter relative addressing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CCR bit: V and C are cleared, N and Z are updated according to the value of the destination operand, X is unaffected. (</a:t>
            </a:r>
            <a:r>
              <a:rPr lang="en-US" sz="1800" b="1" dirty="0">
                <a:solidFill>
                  <a:srgbClr val="FF0000"/>
                </a:solidFill>
              </a:rPr>
              <a:t>XNZVC = ?**00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 example,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dirty="0">
                <a:solidFill>
                  <a:srgbClr val="3333FF"/>
                </a:solidFill>
              </a:rPr>
              <a:t>MOVE.B #$8C, D0 results in XNZVC set to </a:t>
            </a:r>
            <a:r>
              <a:rPr lang="en-US" dirty="0">
                <a:solidFill>
                  <a:srgbClr val="3333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?1000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MOVE.B #0, D0 results in XNZVC set to </a:t>
            </a:r>
            <a:r>
              <a:rPr lang="en-US" dirty="0">
                <a:solidFill>
                  <a:srgbClr val="3333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?0100</a:t>
            </a:r>
          </a:p>
          <a:p>
            <a:pPr>
              <a:lnSpc>
                <a:spcPct val="110000"/>
              </a:lnSpc>
            </a:pPr>
            <a:r>
              <a:rPr lang="en-US" i="1" u="sng" dirty="0"/>
              <a:t>Bug report for easy68K simulator!</a:t>
            </a:r>
          </a:p>
          <a:p>
            <a:pPr lvl="1">
              <a:lnSpc>
                <a:spcPct val="110000"/>
              </a:lnSpc>
            </a:pPr>
            <a:r>
              <a:rPr lang="en-US" i="1" u="sng" dirty="0"/>
              <a:t>MOVE.L #(data&lt;5bits), D0</a:t>
            </a:r>
            <a:r>
              <a:rPr lang="en-US" i="1" u="sng" dirty="0">
                <a:sym typeface="Wingdings" pitchFamily="2" charset="2"/>
              </a:rPr>
              <a:t> assembled to MOVEQ instruction</a:t>
            </a:r>
          </a:p>
          <a:p>
            <a:pPr lvl="1">
              <a:lnSpc>
                <a:spcPct val="110000"/>
              </a:lnSpc>
            </a:pPr>
            <a:r>
              <a:rPr lang="en-US" i="1" u="sng" dirty="0">
                <a:sym typeface="Wingdings" pitchFamily="2" charset="2"/>
              </a:rPr>
              <a:t>Address register as the destination is considered valid (changed to MOVEA)</a:t>
            </a:r>
          </a:p>
          <a:p>
            <a:pPr>
              <a:lnSpc>
                <a:spcPct val="110000"/>
              </a:lnSpc>
            </a:pPr>
            <a:endParaRPr lang="en-US" i="1" u="sng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695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MOVEA &lt;</a:t>
            </a:r>
            <a:r>
              <a:rPr lang="en-US" dirty="0" err="1"/>
              <a:t>ea</a:t>
            </a:r>
            <a:r>
              <a:rPr lang="en-US" dirty="0"/>
              <a:t>&gt;, </a:t>
            </a:r>
            <a:r>
              <a:rPr lang="en-US" b="1" dirty="0">
                <a:solidFill>
                  <a:srgbClr val="FF0000"/>
                </a:solidFill>
              </a:rPr>
              <a:t>An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78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Copy an Address value from source to destination</a:t>
            </a:r>
          </a:p>
          <a:p>
            <a:pPr>
              <a:lnSpc>
                <a:spcPct val="150000"/>
              </a:lnSpc>
            </a:pPr>
            <a:r>
              <a:rPr lang="en-US" dirty="0"/>
              <a:t>Source effective address: All the addressing modes</a:t>
            </a:r>
          </a:p>
          <a:p>
            <a:pPr>
              <a:lnSpc>
                <a:spcPct val="150000"/>
              </a:lnSpc>
            </a:pPr>
            <a:r>
              <a:rPr lang="en-US" dirty="0"/>
              <a:t>Destination effective address: only Direct Address Register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Can only take </a:t>
            </a:r>
            <a:r>
              <a:rPr lang="en-US" b="1" dirty="0"/>
              <a:t>.W </a:t>
            </a:r>
            <a:r>
              <a:rPr lang="en-US" dirty="0"/>
              <a:t>and</a:t>
            </a:r>
            <a:r>
              <a:rPr lang="en-US" b="1" dirty="0"/>
              <a:t> .L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Does not affect the state of the CCR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Words are sign extended </a:t>
            </a:r>
            <a:r>
              <a:rPr lang="en-US" sz="1800" dirty="0"/>
              <a:t>when moved into the register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FF"/>
                </a:solidFill>
              </a:rPr>
              <a:t>	MOVEA.W  #$8C00, A0                     	[A0] 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 $FFFF8C00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FF"/>
                </a:solidFill>
              </a:rPr>
              <a:t>	MOVEA.W  #$4F00, A0                 		[A0] 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 $00004F00</a:t>
            </a:r>
            <a:endParaRPr lang="en-US" sz="1800" dirty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 err="1"/>
              <a:t>Longwords</a:t>
            </a:r>
            <a:r>
              <a:rPr lang="en-US" sz="1800" b="1" dirty="0"/>
              <a:t> are just an absolute </a:t>
            </a:r>
            <a:r>
              <a:rPr lang="en-US" sz="1800" b="1" dirty="0" err="1"/>
              <a:t>longword</a:t>
            </a:r>
            <a:r>
              <a:rPr lang="en-US" sz="1800" b="1" dirty="0"/>
              <a:t>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FF"/>
                </a:solidFill>
              </a:rPr>
              <a:t>	MOVEA.L  #$8C00, A0                     		[A0] 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 $00008C00</a:t>
            </a: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08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4000" dirty="0"/>
              <a:t>MOVEA 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3588" cy="5257800"/>
          </a:xfrm>
        </p:spPr>
        <p:txBody>
          <a:bodyPr/>
          <a:lstStyle/>
          <a:p>
            <a:pPr marL="1371600" lvl="3" indent="0">
              <a:lnSpc>
                <a:spcPct val="90000"/>
              </a:lnSpc>
              <a:buNone/>
              <a:defRPr/>
            </a:pPr>
            <a:endParaRPr lang="en-US" sz="2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What value will you see in A1 after the following operations?</a:t>
            </a:r>
            <a:r>
              <a:rPr lang="en-US" sz="2000" dirty="0"/>
              <a:t> 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endParaRPr lang="en-US" sz="900" dirty="0">
              <a:solidFill>
                <a:srgbClr val="3333FF"/>
              </a:solidFill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600" dirty="0">
                <a:solidFill>
                  <a:srgbClr val="3333FF"/>
                </a:solidFill>
              </a:rPr>
              <a:t>MOVEA.W #$7FFF, A1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600" dirty="0">
                <a:cs typeface="Courier New" pitchFamily="49" charset="0"/>
              </a:rPr>
              <a:t>$7FFF = % 0111 1111 1111 1111 </a:t>
            </a:r>
            <a:r>
              <a:rPr lang="en-US" sz="1600" dirty="0">
                <a:cs typeface="Courier New" pitchFamily="49" charset="0"/>
                <a:sym typeface="Wingdings" pitchFamily="2" charset="2"/>
              </a:rPr>
              <a:t>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sz="1400" dirty="0">
                <a:cs typeface="Courier New" pitchFamily="49" charset="0"/>
              </a:rPr>
              <a:t>0000 0000 0000 0000 0111 1111 1111 1111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200" dirty="0">
                <a:cs typeface="Courier New" pitchFamily="49" charset="0"/>
              </a:rPr>
              <a:t>               </a:t>
            </a:r>
            <a:r>
              <a:rPr lang="en-US" sz="1600" dirty="0">
                <a:cs typeface="Courier New" pitchFamily="49" charset="0"/>
              </a:rPr>
              <a:t>= $ 0000 7 FFF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endParaRPr lang="en-US" sz="1050" dirty="0">
              <a:cs typeface="Courier New" pitchFamily="49" charset="0"/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600" dirty="0">
                <a:solidFill>
                  <a:srgbClr val="3333FF"/>
                </a:solidFill>
              </a:rPr>
              <a:t>MOVEA.W #$8000, A1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600" dirty="0">
                <a:cs typeface="Courier New" pitchFamily="49" charset="0"/>
              </a:rPr>
              <a:t>$8000 = % 1000 0000 0000 0000 </a:t>
            </a:r>
            <a:r>
              <a:rPr lang="en-US" sz="1600" dirty="0">
                <a:cs typeface="Courier New" pitchFamily="49" charset="0"/>
                <a:sym typeface="Wingdings" pitchFamily="2" charset="2"/>
              </a:rPr>
              <a:t> % </a:t>
            </a:r>
            <a:r>
              <a:rPr lang="en-US" sz="1400" dirty="0">
                <a:cs typeface="Courier New" pitchFamily="49" charset="0"/>
                <a:sym typeface="Wingdings" pitchFamily="2" charset="2"/>
              </a:rPr>
              <a:t>1111 1111 1111 1111 </a:t>
            </a:r>
            <a:r>
              <a:rPr lang="en-US" sz="1400" dirty="0">
                <a:cs typeface="Courier New" pitchFamily="49" charset="0"/>
              </a:rPr>
              <a:t>1000 0000 0000 0000</a:t>
            </a:r>
            <a:r>
              <a:rPr lang="en-US" dirty="0">
                <a:cs typeface="Courier New" pitchFamily="49" charset="0"/>
              </a:rPr>
              <a:t> 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600" dirty="0">
                <a:cs typeface="Courier New" pitchFamily="49" charset="0"/>
              </a:rPr>
              <a:t>           =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$ FFFF8000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endParaRPr lang="en-US" sz="1050" dirty="0">
              <a:solidFill>
                <a:srgbClr val="FF0000"/>
              </a:solidFill>
              <a:cs typeface="Courier New" pitchFamily="49" charset="0"/>
              <a:sym typeface="Wingdings" pitchFamily="2" charset="2"/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sz="1600" dirty="0">
                <a:solidFill>
                  <a:srgbClr val="3333FF"/>
                </a:solidFill>
              </a:rPr>
              <a:t>MOVEA.L #$8000, A1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solidFill>
                  <a:srgbClr val="3333FF"/>
                </a:solidFill>
              </a:rPr>
              <a:t>Then A1 contains $00008000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5713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4000" dirty="0"/>
              <a:t>More about MOVEA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sz="2000" b="1" dirty="0"/>
              <a:t>Addresses are signed numbers!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Why need negative number?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For the </a:t>
            </a:r>
            <a:r>
              <a:rPr lang="en-US" sz="2000" b="1" dirty="0">
                <a:solidFill>
                  <a:srgbClr val="FF0000"/>
                </a:solidFill>
              </a:rPr>
              <a:t>reverse direction</a:t>
            </a:r>
            <a:r>
              <a:rPr lang="en-US" sz="2000" dirty="0"/>
              <a:t>, instead of forwarding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/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Why not just use Long-word addresses only?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Saves memory space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Requires one less extension word fetch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ROM code is usually placed in low or high memory</a:t>
            </a:r>
          </a:p>
          <a:p>
            <a:pPr lvl="2">
              <a:lnSpc>
                <a:spcPct val="90000"/>
              </a:lnSpc>
              <a:defRPr/>
            </a:pPr>
            <a:endParaRPr lang="en-US" sz="2000" dirty="0"/>
          </a:p>
          <a:p>
            <a:pPr lvl="1">
              <a:lnSpc>
                <a:spcPct val="90000"/>
              </a:lnSpc>
              <a:defRPr/>
            </a:pPr>
            <a:r>
              <a:rPr lang="en-US" sz="2000" b="1" dirty="0"/>
              <a:t>MOVEA</a:t>
            </a:r>
            <a:r>
              <a:rPr lang="en-US" sz="2000" dirty="0"/>
              <a:t> and some other Address Operation instructions can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explicitly specify word and long address (MOVEA.W, MOVEA.L)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sign extend the address automatically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dirty="0"/>
              <a:t>What about other instructions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79578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&lt;</a:t>
            </a:r>
            <a:r>
              <a:rPr lang="en-US" dirty="0" err="1"/>
              <a:t>ea</a:t>
            </a:r>
            <a:r>
              <a:rPr lang="en-US" dirty="0"/>
              <a:t>&gt;, An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Source </a:t>
            </a:r>
            <a:r>
              <a:rPr lang="en-US" sz="1800" dirty="0">
                <a:sym typeface="Wingdings" pitchFamily="2" charset="2"/>
              </a:rPr>
              <a:t> An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Load effective address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Does not affect the state of the CCR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Size = </a:t>
            </a:r>
            <a:r>
              <a:rPr lang="en-US" sz="1800" b="1" dirty="0" err="1">
                <a:solidFill>
                  <a:srgbClr val="FF0000"/>
                </a:solidFill>
              </a:rPr>
              <a:t>Longword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>Source effective address: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(An), An, Absolute addressing (Word, Long)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FF"/>
                </a:solidFill>
              </a:rPr>
              <a:t>LEA $A000, A0                     	[A0] 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 $0000A000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FF"/>
                </a:solidFill>
              </a:rPr>
              <a:t>LEA (A2), A0                     	    	[A0] 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 [(A2)]</a:t>
            </a:r>
            <a:endParaRPr lang="en-US" dirty="0">
              <a:sym typeface="Wingdings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Is “LEA $A000, A0” the same as “MOVEA.W #$A000, A0” ?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No. LEA does not allow word-address. So, all values are considered longword addresses </a:t>
            </a:r>
            <a:r>
              <a:rPr lang="en-US" sz="2000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no sign extension</a:t>
            </a:r>
            <a:r>
              <a:rPr lang="en-US" sz="2000" dirty="0">
                <a:solidFill>
                  <a:srgbClr val="3333FF"/>
                </a:solidFill>
                <a:sym typeface="Wingdings" panose="05000000000000000000" pitchFamily="2" charset="2"/>
              </a:rPr>
              <a:t>!</a:t>
            </a:r>
            <a:endParaRPr lang="en-US" sz="2000" dirty="0">
              <a:solidFill>
                <a:srgbClr val="3333FF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After “MOVEA.W #$A000, A0”</a:t>
            </a:r>
            <a:r>
              <a:rPr lang="en-US" sz="2000" dirty="0">
                <a:solidFill>
                  <a:srgbClr val="3333FF"/>
                </a:solidFill>
                <a:sym typeface="Wingdings" pitchFamily="2" charset="2"/>
              </a:rPr>
              <a:t>, A0 has FFFFA000</a:t>
            </a:r>
            <a:endParaRPr 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6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MOVEQ #&lt;data&gt;, </a:t>
            </a:r>
            <a:r>
              <a:rPr lang="en-US" dirty="0" err="1"/>
              <a:t>Dn</a:t>
            </a:r>
            <a:endParaRPr lang="en-US" dirty="0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Move Quick instruction copies </a:t>
            </a:r>
            <a:r>
              <a:rPr lang="en-US" sz="2000" b="1" dirty="0"/>
              <a:t>one byte immediate data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	8-bit signed value </a:t>
            </a:r>
            <a:r>
              <a:rPr lang="en-US" sz="2000" dirty="0">
                <a:solidFill>
                  <a:srgbClr val="FF0000"/>
                </a:solidFill>
              </a:rPr>
              <a:t>(-128~127)</a:t>
            </a:r>
            <a:r>
              <a:rPr lang="en-US" sz="2000" dirty="0"/>
              <a:t> to a </a:t>
            </a:r>
            <a:r>
              <a:rPr lang="en-US" sz="2000" b="1" dirty="0">
                <a:solidFill>
                  <a:srgbClr val="FF0000"/>
                </a:solidFill>
              </a:rPr>
              <a:t>data register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Cannot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/>
              <a:t>copy the data out of range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The data to be copied is </a:t>
            </a:r>
            <a:r>
              <a:rPr lang="en-US" sz="2000" b="1" dirty="0">
                <a:solidFill>
                  <a:srgbClr val="FF0000"/>
                </a:solidFill>
              </a:rPr>
              <a:t>sign-extended</a:t>
            </a:r>
            <a:r>
              <a:rPr lang="en-US" sz="2000" b="1" dirty="0"/>
              <a:t> </a:t>
            </a:r>
            <a:r>
              <a:rPr lang="en-US" sz="2000" dirty="0"/>
              <a:t>before it is copied to its destination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CCR bit: V and C are cleared, N and Z are updated according to the value of the destination operand, X is unaffected. (</a:t>
            </a:r>
            <a:r>
              <a:rPr lang="en-US" sz="2000" b="1" dirty="0">
                <a:solidFill>
                  <a:srgbClr val="FF0000"/>
                </a:solidFill>
              </a:rPr>
              <a:t>XNZVC = ?**00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is saved into data register as Longword (smaller values are sign-extended)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	MOVEQ      #-3, D0                	  	 [D0] </a:t>
            </a:r>
            <a:r>
              <a:rPr lang="en-US" sz="2000" dirty="0">
                <a:solidFill>
                  <a:srgbClr val="3333FF"/>
                </a:solidFill>
                <a:sym typeface="Wingdings" pitchFamily="2" charset="2"/>
              </a:rPr>
              <a:t> $FFFFFFFD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	(-3 = 11111101 with 8-bits)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	MOVEQ      #4, D0                	  	 [D0] </a:t>
            </a:r>
            <a:r>
              <a:rPr lang="en-US" sz="2000" dirty="0">
                <a:solidFill>
                  <a:srgbClr val="3333FF"/>
                </a:solidFill>
                <a:sym typeface="Wingdings" pitchFamily="2" charset="2"/>
              </a:rPr>
              <a:t> $000000004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3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 &lt;register list&gt;, &lt;</a:t>
            </a:r>
            <a:r>
              <a:rPr lang="en-US" dirty="0" err="1"/>
              <a:t>ea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MOVEM &lt;</a:t>
            </a:r>
            <a:r>
              <a:rPr lang="en-US" dirty="0" err="1"/>
              <a:t>ea</a:t>
            </a:r>
            <a:r>
              <a:rPr lang="en-US" dirty="0"/>
              <a:t>&gt;, &lt;register list&gt;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788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Transfers the contents of a </a:t>
            </a:r>
            <a:r>
              <a:rPr lang="en-US" sz="2400" b="1" dirty="0">
                <a:solidFill>
                  <a:srgbClr val="FF0000"/>
                </a:solidFill>
              </a:rPr>
              <a:t>group of registers </a:t>
            </a:r>
            <a:r>
              <a:rPr lang="en-US" sz="2400" dirty="0"/>
              <a:t>specified by a list. The list of registers is defined as </a:t>
            </a:r>
            <a:r>
              <a:rPr lang="en-US" sz="2400" b="1" dirty="0"/>
              <a:t>Ai-</a:t>
            </a:r>
            <a:r>
              <a:rPr lang="en-US" sz="2400" b="1" dirty="0" err="1"/>
              <a:t>Aj</a:t>
            </a:r>
            <a:r>
              <a:rPr lang="en-US" sz="2400" b="1" dirty="0"/>
              <a:t>/</a:t>
            </a:r>
            <a:r>
              <a:rPr lang="en-US" sz="2400" b="1" dirty="0" err="1"/>
              <a:t>Dp-Dq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MOVEM operates </a:t>
            </a:r>
            <a:r>
              <a:rPr lang="en-US" sz="2400" b="1" dirty="0"/>
              <a:t>only</a:t>
            </a:r>
            <a:r>
              <a:rPr lang="en-US" sz="2400" dirty="0"/>
              <a:t> on </a:t>
            </a:r>
            <a:r>
              <a:rPr lang="en-US" sz="2400" b="1" dirty="0"/>
              <a:t>words</a:t>
            </a:r>
            <a:r>
              <a:rPr lang="en-US" sz="2400" dirty="0"/>
              <a:t> or </a:t>
            </a:r>
            <a:r>
              <a:rPr lang="en-US" sz="2400" b="1" dirty="0" err="1"/>
              <a:t>longwords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assembler directive REG to bind a name to the list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MOVEM.L A0-A6/D0-D7, -(SP)</a:t>
            </a:r>
            <a:r>
              <a:rPr lang="en-US" sz="2400" dirty="0">
                <a:solidFill>
                  <a:srgbClr val="3333FF"/>
                </a:solidFill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953000" y="4419600"/>
            <a:ext cx="381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GROUP REG A0-A6/D0-D7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MOVEM.L GROUP, -(SP)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19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9888" y="1143000"/>
            <a:ext cx="8178800" cy="4905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1" dirty="0"/>
              <a:t>REG - </a:t>
            </a:r>
            <a:r>
              <a:rPr lang="en-US" sz="2000" b="1" dirty="0">
                <a:solidFill>
                  <a:srgbClr val="3333FF"/>
                </a:solidFill>
              </a:rPr>
              <a:t>Register Range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Allows a list of registers to be defined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Format:	&lt;label&gt;	REG	&lt;register list&gt;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Registers may be specified as a single register, An or </a:t>
            </a:r>
            <a:r>
              <a:rPr lang="en-US" sz="2000" dirty="0" err="1"/>
              <a:t>Dn</a:t>
            </a:r>
            <a:r>
              <a:rPr lang="en-US" sz="2000" dirty="0"/>
              <a:t>, separated by slashes, i.e. A1/A5/A7/D1/D3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Register ranges may also be specified, i.e.,  A0-A3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Thus:	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save_reg</a:t>
            </a:r>
            <a:r>
              <a:rPr lang="en-US" sz="2000" dirty="0"/>
              <a:t>		REG	A0-A3/A5/D0-D7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Refer to the MOVEM instruction in your programmer’s manuals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Will go over again for subroutine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146050"/>
            <a:ext cx="8535988" cy="692150"/>
          </a:xfrm>
        </p:spPr>
        <p:txBody>
          <a:bodyPr/>
          <a:lstStyle/>
          <a:p>
            <a:r>
              <a:rPr lang="en-US" dirty="0"/>
              <a:t>Pseudo Op Codes – Assembler Directives</a:t>
            </a:r>
          </a:p>
        </p:txBody>
      </p:sp>
    </p:spTree>
    <p:extLst>
      <p:ext uri="{BB962C8B-B14F-4D97-AF65-F5344CB8AC3E}">
        <p14:creationId xmlns:p14="http://schemas.microsoft.com/office/powerpoint/2010/main" val="97466862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 &lt;register list&gt;, &lt;</a:t>
            </a:r>
            <a:r>
              <a:rPr lang="en-US" dirty="0" err="1"/>
              <a:t>ea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MOVEM &lt;</a:t>
            </a:r>
            <a:r>
              <a:rPr lang="en-US" dirty="0" err="1"/>
              <a:t>ea</a:t>
            </a:r>
            <a:r>
              <a:rPr lang="en-US" dirty="0"/>
              <a:t>&gt;, &lt;register list&gt;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Mostly used with </a:t>
            </a:r>
            <a:r>
              <a:rPr lang="en-US" sz="2400" b="1" dirty="0"/>
              <a:t>pre-decrementing</a:t>
            </a:r>
            <a:r>
              <a:rPr lang="en-US" sz="2400" dirty="0"/>
              <a:t> (registers to memory) and </a:t>
            </a:r>
            <a:r>
              <a:rPr lang="en-US" sz="2400" b="1" dirty="0"/>
              <a:t>post-incrementing</a:t>
            </a:r>
            <a:r>
              <a:rPr lang="en-US" sz="2400" dirty="0"/>
              <a:t> (memory to registers)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Frequently used to </a:t>
            </a:r>
            <a:r>
              <a:rPr lang="en-US" sz="2400" b="1" dirty="0"/>
              <a:t>save working registers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FF0000"/>
                </a:solidFill>
              </a:rPr>
              <a:t>entering a subroutine</a:t>
            </a:r>
            <a:r>
              <a:rPr lang="en-US" sz="2400" dirty="0"/>
              <a:t> and to </a:t>
            </a:r>
            <a:r>
              <a:rPr lang="en-US" sz="2400" b="1" dirty="0"/>
              <a:t>retrieve</a:t>
            </a:r>
            <a:r>
              <a:rPr lang="en-US" sz="2400" dirty="0"/>
              <a:t> them on </a:t>
            </a:r>
            <a:r>
              <a:rPr lang="en-US" sz="2400" dirty="0">
                <a:solidFill>
                  <a:srgbClr val="FF0000"/>
                </a:solidFill>
              </a:rPr>
              <a:t>exiting the subroutine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	MOVEM.L  A0-A6/D0-D7, -(A7)  *copies all working registers to stack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 	MOVEM.L (A7)+, A0-A6/D0-D7  *Restore the registers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3333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WHY do you need to save the registers to the stack when entering a subroutine??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5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Topic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/>
              <a:t>MC68000 instruction set</a:t>
            </a:r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Chapter 3, 5 by Clements (Available online)	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68K manual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Online source,       </a:t>
            </a:r>
            <a:r>
              <a:rPr lang="en-US" altLang="ko-KR" sz="2000" dirty="0">
                <a:hlinkClick r:id="rId3"/>
              </a:rPr>
              <a:t>http://www.engineering.uiowa.edu/~carch/lectsupp09/68kSimplifiedHandout.pdf</a:t>
            </a:r>
            <a:endParaRPr lang="en-US" altLang="ko-KR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604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533400"/>
            <a:ext cx="8178800" cy="21692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68K Always </a:t>
            </a:r>
            <a:r>
              <a:rPr lang="en-US" sz="2000" b="1" dirty="0"/>
              <a:t>writes</a:t>
            </a:r>
            <a:r>
              <a:rPr lang="en-US" sz="2000" dirty="0"/>
              <a:t> to memory in the order of </a:t>
            </a:r>
            <a:r>
              <a:rPr lang="en-US" sz="2000" b="1" dirty="0"/>
              <a:t>A7 to A0, D7 to D0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68K Always </a:t>
            </a:r>
            <a:r>
              <a:rPr lang="en-US" sz="2000" b="1" dirty="0"/>
              <a:t>reads</a:t>
            </a:r>
            <a:r>
              <a:rPr lang="en-US" sz="2000" dirty="0"/>
              <a:t> from memory in the order of </a:t>
            </a:r>
            <a:r>
              <a:rPr lang="en-US" sz="2000" b="1" dirty="0"/>
              <a:t>D0 to D7, A0 to A7</a:t>
            </a: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E.g., D0 has $30, D1 has $20, A3 had $1234</a:t>
            </a:r>
            <a:endParaRPr lang="en-US" sz="18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19502"/>
              </p:ext>
            </p:extLst>
          </p:nvPr>
        </p:nvGraphicFramePr>
        <p:xfrm>
          <a:off x="685800" y="2813886"/>
          <a:ext cx="914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807" y="5211103"/>
            <a:ext cx="195279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sz="1800" kern="0" dirty="0"/>
              <a:t>Before executing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566486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1600200" y="471888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4475" y="417158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75679"/>
              </p:ext>
            </p:extLst>
          </p:nvPr>
        </p:nvGraphicFramePr>
        <p:xfrm>
          <a:off x="3910519" y="2890086"/>
          <a:ext cx="914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875989" y="2397869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824919" y="2550269"/>
            <a:ext cx="51070" cy="626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4464" y="200296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835940" y="5211103"/>
            <a:ext cx="176837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sz="1800" kern="0" dirty="0"/>
              <a:t>After executing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148671"/>
            <a:ext cx="3370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/>
              <a:t>MOVEM.L D0/D1/A3, –(SP)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22" y="2704813"/>
            <a:ext cx="2314575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14" y="5954053"/>
            <a:ext cx="5257800" cy="781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85800"/>
            <a:ext cx="8153400" cy="8427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Instructions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839200" cy="381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Move operands (data) among memory or registers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1821"/>
            <a:ext cx="876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629400" y="3962400"/>
            <a:ext cx="1447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48450" y="2998754"/>
            <a:ext cx="1447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48450" y="2106646"/>
            <a:ext cx="1447800" cy="49996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4343400"/>
            <a:ext cx="2590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19200" y="3379754"/>
            <a:ext cx="2667000" cy="430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95400" y="5327073"/>
            <a:ext cx="2590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68000 Arithmetic Instructions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9" y="1676400"/>
            <a:ext cx="877256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990600"/>
            <a:ext cx="792480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68K has a conventional set of integer arithmetic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68K does not support floating-point operations.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3456801"/>
            <a:ext cx="142699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[D0] </a:t>
            </a:r>
            <a:r>
              <a:rPr lang="en-US" dirty="0">
                <a:sym typeface="Wingdings" pitchFamily="2" charset="2"/>
              </a:rPr>
              <a:t> 04000000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95400" y="5867400"/>
            <a:ext cx="3733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4114800"/>
            <a:ext cx="4267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81545" y="3238500"/>
            <a:ext cx="4267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ChangeArrowheads="1"/>
          </p:cNvSpPr>
          <p:nvPr/>
        </p:nvSpPr>
        <p:spPr bwMode="auto">
          <a:xfrm>
            <a:off x="1058222" y="4343400"/>
            <a:ext cx="7628577" cy="2133600"/>
          </a:xfrm>
          <a:prstGeom prst="rect">
            <a:avLst/>
          </a:prstGeom>
          <a:solidFill>
            <a:srgbClr val="FFC000">
              <a:alpha val="69000"/>
            </a:srgb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b="1">
              <a:latin typeface="Arial" pitchFamily="34" charset="0"/>
            </a:endParaRPr>
          </a:p>
        </p:txBody>
      </p:sp>
      <p:sp>
        <p:nvSpPr>
          <p:cNvPr id="1392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9075" y="1063625"/>
            <a:ext cx="8629650" cy="3279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1" dirty="0"/>
              <a:t>ADD </a:t>
            </a:r>
            <a:r>
              <a:rPr lang="en-US" sz="1800" dirty="0"/>
              <a:t>(Add binary)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</a:t>
            </a:r>
            <a:r>
              <a:rPr lang="en-US" sz="1800" b="1" dirty="0"/>
              <a:t> data register </a:t>
            </a:r>
            <a:r>
              <a:rPr lang="en-US" sz="1800" dirty="0"/>
              <a:t>must be the source or destination of an ADD instruction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 &lt;</a:t>
            </a:r>
            <a:r>
              <a:rPr lang="en-US" sz="1800" dirty="0" err="1"/>
              <a:t>ea</a:t>
            </a:r>
            <a:r>
              <a:rPr lang="en-US" sz="1800" dirty="0"/>
              <a:t>&gt;, </a:t>
            </a:r>
            <a:r>
              <a:rPr lang="en-US" sz="1800" dirty="0" err="1"/>
              <a:t>Dn</a:t>
            </a:r>
            <a:r>
              <a:rPr lang="en-US" sz="1800" dirty="0"/>
              <a:t>    or ADD </a:t>
            </a:r>
            <a:r>
              <a:rPr lang="en-US" sz="1800" dirty="0" err="1"/>
              <a:t>Dn</a:t>
            </a:r>
            <a:r>
              <a:rPr lang="en-US" sz="1800" dirty="0"/>
              <a:t>, &lt;</a:t>
            </a:r>
            <a:r>
              <a:rPr lang="en-US" sz="1800" dirty="0" err="1"/>
              <a:t>ea</a:t>
            </a:r>
            <a:r>
              <a:rPr lang="en-US" sz="1800" dirty="0"/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Direct memory-to-memory additions are not permitted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Example: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Before: &lt;D2&gt; = $12345678, &lt;D3&gt; = $5F02C332</a:t>
            </a:r>
          </a:p>
          <a:p>
            <a:pPr lvl="2">
              <a:lnSpc>
                <a:spcPct val="110000"/>
              </a:lnSpc>
            </a:pPr>
            <a:r>
              <a:rPr lang="en-US" sz="1800" b="1" dirty="0"/>
              <a:t>ADD.B     D2,D3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After:	   &lt;D2&gt; = $123456</a:t>
            </a:r>
            <a:r>
              <a:rPr lang="en-US" sz="1800" b="1" dirty="0"/>
              <a:t>78</a:t>
            </a:r>
            <a:r>
              <a:rPr lang="en-US" sz="1800" dirty="0"/>
              <a:t>, &lt;D3&gt; = $5F02C3</a:t>
            </a:r>
            <a:r>
              <a:rPr lang="en-US" sz="1800" b="1" dirty="0"/>
              <a:t>AA (XNZVC = 01010)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CCR bits are changed based on the result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X : EXTEND flag: Used in certain operations, generally affected like CARRY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N : NEGATIVE flag: if </a:t>
            </a:r>
            <a:r>
              <a:rPr lang="en-US" sz="1800" b="1" dirty="0"/>
              <a:t>Bit 7 </a:t>
            </a:r>
            <a:r>
              <a:rPr lang="en-US" sz="1800" dirty="0"/>
              <a:t>is 1, then N=1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Z : ZERO flag: if zero, Z=1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V : OVERFLOW flag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C : CARRY flag</a:t>
            </a:r>
            <a:endParaRPr lang="en-US" sz="1800" b="1" dirty="0"/>
          </a:p>
          <a:p>
            <a:pPr lvl="2"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96808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ADDA and ADDQ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8063"/>
            <a:ext cx="8915400" cy="4097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ADDA </a:t>
            </a:r>
            <a:r>
              <a:rPr lang="en-US" sz="2000" dirty="0"/>
              <a:t>(Add Address): Adds data to an </a:t>
            </a:r>
            <a:r>
              <a:rPr lang="en-US" sz="2000" b="1" dirty="0">
                <a:solidFill>
                  <a:srgbClr val="FF0000"/>
                </a:solidFill>
              </a:rPr>
              <a:t>address register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Only </a:t>
            </a:r>
            <a:r>
              <a:rPr lang="en-US" sz="2000" b="1" dirty="0"/>
              <a:t>word</a:t>
            </a:r>
            <a:r>
              <a:rPr lang="en-US" sz="2000" dirty="0"/>
              <a:t> and </a:t>
            </a:r>
            <a:r>
              <a:rPr lang="en-US" sz="2000" b="1" dirty="0"/>
              <a:t>longword</a:t>
            </a:r>
            <a:r>
              <a:rPr lang="en-US" sz="2000" dirty="0"/>
              <a:t> operations are allowed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ADDA.W #$8122, A0 ; [A0] </a:t>
            </a:r>
            <a:r>
              <a:rPr lang="en-US" sz="2000" dirty="0">
                <a:sym typeface="Wingdings" pitchFamily="2" charset="2"/>
              </a:rPr>
              <a:t> $FFFF8122 + A0 (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sign-extended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CCR is not affected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/>
              <a:t>ADDQ</a:t>
            </a:r>
            <a:r>
              <a:rPr lang="en-US" sz="2000" dirty="0"/>
              <a:t> (Add Quick): Adds a number in the range </a:t>
            </a:r>
            <a:r>
              <a:rPr lang="en-US" sz="2000" b="1" dirty="0">
                <a:solidFill>
                  <a:srgbClr val="FF0000"/>
                </a:solidFill>
              </a:rPr>
              <a:t>1 to 8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3-bits can represent 1 - 8, (</a:t>
            </a:r>
            <a:r>
              <a:rPr lang="en-US" sz="2000" dirty="0">
                <a:solidFill>
                  <a:srgbClr val="FF0000"/>
                </a:solidFill>
              </a:rPr>
              <a:t>Note: </a:t>
            </a:r>
            <a:r>
              <a:rPr lang="en-US" sz="2000" b="1" dirty="0">
                <a:solidFill>
                  <a:srgbClr val="FF0000"/>
                </a:solidFill>
              </a:rPr>
              <a:t>8 being 000 here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Word</a:t>
            </a:r>
            <a:r>
              <a:rPr lang="en-US" sz="2000" dirty="0"/>
              <a:t> and </a:t>
            </a:r>
            <a:r>
              <a:rPr lang="en-US" sz="2000" b="1" dirty="0"/>
              <a:t>longword</a:t>
            </a:r>
            <a:r>
              <a:rPr lang="en-US" sz="2000" dirty="0"/>
              <a:t> size when the destination is an </a:t>
            </a:r>
            <a:r>
              <a:rPr lang="en-US" sz="2000" b="1" dirty="0"/>
              <a:t>address register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If destination is address register, CCR is not affected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Faster as the immediate data is just 3 bits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ADDQ, SUBQ support operands 1 to 8 only and not sign-extended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ADDI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ADDI </a:t>
            </a:r>
            <a:r>
              <a:rPr lang="en-US" sz="2000" dirty="0"/>
              <a:t>(Add Immediate): Adds number to </a:t>
            </a:r>
            <a:r>
              <a:rPr lang="en-US" sz="2000" b="1" dirty="0"/>
              <a:t>data register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b="1" dirty="0"/>
              <a:t> memory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Byte, word or </a:t>
            </a:r>
            <a:r>
              <a:rPr lang="en-US" sz="2000" dirty="0" err="1"/>
              <a:t>longword</a:t>
            </a:r>
            <a:r>
              <a:rPr lang="en-US" sz="2000" dirty="0"/>
              <a:t> operations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ADDI.W #$1234, (A0) is </a:t>
            </a:r>
            <a:r>
              <a:rPr lang="en-US" sz="2000" b="1" dirty="0"/>
              <a:t>valid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ADD</a:t>
            </a:r>
            <a:r>
              <a:rPr lang="en-US" sz="2000" dirty="0"/>
              <a:t>.W #$1234, (A0) is </a:t>
            </a:r>
            <a:r>
              <a:rPr lang="en-US" sz="2000" b="1" dirty="0">
                <a:solidFill>
                  <a:srgbClr val="FF0000"/>
                </a:solidFill>
              </a:rPr>
              <a:t>invalid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i="1" dirty="0">
                <a:solidFill>
                  <a:srgbClr val="FF0000"/>
                </a:solidFill>
              </a:rPr>
              <a:t>Question: If &lt;D2&gt; = $047128E8, what’s the difference between</a:t>
            </a:r>
          </a:p>
          <a:p>
            <a:pPr>
              <a:lnSpc>
                <a:spcPct val="11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ADDI.B	#$20,D2	        * &lt;D2&gt; = ??, C = ??</a:t>
            </a:r>
          </a:p>
          <a:p>
            <a:pPr marL="457200" lvl="1" indent="0" algn="ctr">
              <a:lnSpc>
                <a:spcPct val="110000"/>
              </a:lnSpc>
              <a:buNone/>
            </a:pPr>
            <a:r>
              <a:rPr lang="en-US" sz="2000" dirty="0"/>
              <a:t>$047128</a:t>
            </a:r>
            <a:r>
              <a:rPr lang="en-US" sz="2000" b="1" dirty="0">
                <a:solidFill>
                  <a:srgbClr val="FF0000"/>
                </a:solidFill>
              </a:rPr>
              <a:t>08</a:t>
            </a:r>
            <a:r>
              <a:rPr lang="en-US" sz="2000" dirty="0"/>
              <a:t> </a:t>
            </a:r>
          </a:p>
          <a:p>
            <a:pPr marL="457200" lvl="1" indent="0" algn="ctr">
              <a:lnSpc>
                <a:spcPct val="110000"/>
              </a:lnSpc>
              <a:buNone/>
            </a:pPr>
            <a:r>
              <a:rPr lang="en-US" sz="2000" dirty="0"/>
              <a:t>C=1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ADDI.W 	#$20,D2	        * &lt;D2&gt; = ??, C = ??</a:t>
            </a:r>
          </a:p>
          <a:p>
            <a:pPr marL="457200" lvl="1" indent="0" algn="ctr">
              <a:lnSpc>
                <a:spcPct val="110000"/>
              </a:lnSpc>
              <a:buNone/>
            </a:pPr>
            <a:r>
              <a:rPr lang="en-US" sz="2000" dirty="0"/>
              <a:t>$04712</a:t>
            </a:r>
            <a:r>
              <a:rPr lang="en-US" sz="2000" b="1" dirty="0">
                <a:solidFill>
                  <a:srgbClr val="FF0000"/>
                </a:solidFill>
              </a:rPr>
              <a:t>908</a:t>
            </a:r>
            <a:r>
              <a:rPr lang="en-US" sz="2000" dirty="0"/>
              <a:t> </a:t>
            </a:r>
          </a:p>
          <a:p>
            <a:pPr marL="457200" lvl="1" indent="0" algn="ctr">
              <a:lnSpc>
                <a:spcPct val="110000"/>
              </a:lnSpc>
              <a:buNone/>
            </a:pPr>
            <a:r>
              <a:rPr lang="en-US" sz="2000" dirty="0"/>
              <a:t>C=0</a:t>
            </a:r>
          </a:p>
          <a:p>
            <a:pPr lvl="1">
              <a:lnSpc>
                <a:spcPct val="11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56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MULU and MULS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MULU (multiply unsigned) , MULS (multiply signed)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MULU &lt;</a:t>
            </a:r>
            <a:r>
              <a:rPr lang="en-US" sz="2000" dirty="0" err="1"/>
              <a:t>ea</a:t>
            </a:r>
            <a:r>
              <a:rPr lang="en-US" sz="2000" dirty="0"/>
              <a:t>&gt;, </a:t>
            </a:r>
            <a:r>
              <a:rPr lang="en-US" sz="2000" dirty="0" err="1"/>
              <a:t>Dn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MULS &lt;</a:t>
            </a:r>
            <a:r>
              <a:rPr lang="en-US" sz="2000" dirty="0" err="1"/>
              <a:t>ea</a:t>
            </a:r>
            <a:r>
              <a:rPr lang="en-US" sz="2000" dirty="0"/>
              <a:t>&gt;, </a:t>
            </a:r>
            <a:r>
              <a:rPr lang="en-US" sz="2000" dirty="0" err="1"/>
              <a:t>Dn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Product of </a:t>
            </a:r>
            <a:r>
              <a:rPr lang="en-US" sz="2000" b="1" dirty="0"/>
              <a:t>two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16-bit</a:t>
            </a:r>
            <a:r>
              <a:rPr lang="en-US" sz="2000" b="1" dirty="0"/>
              <a:t> integers </a:t>
            </a:r>
            <a:r>
              <a:rPr lang="en-US" sz="2000" dirty="0"/>
              <a:t>(Only Word is allowed)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Only lower order word </a:t>
            </a:r>
            <a:r>
              <a:rPr lang="en-US" sz="2000" dirty="0"/>
              <a:t>is used in multiplication: upper word is unused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[D0] = $ABCD</a:t>
            </a:r>
            <a:r>
              <a:rPr lang="en-US" sz="2000" b="1" dirty="0">
                <a:solidFill>
                  <a:srgbClr val="3333FF"/>
                </a:solidFill>
              </a:rPr>
              <a:t>8000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MULU #$0800, D0 ; [D0] </a:t>
            </a:r>
            <a:r>
              <a:rPr lang="en-US" sz="2000" dirty="0">
                <a:sym typeface="Wingdings" pitchFamily="2" charset="2"/>
              </a:rPr>
              <a:t> 04000000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pitchFamily="2" charset="2"/>
              </a:rPr>
              <a:t>CCR Bits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sym typeface="Wingdings" pitchFamily="2" charset="2"/>
              </a:rPr>
              <a:t>X: unchanged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sym typeface="Wingdings" pitchFamily="2" charset="2"/>
              </a:rPr>
              <a:t>V = C = 0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sym typeface="Wingdings" pitchFamily="2" charset="2"/>
              </a:rPr>
              <a:t>N and Z depend on the result</a:t>
            </a: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421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DIVU and DIVS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DIVU</a:t>
            </a:r>
            <a:r>
              <a:rPr lang="en-US" sz="2000" dirty="0"/>
              <a:t> (divide with unsigned) , </a:t>
            </a:r>
            <a:r>
              <a:rPr lang="en-US" sz="2000" b="1" dirty="0"/>
              <a:t>DIVS</a:t>
            </a:r>
            <a:r>
              <a:rPr lang="en-US" sz="2000" dirty="0"/>
              <a:t> (divide with signed)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DIVU &lt;</a:t>
            </a:r>
            <a:r>
              <a:rPr lang="en-US" sz="2000" dirty="0" err="1"/>
              <a:t>ea</a:t>
            </a:r>
            <a:r>
              <a:rPr lang="en-US" sz="2000" dirty="0"/>
              <a:t>&gt;, </a:t>
            </a:r>
            <a:r>
              <a:rPr lang="en-US" sz="2000" dirty="0" err="1"/>
              <a:t>Dn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DIVS &lt;</a:t>
            </a:r>
            <a:r>
              <a:rPr lang="en-US" sz="2000" dirty="0" err="1"/>
              <a:t>ea</a:t>
            </a:r>
            <a:r>
              <a:rPr lang="en-US" sz="2000" dirty="0"/>
              <a:t>&gt;, </a:t>
            </a:r>
            <a:r>
              <a:rPr lang="en-US" sz="2000" dirty="0" err="1"/>
              <a:t>Dn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Destination ÷ Source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Destination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Destination </a:t>
            </a:r>
            <a:r>
              <a:rPr lang="en-US" sz="2000" dirty="0"/>
              <a:t>is</a:t>
            </a:r>
            <a:r>
              <a:rPr lang="en-US" sz="2000" b="1" dirty="0"/>
              <a:t> longword, Source </a:t>
            </a:r>
            <a:r>
              <a:rPr lang="en-US" sz="2000" dirty="0"/>
              <a:t>is</a:t>
            </a:r>
            <a:r>
              <a:rPr lang="en-US" sz="2000" b="1" dirty="0"/>
              <a:t> word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</a:t>
            </a:r>
            <a:r>
              <a:rPr lang="en-US" sz="2000" b="1" dirty="0"/>
              <a:t>quotient</a:t>
            </a:r>
            <a:r>
              <a:rPr lang="en-US" sz="2000" dirty="0"/>
              <a:t> is in the </a:t>
            </a:r>
            <a:r>
              <a:rPr lang="en-US" sz="2000" b="1" dirty="0"/>
              <a:t>lower-order word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</a:t>
            </a:r>
            <a:r>
              <a:rPr lang="en-US" sz="2000" b="1" dirty="0"/>
              <a:t>remainder</a:t>
            </a:r>
            <a:r>
              <a:rPr lang="en-US" sz="2000" dirty="0"/>
              <a:t> is in the </a:t>
            </a:r>
            <a:r>
              <a:rPr lang="en-US" sz="2000" b="1" dirty="0"/>
              <a:t>upper-order word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CCR bits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X: unchanged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N, Z: depends on the </a:t>
            </a:r>
            <a:r>
              <a:rPr lang="en-US" sz="2000" b="1" dirty="0"/>
              <a:t>quotient</a:t>
            </a:r>
            <a:r>
              <a:rPr lang="en-US" sz="2000" dirty="0"/>
              <a:t>, but if V=1 or divide by zero then undetermined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V: 1 if overflow occurs. If divide zero, then undetermined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C: 0</a:t>
            </a:r>
          </a:p>
          <a:p>
            <a:pPr lvl="2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52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CLR, CMP and EXT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CLR</a:t>
            </a:r>
            <a:r>
              <a:rPr lang="en-US" sz="2000" dirty="0"/>
              <a:t> (Clear an operand)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May be used on </a:t>
            </a:r>
            <a:r>
              <a:rPr lang="en-US" b="1" dirty="0"/>
              <a:t>bytes</a:t>
            </a:r>
            <a:r>
              <a:rPr lang="en-US" dirty="0"/>
              <a:t>, </a:t>
            </a:r>
            <a:r>
              <a:rPr lang="en-US" b="1" dirty="0"/>
              <a:t>words</a:t>
            </a:r>
            <a:r>
              <a:rPr lang="en-US" dirty="0"/>
              <a:t> and </a:t>
            </a:r>
            <a:r>
              <a:rPr lang="en-US" b="1" dirty="0" err="1"/>
              <a:t>longwords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dirty="0"/>
              <a:t>All condition codes except X are affected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Faster than MOVE.L $0, D0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Z = 1, V=C=N = 0, X is unchanged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/>
              <a:t>CMP </a:t>
            </a:r>
            <a:r>
              <a:rPr lang="en-US" sz="2000" dirty="0"/>
              <a:t>(Compare data with a </a:t>
            </a:r>
            <a:r>
              <a:rPr lang="en-US" sz="2000" b="1" dirty="0"/>
              <a:t>data register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second operand must be a data register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Sets the condition codes accordingly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Subtracts the source operand from the destination operand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Only the condition code flags are affected!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Source and destination operands are not affected!</a:t>
            </a:r>
            <a:endParaRPr lang="en-US" sz="2000" b="1" dirty="0"/>
          </a:p>
          <a:p>
            <a:pPr>
              <a:lnSpc>
                <a:spcPct val="110000"/>
              </a:lnSpc>
            </a:pPr>
            <a:r>
              <a:rPr lang="en-US" sz="2000" b="1" dirty="0"/>
              <a:t>EXT</a:t>
            </a:r>
            <a:r>
              <a:rPr lang="en-US" sz="2000" dirty="0"/>
              <a:t> (sign-extend byte to word or word to longword)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EXT.W </a:t>
            </a:r>
            <a:r>
              <a:rPr lang="en-US" dirty="0" err="1"/>
              <a:t>Dn</a:t>
            </a:r>
            <a:r>
              <a:rPr lang="en-US" dirty="0"/>
              <a:t>: extend </a:t>
            </a:r>
            <a:r>
              <a:rPr lang="en-US" dirty="0" err="1"/>
              <a:t>Dn</a:t>
            </a:r>
            <a:r>
              <a:rPr lang="en-US" dirty="0"/>
              <a:t>(7) to </a:t>
            </a:r>
            <a:r>
              <a:rPr lang="en-US" dirty="0" err="1"/>
              <a:t>Dn</a:t>
            </a:r>
            <a:r>
              <a:rPr lang="en-US" dirty="0"/>
              <a:t>(8:15) (extend byte to word)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EXT.L </a:t>
            </a:r>
            <a:r>
              <a:rPr lang="en-US" dirty="0" err="1"/>
              <a:t>Dn</a:t>
            </a:r>
            <a:r>
              <a:rPr lang="en-US" dirty="0"/>
              <a:t>: extend </a:t>
            </a:r>
            <a:r>
              <a:rPr lang="en-US" dirty="0" err="1"/>
              <a:t>Dn</a:t>
            </a:r>
            <a:r>
              <a:rPr lang="en-US" dirty="0"/>
              <a:t>(15) to </a:t>
            </a:r>
            <a:r>
              <a:rPr lang="en-US" dirty="0" err="1"/>
              <a:t>Dn</a:t>
            </a:r>
            <a:r>
              <a:rPr lang="en-US" dirty="0"/>
              <a:t>(16:31) (extend word to </a:t>
            </a:r>
            <a:r>
              <a:rPr lang="en-US" dirty="0" err="1"/>
              <a:t>longword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19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68000 Arithmetic Instructions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9" y="1676400"/>
            <a:ext cx="877256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990600"/>
            <a:ext cx="792480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68K has a conventional set of integer arithmetic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68K does not support floating-point operations.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3581400"/>
            <a:ext cx="142699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[D0] </a:t>
            </a:r>
            <a:r>
              <a:rPr lang="en-US" dirty="0">
                <a:sym typeface="Wingdings" pitchFamily="2" charset="2"/>
              </a:rPr>
              <a:t> 04000000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68000 Instruction Set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6663"/>
            <a:ext cx="8178800" cy="4183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Assembler Directives (Pseudo Op Code)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ORG, EQU, END, DC, DCB, DS, etc.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Instructions (Op Code)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Data Movement and Arithmetic operations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Logical, Shift and Bit operations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Program Control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System Control</a:t>
            </a:r>
          </a:p>
        </p:txBody>
      </p:sp>
    </p:spTree>
    <p:extLst>
      <p:ext uri="{BB962C8B-B14F-4D97-AF65-F5344CB8AC3E}">
        <p14:creationId xmlns:p14="http://schemas.microsoft.com/office/powerpoint/2010/main" val="1050959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68000 Logical Operations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61060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05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68000 Logical Operations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69988"/>
            <a:ext cx="8556625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AND </a:t>
            </a:r>
            <a:r>
              <a:rPr lang="en-US" sz="2000" dirty="0"/>
              <a:t>(Performs bitwise logical AND)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Example</a:t>
            </a:r>
          </a:p>
          <a:p>
            <a:pPr lvl="2">
              <a:lnSpc>
                <a:spcPct val="110000"/>
              </a:lnSpc>
            </a:pPr>
            <a:r>
              <a:rPr lang="en-US" sz="2000" b="1" dirty="0"/>
              <a:t>AND.W A0,D4 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“AND.W”: only the lower 16-bits of each register is used in a word operation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Example</a:t>
            </a:r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Before: &lt;D0&gt; = $3795AC5F and &lt;D1&gt; = $B6D3</a:t>
            </a:r>
            <a:r>
              <a:rPr lang="en-US" sz="2000" dirty="0">
                <a:solidFill>
                  <a:srgbClr val="FF0000"/>
                </a:solidFill>
              </a:rPr>
              <a:t>4B9D</a:t>
            </a:r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AND.W	D0,D1</a:t>
            </a:r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After:   &lt;D0&gt; = $3795AC5F and &lt;D1&gt; = $B6D3</a:t>
            </a:r>
            <a:r>
              <a:rPr lang="en-US" sz="2000" dirty="0">
                <a:solidFill>
                  <a:srgbClr val="FF0000"/>
                </a:solidFill>
              </a:rPr>
              <a:t>081D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Shortcut to remember: Any hex digit </a:t>
            </a:r>
            <a:r>
              <a:rPr lang="en-US" sz="2000" dirty="0" err="1"/>
              <a:t>AND’ed</a:t>
            </a:r>
            <a:r>
              <a:rPr lang="en-US" sz="2000" dirty="0"/>
              <a:t> with F returns the digit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000" dirty="0"/>
              <a:t>	                                     Any hex digit </a:t>
            </a:r>
            <a:r>
              <a:rPr lang="en-US" sz="2000" dirty="0" err="1"/>
              <a:t>AND’ed</a:t>
            </a:r>
            <a:r>
              <a:rPr lang="en-US" sz="2000" dirty="0"/>
              <a:t> with 0 returns 0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ANDI </a:t>
            </a:r>
            <a:r>
              <a:rPr lang="en-US" sz="2000" dirty="0"/>
              <a:t>(AND immediate data 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Example: </a:t>
            </a:r>
            <a:r>
              <a:rPr lang="en-US" sz="2000" b="1" dirty="0"/>
              <a:t>ANDI.B #$5A,D7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8073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68000 Logical Operations (2)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524000"/>
            <a:ext cx="8683625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/>
              <a:t>OR </a:t>
            </a:r>
            <a:r>
              <a:rPr lang="en-US" sz="2000" dirty="0"/>
              <a:t>(Perform bit-wise logical inclusive OR of the operands)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ORI  </a:t>
            </a:r>
            <a:r>
              <a:rPr lang="en-US" sz="2000" dirty="0"/>
              <a:t>(Immediate bit-wise OR with destination operand)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EOR </a:t>
            </a:r>
            <a:r>
              <a:rPr lang="en-US" sz="2000" dirty="0"/>
              <a:t>(Perform bit-wise logical Exclusive OR of the operands)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EORI </a:t>
            </a:r>
            <a:r>
              <a:rPr lang="en-US" sz="2000" dirty="0"/>
              <a:t>(Immediate bit-wise Exclusive OR with destination operand)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NOT </a:t>
            </a:r>
            <a:r>
              <a:rPr lang="en-US" sz="2000" dirty="0"/>
              <a:t>(Bit-wise logical complement)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Example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Before: &lt;D3&gt; = $FF4567FF</a:t>
            </a:r>
          </a:p>
          <a:p>
            <a:pPr lvl="2">
              <a:lnSpc>
                <a:spcPct val="110000"/>
              </a:lnSpc>
            </a:pPr>
            <a:r>
              <a:rPr lang="en-US" sz="2000" b="1" dirty="0"/>
              <a:t>NOT.B     D3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After:   &lt;D3&gt; = $FF456700 </a:t>
            </a:r>
          </a:p>
        </p:txBody>
      </p:sp>
    </p:spTree>
    <p:extLst>
      <p:ext uri="{BB962C8B-B14F-4D97-AF65-F5344CB8AC3E}">
        <p14:creationId xmlns:p14="http://schemas.microsoft.com/office/powerpoint/2010/main" val="2943250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4770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8520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kern="0" dirty="0"/>
              <a:t>68000 Shift and Rotate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31366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Arithmetic Shift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Byte, Word, </a:t>
            </a:r>
            <a:r>
              <a:rPr lang="en-US" sz="1800" dirty="0" err="1"/>
              <a:t>Longword</a:t>
            </a:r>
            <a:r>
              <a:rPr lang="en-US" sz="1800" dirty="0"/>
              <a:t> (careful for the data size)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V = 1 if MSB changed at any time during the shift operation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X/C = the last bit shifted out of the operand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N,Z: based on the result</a:t>
            </a:r>
            <a:endParaRPr lang="en-US" sz="300" dirty="0"/>
          </a:p>
          <a:p>
            <a:pPr>
              <a:lnSpc>
                <a:spcPct val="110000"/>
              </a:lnSpc>
            </a:pPr>
            <a:r>
              <a:rPr lang="en-US" sz="1800" b="1" dirty="0"/>
              <a:t>AS</a:t>
            </a:r>
            <a:r>
              <a:rPr lang="en-US" sz="1800" b="1" dirty="0">
                <a:solidFill>
                  <a:srgbClr val="FF0000"/>
                </a:solidFill>
              </a:rPr>
              <a:t>L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Bits shift to </a:t>
            </a:r>
            <a:r>
              <a:rPr lang="en-US" sz="1800" dirty="0">
                <a:solidFill>
                  <a:srgbClr val="FF0000"/>
                </a:solidFill>
              </a:rPr>
              <a:t>left</a:t>
            </a:r>
          </a:p>
          <a:p>
            <a:pPr lvl="1">
              <a:lnSpc>
                <a:spcPct val="110000"/>
              </a:lnSpc>
            </a:pPr>
            <a:r>
              <a:rPr lang="en-US" sz="1800" b="1" dirty="0"/>
              <a:t>New </a:t>
            </a:r>
            <a:r>
              <a:rPr lang="en-US" b="1" dirty="0"/>
              <a:t>bits, 0’s, </a:t>
            </a:r>
            <a:r>
              <a:rPr lang="en-US" sz="1800" b="1" dirty="0"/>
              <a:t>are added at the end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 bit which is shifted out goes to C-bit and X-bit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If there are multiple bits out of the end, then the last bit goes to C and 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the sign bit has changed at the end, then V bit set</a:t>
            </a:r>
            <a:endParaRPr lang="en-US" sz="300" dirty="0"/>
          </a:p>
          <a:p>
            <a:pPr>
              <a:lnSpc>
                <a:spcPct val="110000"/>
              </a:lnSpc>
            </a:pPr>
            <a:r>
              <a:rPr lang="en-US" sz="1800" b="1" dirty="0"/>
              <a:t>AS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Bits shift to </a:t>
            </a:r>
            <a:r>
              <a:rPr lang="en-US" sz="1800" dirty="0">
                <a:solidFill>
                  <a:srgbClr val="FF0000"/>
                </a:solidFill>
              </a:rPr>
              <a:t>right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 </a:t>
            </a:r>
            <a:r>
              <a:rPr lang="en-US" sz="1800" b="1" dirty="0"/>
              <a:t>most significant bit is preserved </a:t>
            </a:r>
            <a:r>
              <a:rPr lang="en-US" sz="1800" dirty="0"/>
              <a:t>(to preserve the sign bit)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 bit shifted out of the end goes to C-bit and X-bit</a:t>
            </a:r>
          </a:p>
        </p:txBody>
      </p:sp>
    </p:spTree>
    <p:extLst>
      <p:ext uri="{BB962C8B-B14F-4D97-AF65-F5344CB8AC3E}">
        <p14:creationId xmlns:p14="http://schemas.microsoft.com/office/powerpoint/2010/main" val="377052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3"/>
          <p:cNvSpPr>
            <a:spLocks noChangeArrowheads="1"/>
          </p:cNvSpPr>
          <p:nvPr/>
        </p:nvSpPr>
        <p:spPr bwMode="auto">
          <a:xfrm>
            <a:off x="1846263" y="1609725"/>
            <a:ext cx="4464050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37222" name="Line 4"/>
          <p:cNvSpPr>
            <a:spLocks noChangeShapeType="1"/>
          </p:cNvSpPr>
          <p:nvPr/>
        </p:nvSpPr>
        <p:spPr bwMode="auto">
          <a:xfrm>
            <a:off x="2124075" y="1609725"/>
            <a:ext cx="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Line 5"/>
          <p:cNvSpPr>
            <a:spLocks noChangeShapeType="1"/>
          </p:cNvSpPr>
          <p:nvPr/>
        </p:nvSpPr>
        <p:spPr bwMode="auto">
          <a:xfrm>
            <a:off x="6065838" y="1622425"/>
            <a:ext cx="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Text Box 6"/>
          <p:cNvSpPr txBox="1">
            <a:spLocks noChangeArrowheads="1"/>
          </p:cNvSpPr>
          <p:nvPr/>
        </p:nvSpPr>
        <p:spPr bwMode="auto">
          <a:xfrm>
            <a:off x="5970588" y="2192338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LSB</a:t>
            </a:r>
          </a:p>
        </p:txBody>
      </p:sp>
      <p:sp>
        <p:nvSpPr>
          <p:cNvPr id="137225" name="Text Box 7"/>
          <p:cNvSpPr txBox="1">
            <a:spLocks noChangeArrowheads="1"/>
          </p:cNvSpPr>
          <p:nvPr/>
        </p:nvSpPr>
        <p:spPr bwMode="auto">
          <a:xfrm>
            <a:off x="2343150" y="2397125"/>
            <a:ext cx="1308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Byte = bit 7</a:t>
            </a:r>
          </a:p>
          <a:p>
            <a:r>
              <a:rPr lang="en-US" sz="1000" b="1"/>
              <a:t>Word = bit 15</a:t>
            </a:r>
          </a:p>
          <a:p>
            <a:r>
              <a:rPr lang="en-US" sz="1000" b="1"/>
              <a:t>Long word = bit 31</a:t>
            </a:r>
          </a:p>
        </p:txBody>
      </p:sp>
      <p:sp>
        <p:nvSpPr>
          <p:cNvPr id="137226" name="Rectangle 8"/>
          <p:cNvSpPr>
            <a:spLocks noChangeArrowheads="1"/>
          </p:cNvSpPr>
          <p:nvPr/>
        </p:nvSpPr>
        <p:spPr bwMode="auto">
          <a:xfrm>
            <a:off x="717550" y="1598613"/>
            <a:ext cx="622300" cy="515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37227" name="Text Box 9"/>
          <p:cNvSpPr txBox="1">
            <a:spLocks noChangeArrowheads="1"/>
          </p:cNvSpPr>
          <p:nvPr/>
        </p:nvSpPr>
        <p:spPr bwMode="auto">
          <a:xfrm>
            <a:off x="784225" y="1692275"/>
            <a:ext cx="481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X/C</a:t>
            </a:r>
          </a:p>
        </p:txBody>
      </p:sp>
      <p:sp>
        <p:nvSpPr>
          <p:cNvPr id="137228" name="Text Box 10"/>
          <p:cNvSpPr txBox="1">
            <a:spLocks noChangeArrowheads="1"/>
          </p:cNvSpPr>
          <p:nvPr/>
        </p:nvSpPr>
        <p:spPr bwMode="auto">
          <a:xfrm>
            <a:off x="2741613" y="1211263"/>
            <a:ext cx="239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ASL - Arithmetic Shift Left</a:t>
            </a:r>
          </a:p>
        </p:txBody>
      </p:sp>
      <p:sp>
        <p:nvSpPr>
          <p:cNvPr id="137229" name="Text Box 11"/>
          <p:cNvSpPr txBox="1">
            <a:spLocks noChangeArrowheads="1"/>
          </p:cNvSpPr>
          <p:nvPr/>
        </p:nvSpPr>
        <p:spPr bwMode="auto">
          <a:xfrm>
            <a:off x="6915150" y="17033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37230" name="Line 12"/>
          <p:cNvSpPr>
            <a:spLocks noChangeShapeType="1"/>
          </p:cNvSpPr>
          <p:nvPr/>
        </p:nvSpPr>
        <p:spPr bwMode="auto">
          <a:xfrm flipH="1">
            <a:off x="6299200" y="1857375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31" name="Rectangle 13"/>
          <p:cNvSpPr>
            <a:spLocks noChangeArrowheads="1"/>
          </p:cNvSpPr>
          <p:nvPr/>
        </p:nvSpPr>
        <p:spPr bwMode="auto">
          <a:xfrm>
            <a:off x="1825625" y="3392488"/>
            <a:ext cx="4464050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37232" name="Line 14"/>
          <p:cNvSpPr>
            <a:spLocks noChangeShapeType="1"/>
          </p:cNvSpPr>
          <p:nvPr/>
        </p:nvSpPr>
        <p:spPr bwMode="auto">
          <a:xfrm>
            <a:off x="2103438" y="3392488"/>
            <a:ext cx="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33" name="Line 15"/>
          <p:cNvSpPr>
            <a:spLocks noChangeShapeType="1"/>
          </p:cNvSpPr>
          <p:nvPr/>
        </p:nvSpPr>
        <p:spPr bwMode="auto">
          <a:xfrm>
            <a:off x="6045200" y="3405188"/>
            <a:ext cx="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34" name="Text Box 16"/>
          <p:cNvSpPr txBox="1">
            <a:spLocks noChangeArrowheads="1"/>
          </p:cNvSpPr>
          <p:nvPr/>
        </p:nvSpPr>
        <p:spPr bwMode="auto">
          <a:xfrm>
            <a:off x="5949950" y="3975100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LSB</a:t>
            </a:r>
          </a:p>
        </p:txBody>
      </p:sp>
      <p:sp>
        <p:nvSpPr>
          <p:cNvPr id="137235" name="Text Box 17"/>
          <p:cNvSpPr txBox="1">
            <a:spLocks noChangeArrowheads="1"/>
          </p:cNvSpPr>
          <p:nvPr/>
        </p:nvSpPr>
        <p:spPr bwMode="auto">
          <a:xfrm>
            <a:off x="2430463" y="4403725"/>
            <a:ext cx="1308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Byte = bit 7</a:t>
            </a:r>
          </a:p>
          <a:p>
            <a:r>
              <a:rPr lang="en-US" sz="1000" b="1"/>
              <a:t>Word = bit 15</a:t>
            </a:r>
          </a:p>
          <a:p>
            <a:r>
              <a:rPr lang="en-US" sz="1000" b="1"/>
              <a:t>Long word = bit 31</a:t>
            </a:r>
          </a:p>
        </p:txBody>
      </p:sp>
      <p:sp>
        <p:nvSpPr>
          <p:cNvPr id="137236" name="Rectangle 18"/>
          <p:cNvSpPr>
            <a:spLocks noChangeArrowheads="1"/>
          </p:cNvSpPr>
          <p:nvPr/>
        </p:nvSpPr>
        <p:spPr bwMode="auto">
          <a:xfrm>
            <a:off x="6780213" y="3381375"/>
            <a:ext cx="622300" cy="515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37237" name="Text Box 19"/>
          <p:cNvSpPr txBox="1">
            <a:spLocks noChangeArrowheads="1"/>
          </p:cNvSpPr>
          <p:nvPr/>
        </p:nvSpPr>
        <p:spPr bwMode="auto">
          <a:xfrm>
            <a:off x="6846888" y="3475038"/>
            <a:ext cx="481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X/C</a:t>
            </a:r>
          </a:p>
        </p:txBody>
      </p:sp>
      <p:sp>
        <p:nvSpPr>
          <p:cNvPr id="137238" name="Text Box 20"/>
          <p:cNvSpPr txBox="1">
            <a:spLocks noChangeArrowheads="1"/>
          </p:cNvSpPr>
          <p:nvPr/>
        </p:nvSpPr>
        <p:spPr bwMode="auto">
          <a:xfrm>
            <a:off x="2720975" y="2994025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ASR - Arithmetic Shift Right</a:t>
            </a:r>
          </a:p>
        </p:txBody>
      </p:sp>
      <p:sp>
        <p:nvSpPr>
          <p:cNvPr id="137239" name="Line 21"/>
          <p:cNvSpPr>
            <a:spLocks noChangeShapeType="1"/>
          </p:cNvSpPr>
          <p:nvPr/>
        </p:nvSpPr>
        <p:spPr bwMode="auto">
          <a:xfrm>
            <a:off x="6181725" y="3629025"/>
            <a:ext cx="56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40" name="Line 22"/>
          <p:cNvSpPr>
            <a:spLocks noChangeShapeType="1"/>
          </p:cNvSpPr>
          <p:nvPr/>
        </p:nvSpPr>
        <p:spPr bwMode="auto">
          <a:xfrm flipH="1">
            <a:off x="1365250" y="1851025"/>
            <a:ext cx="56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41" name="Freeform 23"/>
          <p:cNvSpPr>
            <a:spLocks/>
          </p:cNvSpPr>
          <p:nvPr/>
        </p:nvSpPr>
        <p:spPr bwMode="auto">
          <a:xfrm>
            <a:off x="1169988" y="3606800"/>
            <a:ext cx="804862" cy="836613"/>
          </a:xfrm>
          <a:custGeom>
            <a:avLst/>
            <a:gdLst>
              <a:gd name="T0" fmla="*/ 2147483647 w 507"/>
              <a:gd name="T1" fmla="*/ 2147483647 h 527"/>
              <a:gd name="T2" fmla="*/ 2147483647 w 507"/>
              <a:gd name="T3" fmla="*/ 2147483647 h 527"/>
              <a:gd name="T4" fmla="*/ 0 w 507"/>
              <a:gd name="T5" fmla="*/ 2147483647 h 527"/>
              <a:gd name="T6" fmla="*/ 0 w 507"/>
              <a:gd name="T7" fmla="*/ 0 h 527"/>
              <a:gd name="T8" fmla="*/ 2147483647 w 507"/>
              <a:gd name="T9" fmla="*/ 0 h 5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7"/>
              <a:gd name="T16" fmla="*/ 0 h 527"/>
              <a:gd name="T17" fmla="*/ 507 w 507"/>
              <a:gd name="T18" fmla="*/ 527 h 5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7" h="527">
                <a:moveTo>
                  <a:pt x="507" y="135"/>
                </a:moveTo>
                <a:lnTo>
                  <a:pt x="507" y="527"/>
                </a:lnTo>
                <a:lnTo>
                  <a:pt x="0" y="527"/>
                </a:lnTo>
                <a:lnTo>
                  <a:pt x="0" y="0"/>
                </a:lnTo>
                <a:lnTo>
                  <a:pt x="405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42" name="Line 24"/>
          <p:cNvSpPr>
            <a:spLocks noChangeShapeType="1"/>
          </p:cNvSpPr>
          <p:nvPr/>
        </p:nvSpPr>
        <p:spPr bwMode="auto">
          <a:xfrm flipH="1" flipV="1">
            <a:off x="2092325" y="3938588"/>
            <a:ext cx="333375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43" name="Line 25"/>
          <p:cNvSpPr>
            <a:spLocks noChangeShapeType="1"/>
          </p:cNvSpPr>
          <p:nvPr/>
        </p:nvSpPr>
        <p:spPr bwMode="auto">
          <a:xfrm flipH="1" flipV="1">
            <a:off x="2028825" y="2135188"/>
            <a:ext cx="2889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6410" name="Text Box 26"/>
          <p:cNvSpPr txBox="1">
            <a:spLocks noChangeArrowheads="1"/>
          </p:cNvSpPr>
          <p:nvPr/>
        </p:nvSpPr>
        <p:spPr bwMode="auto">
          <a:xfrm>
            <a:off x="3185733" y="5081256"/>
            <a:ext cx="5239448" cy="1200329"/>
          </a:xfrm>
          <a:prstGeom prst="rect">
            <a:avLst/>
          </a:prstGeom>
          <a:solidFill>
            <a:srgbClr val="FF9900">
              <a:alpha val="69000"/>
            </a:srgb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dirty="0">
                <a:latin typeface="+mn-lt"/>
              </a:rPr>
              <a:t>Question: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Before: &lt;D0&gt; = $3456ABCF and X=0, C=0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ASL.W #3,D0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After:    &lt;D0&gt; = ???, X/C = ??? </a:t>
            </a:r>
          </a:p>
        </p:txBody>
      </p:sp>
      <p:sp>
        <p:nvSpPr>
          <p:cNvPr id="137245" name="Freeform 27"/>
          <p:cNvSpPr>
            <a:spLocks/>
          </p:cNvSpPr>
          <p:nvPr/>
        </p:nvSpPr>
        <p:spPr bwMode="auto">
          <a:xfrm>
            <a:off x="407988" y="1846263"/>
            <a:ext cx="300037" cy="1008062"/>
          </a:xfrm>
          <a:custGeom>
            <a:avLst/>
            <a:gdLst>
              <a:gd name="T0" fmla="*/ 2147483647 w 263"/>
              <a:gd name="T1" fmla="*/ 0 h 635"/>
              <a:gd name="T2" fmla="*/ 0 w 263"/>
              <a:gd name="T3" fmla="*/ 0 h 635"/>
              <a:gd name="T4" fmla="*/ 0 w 263"/>
              <a:gd name="T5" fmla="*/ 2147483647 h 635"/>
              <a:gd name="T6" fmla="*/ 0 60000 65536"/>
              <a:gd name="T7" fmla="*/ 0 60000 65536"/>
              <a:gd name="T8" fmla="*/ 0 60000 65536"/>
              <a:gd name="T9" fmla="*/ 0 w 263"/>
              <a:gd name="T10" fmla="*/ 0 h 635"/>
              <a:gd name="T11" fmla="*/ 263 w 26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" h="635">
                <a:moveTo>
                  <a:pt x="263" y="0"/>
                </a:moveTo>
                <a:lnTo>
                  <a:pt x="0" y="0"/>
                </a:lnTo>
                <a:lnTo>
                  <a:pt x="0" y="63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6063" y="2941638"/>
            <a:ext cx="301625" cy="152400"/>
            <a:chOff x="629" y="3861"/>
            <a:chExt cx="271" cy="136"/>
          </a:xfrm>
        </p:grpSpPr>
        <p:sp>
          <p:nvSpPr>
            <p:cNvPr id="137249" name="Oval 29"/>
            <p:cNvSpPr>
              <a:spLocks noChangeArrowheads="1"/>
            </p:cNvSpPr>
            <p:nvPr/>
          </p:nvSpPr>
          <p:spPr bwMode="auto">
            <a:xfrm>
              <a:off x="629" y="3861"/>
              <a:ext cx="135" cy="1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37250" name="Oval 30"/>
            <p:cNvSpPr>
              <a:spLocks noChangeArrowheads="1"/>
            </p:cNvSpPr>
            <p:nvPr/>
          </p:nvSpPr>
          <p:spPr bwMode="auto">
            <a:xfrm>
              <a:off x="765" y="3862"/>
              <a:ext cx="135" cy="1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</p:grpSp>
      <p:sp>
        <p:nvSpPr>
          <p:cNvPr id="137247" name="Line 31"/>
          <p:cNvSpPr>
            <a:spLocks noChangeShapeType="1"/>
          </p:cNvSpPr>
          <p:nvPr/>
        </p:nvSpPr>
        <p:spPr bwMode="auto">
          <a:xfrm flipH="1">
            <a:off x="4270375" y="1857375"/>
            <a:ext cx="1889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 flipH="1">
            <a:off x="1943100" y="3630613"/>
            <a:ext cx="1889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sz="4000" dirty="0"/>
              <a:t>ASL and ASR</a:t>
            </a:r>
          </a:p>
        </p:txBody>
      </p:sp>
    </p:spTree>
    <p:extLst>
      <p:ext uri="{BB962C8B-B14F-4D97-AF65-F5344CB8AC3E}">
        <p14:creationId xmlns:p14="http://schemas.microsoft.com/office/powerpoint/2010/main" val="41687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Logical Shift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000" dirty="0"/>
              <a:t>Byte, Word, </a:t>
            </a:r>
            <a:r>
              <a:rPr lang="en-US" sz="2000" dirty="0" err="1"/>
              <a:t>Longword</a:t>
            </a:r>
            <a:endParaRPr lang="en-US" sz="2000" dirty="0"/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000" dirty="0"/>
              <a:t>V = 0 always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000" dirty="0"/>
              <a:t>X/C = the last bit shifted out of the operand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000" dirty="0"/>
              <a:t>N,Z: based on the result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09926" y="3683305"/>
            <a:ext cx="2254250" cy="388937"/>
            <a:chOff x="757" y="1143"/>
            <a:chExt cx="1420" cy="24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57" y="1143"/>
              <a:ext cx="1420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65" y="1143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056" y="1152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05063" y="3684892"/>
            <a:ext cx="4826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46751" y="3657600"/>
            <a:ext cx="458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876551" y="3876980"/>
            <a:ext cx="27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519738" y="3878567"/>
            <a:ext cx="27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09826" y="3710292"/>
            <a:ext cx="481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X/C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46438" y="3281667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LSL - Logical Shift Left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168651" y="4812017"/>
            <a:ext cx="2254250" cy="388938"/>
            <a:chOff x="757" y="1143"/>
            <a:chExt cx="1420" cy="245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57" y="1143"/>
              <a:ext cx="1420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865" y="1143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056" y="1152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22938" y="4846942"/>
            <a:ext cx="4826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 flipH="1">
            <a:off x="2568266" y="478149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441951" y="5015217"/>
            <a:ext cx="27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996167"/>
            <a:ext cx="27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27701" y="4881867"/>
            <a:ext cx="481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X/C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205163" y="4410380"/>
            <a:ext cx="226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LSR - Logical Shift Right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4090988" y="3875392"/>
            <a:ext cx="124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3306763" y="4981880"/>
            <a:ext cx="1127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55626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0’s will be added, and sign bits cannot be preserved!</a:t>
            </a:r>
          </a:p>
        </p:txBody>
      </p:sp>
    </p:spTree>
    <p:extLst>
      <p:ext uri="{BB962C8B-B14F-4D97-AF65-F5344CB8AC3E}">
        <p14:creationId xmlns:p14="http://schemas.microsoft.com/office/powerpoint/2010/main" val="872012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Rotate (Circular Shift)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08063"/>
            <a:ext cx="8178800" cy="520065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Byte, Word, </a:t>
            </a:r>
            <a:r>
              <a:rPr lang="en-US" sz="1800" dirty="0" err="1"/>
              <a:t>Longword</a:t>
            </a:r>
            <a:endParaRPr lang="en-US" sz="1800" dirty="0"/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The bit shifted out of the operand moves to the position of the bit shifted in.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No bit is lost (all bits are preserved, but in different places)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V = 0 always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X: not affected</a:t>
            </a:r>
            <a:endParaRPr lang="en-US" sz="1800" dirty="0"/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C = the last bit shifted out of the operand</a:t>
            </a:r>
          </a:p>
          <a:p>
            <a:pPr marL="3429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1800" dirty="0"/>
              <a:t>N,Z: based on the result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5233817" y="4168513"/>
            <a:ext cx="2254250" cy="388937"/>
            <a:chOff x="757" y="1143"/>
            <a:chExt cx="1420" cy="245"/>
          </a:xfrm>
        </p:grpSpPr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757" y="1143"/>
              <a:ext cx="1420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865" y="1143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2056" y="1152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8046867" y="4168513"/>
            <a:ext cx="48260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7488067" y="4351075"/>
            <a:ext cx="56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8116717" y="419391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C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5646567" y="4601900"/>
            <a:ext cx="157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ROR - Roll Right</a:t>
            </a:r>
          </a:p>
        </p:txBody>
      </p:sp>
      <p:sp>
        <p:nvSpPr>
          <p:cNvPr id="34" name="Oval 45"/>
          <p:cNvSpPr>
            <a:spLocks noChangeArrowheads="1"/>
          </p:cNvSpPr>
          <p:nvPr/>
        </p:nvSpPr>
        <p:spPr bwMode="auto">
          <a:xfrm flipH="1">
            <a:off x="7616654" y="4285988"/>
            <a:ext cx="9525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35" name="Line 46"/>
          <p:cNvSpPr>
            <a:spLocks noChangeShapeType="1"/>
          </p:cNvSpPr>
          <p:nvPr/>
        </p:nvSpPr>
        <p:spPr bwMode="auto">
          <a:xfrm flipH="1">
            <a:off x="5343354" y="4360600"/>
            <a:ext cx="124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7"/>
          <p:cNvSpPr>
            <a:spLocks/>
          </p:cNvSpPr>
          <p:nvPr/>
        </p:nvSpPr>
        <p:spPr bwMode="auto">
          <a:xfrm flipH="1">
            <a:off x="4728992" y="3593838"/>
            <a:ext cx="2940050" cy="817562"/>
          </a:xfrm>
          <a:custGeom>
            <a:avLst/>
            <a:gdLst>
              <a:gd name="T0" fmla="*/ 0 w 1852"/>
              <a:gd name="T1" fmla="*/ 2147483647 h 494"/>
              <a:gd name="T2" fmla="*/ 0 w 1852"/>
              <a:gd name="T3" fmla="*/ 0 h 494"/>
              <a:gd name="T4" fmla="*/ 2147483647 w 1852"/>
              <a:gd name="T5" fmla="*/ 0 h 494"/>
              <a:gd name="T6" fmla="*/ 2147483647 w 1852"/>
              <a:gd name="T7" fmla="*/ 2147483647 h 494"/>
              <a:gd name="T8" fmla="*/ 2147483647 w 1852"/>
              <a:gd name="T9" fmla="*/ 2147483647 h 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2"/>
              <a:gd name="T16" fmla="*/ 0 h 494"/>
              <a:gd name="T17" fmla="*/ 1852 w 1852"/>
              <a:gd name="T18" fmla="*/ 494 h 4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2" h="494">
                <a:moveTo>
                  <a:pt x="0" y="494"/>
                </a:moveTo>
                <a:lnTo>
                  <a:pt x="0" y="0"/>
                </a:lnTo>
                <a:lnTo>
                  <a:pt x="1852" y="0"/>
                </a:lnTo>
                <a:lnTo>
                  <a:pt x="1852" y="467"/>
                </a:lnTo>
                <a:lnTo>
                  <a:pt x="1541" y="46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23"/>
          <p:cNvGrpSpPr>
            <a:grpSpLocks/>
          </p:cNvGrpSpPr>
          <p:nvPr/>
        </p:nvGrpSpPr>
        <p:grpSpPr bwMode="auto">
          <a:xfrm>
            <a:off x="1533525" y="4215344"/>
            <a:ext cx="2254250" cy="388937"/>
            <a:chOff x="757" y="1143"/>
            <a:chExt cx="1420" cy="245"/>
          </a:xfrm>
        </p:grpSpPr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757" y="1143"/>
              <a:ext cx="1420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865" y="1143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2056" y="1152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558800" y="4226456"/>
            <a:ext cx="4826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1030288" y="4418544"/>
            <a:ext cx="56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63563" y="4251856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C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946275" y="4648731"/>
            <a:ext cx="1423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ROL - Roll Left</a:t>
            </a:r>
          </a:p>
        </p:txBody>
      </p:sp>
      <p:sp>
        <p:nvSpPr>
          <p:cNvPr id="45" name="Oval 34"/>
          <p:cNvSpPr>
            <a:spLocks noChangeArrowheads="1"/>
          </p:cNvSpPr>
          <p:nvPr/>
        </p:nvSpPr>
        <p:spPr bwMode="auto">
          <a:xfrm>
            <a:off x="1289050" y="4362981"/>
            <a:ext cx="95250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 flipH="1">
            <a:off x="2427288" y="4396319"/>
            <a:ext cx="124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1330325" y="3631144"/>
            <a:ext cx="2940050" cy="817562"/>
          </a:xfrm>
          <a:custGeom>
            <a:avLst/>
            <a:gdLst>
              <a:gd name="T0" fmla="*/ 0 w 1852"/>
              <a:gd name="T1" fmla="*/ 2147483647 h 494"/>
              <a:gd name="T2" fmla="*/ 0 w 1852"/>
              <a:gd name="T3" fmla="*/ 0 h 494"/>
              <a:gd name="T4" fmla="*/ 2147483647 w 1852"/>
              <a:gd name="T5" fmla="*/ 0 h 494"/>
              <a:gd name="T6" fmla="*/ 2147483647 w 1852"/>
              <a:gd name="T7" fmla="*/ 2147483647 h 494"/>
              <a:gd name="T8" fmla="*/ 2147483647 w 1852"/>
              <a:gd name="T9" fmla="*/ 2147483647 h 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2"/>
              <a:gd name="T16" fmla="*/ 0 h 494"/>
              <a:gd name="T17" fmla="*/ 1852 w 1852"/>
              <a:gd name="T18" fmla="*/ 494 h 4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2" h="494">
                <a:moveTo>
                  <a:pt x="0" y="494"/>
                </a:moveTo>
                <a:lnTo>
                  <a:pt x="0" y="0"/>
                </a:lnTo>
                <a:lnTo>
                  <a:pt x="1852" y="0"/>
                </a:lnTo>
                <a:lnTo>
                  <a:pt x="1852" y="467"/>
                </a:lnTo>
                <a:lnTo>
                  <a:pt x="1541" y="46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3097486" y="5138475"/>
            <a:ext cx="5098161" cy="1200329"/>
          </a:xfrm>
          <a:prstGeom prst="rect">
            <a:avLst/>
          </a:prstGeom>
          <a:solidFill>
            <a:srgbClr val="FF9900">
              <a:alpha val="69000"/>
            </a:srgb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dirty="0">
                <a:latin typeface="+mn-lt"/>
              </a:rPr>
              <a:t>Question: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Before: &lt;D0&gt; = $3456CBCF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ROL.W  #3,D0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After:    &lt;D0&gt; = ???, XNZVC = ??? </a:t>
            </a:r>
          </a:p>
        </p:txBody>
      </p:sp>
    </p:spTree>
    <p:extLst>
      <p:ext uri="{BB962C8B-B14F-4D97-AF65-F5344CB8AC3E}">
        <p14:creationId xmlns:p14="http://schemas.microsoft.com/office/powerpoint/2010/main" val="160818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20113" cy="762000"/>
          </a:xfrm>
        </p:spPr>
        <p:txBody>
          <a:bodyPr/>
          <a:lstStyle/>
          <a:p>
            <a:r>
              <a:rPr lang="en-US" sz="4000" dirty="0"/>
              <a:t>68000 Shift and Rotate Instructions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633" y="976668"/>
            <a:ext cx="8629650" cy="5265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Byte, word or long word operands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Contents of data registers D0-D7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Contents of memory locations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Shifting </a:t>
            </a:r>
            <a:r>
              <a:rPr lang="en-US" b="1" dirty="0">
                <a:solidFill>
                  <a:srgbClr val="0070C0"/>
                </a:solidFill>
              </a:rPr>
              <a:t>data in </a:t>
            </a:r>
            <a:r>
              <a:rPr lang="en-US" sz="1800" b="1" dirty="0">
                <a:solidFill>
                  <a:srgbClr val="0070C0"/>
                </a:solidFill>
              </a:rPr>
              <a:t>a data register</a:t>
            </a:r>
            <a:r>
              <a:rPr lang="en-US" sz="1800" dirty="0"/>
              <a:t>: </a:t>
            </a:r>
            <a:r>
              <a:rPr lang="en-US" sz="1800" b="1" dirty="0" err="1"/>
              <a:t>ASd</a:t>
            </a:r>
            <a:r>
              <a:rPr lang="en-US" sz="1800" b="1" dirty="0"/>
              <a:t> #</a:t>
            </a:r>
            <a:r>
              <a:rPr lang="en-US" sz="1800" b="1" dirty="0" err="1"/>
              <a:t>data,Dn</a:t>
            </a:r>
            <a:r>
              <a:rPr lang="en-US" dirty="0"/>
              <a:t> or</a:t>
            </a:r>
            <a:r>
              <a:rPr lang="en-US" sz="1800" dirty="0"/>
              <a:t> </a:t>
            </a:r>
            <a:r>
              <a:rPr lang="en-US" sz="1800" b="1" dirty="0" err="1"/>
              <a:t>ASd</a:t>
            </a:r>
            <a:r>
              <a:rPr lang="en-US" sz="1800" b="1" dirty="0"/>
              <a:t> </a:t>
            </a:r>
            <a:r>
              <a:rPr lang="en-US" sz="1800" b="1" dirty="0" err="1"/>
              <a:t>Dx,Dy</a:t>
            </a:r>
            <a:endParaRPr lang="en-US" sz="1800" b="1" dirty="0"/>
          </a:p>
          <a:p>
            <a:pPr lvl="1">
              <a:lnSpc>
                <a:spcPct val="110000"/>
              </a:lnSpc>
            </a:pPr>
            <a:r>
              <a:rPr lang="en-US" sz="1800" dirty="0"/>
              <a:t>Instruction must supply the </a:t>
            </a:r>
            <a:r>
              <a:rPr lang="en-US" sz="1800" b="1" dirty="0"/>
              <a:t>direction</a:t>
            </a:r>
            <a:r>
              <a:rPr lang="en-US" sz="1800" dirty="0"/>
              <a:t>, and </a:t>
            </a:r>
            <a:r>
              <a:rPr lang="en-US" sz="1800" b="1" dirty="0"/>
              <a:t>total number of shifts/rotations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If number of shifts ≤ 8, use the immediate form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If number of shifts &gt; 8, number must be in another data register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Example: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&lt;D0&gt; = $0000000A</a:t>
            </a:r>
          </a:p>
          <a:p>
            <a:pPr lvl="2"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ASL.B	  #4,D2	*Arithmetic shift left 4 bits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LSR.W	  #6,D3	*Logical shift right 6 bits</a:t>
            </a:r>
          </a:p>
          <a:p>
            <a:pPr lvl="2"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ROL.L  #7,D4	*Rotate left 7 bits</a:t>
            </a:r>
          </a:p>
          <a:p>
            <a:pPr lvl="2"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LSR.W  D0,D5	*Logical shift right 10 bits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Shifting </a:t>
            </a:r>
            <a:r>
              <a:rPr lang="en-US" sz="1800" b="1" dirty="0">
                <a:solidFill>
                  <a:srgbClr val="0070C0"/>
                </a:solidFill>
              </a:rPr>
              <a:t>data in a memory location</a:t>
            </a:r>
            <a:r>
              <a:rPr lang="en-US" sz="1800" dirty="0"/>
              <a:t>: </a:t>
            </a:r>
            <a:r>
              <a:rPr lang="en-US" sz="1800" b="1" dirty="0" err="1"/>
              <a:t>ASd</a:t>
            </a:r>
            <a:r>
              <a:rPr lang="en-US" sz="1800" b="1" dirty="0"/>
              <a:t> &lt;</a:t>
            </a:r>
            <a:r>
              <a:rPr lang="en-US" sz="1800" b="1" dirty="0" err="1"/>
              <a:t>ea</a:t>
            </a:r>
            <a:r>
              <a:rPr lang="en-US" sz="1800" b="1" dirty="0"/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Only one bit </a:t>
            </a:r>
            <a:r>
              <a:rPr lang="en-US" sz="1800" dirty="0"/>
              <a:t>is shift at a time and </a:t>
            </a:r>
            <a:r>
              <a:rPr lang="en-US" sz="1800" b="1" dirty="0">
                <a:solidFill>
                  <a:srgbClr val="FF0000"/>
                </a:solidFill>
              </a:rPr>
              <a:t>only word operand</a:t>
            </a:r>
          </a:p>
        </p:txBody>
      </p:sp>
    </p:spTree>
    <p:extLst>
      <p:ext uri="{BB962C8B-B14F-4D97-AF65-F5344CB8AC3E}">
        <p14:creationId xmlns:p14="http://schemas.microsoft.com/office/powerpoint/2010/main" val="411793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4770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8520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kern="0" dirty="0"/>
              <a:t>68000 Shift and Rotate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76745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3063" y="958850"/>
            <a:ext cx="8610600" cy="5518150"/>
          </a:xfrm>
        </p:spPr>
        <p:txBody>
          <a:bodyPr/>
          <a:lstStyle/>
          <a:p>
            <a:pPr lvl="1" algn="ctr">
              <a:lnSpc>
                <a:spcPct val="90000"/>
              </a:lnSpc>
            </a:pPr>
            <a:endParaRPr lang="en-US" sz="4000" dirty="0"/>
          </a:p>
          <a:p>
            <a:pPr lvl="1" algn="ctr">
              <a:lnSpc>
                <a:spcPct val="90000"/>
              </a:lnSpc>
            </a:pPr>
            <a:endParaRPr lang="en-US" sz="4000" dirty="0"/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4000" b="1" dirty="0"/>
              <a:t>Pseudo OP Code</a:t>
            </a:r>
            <a:endParaRPr lang="en-US" sz="4000" dirty="0"/>
          </a:p>
          <a:p>
            <a:pPr algn="ctr">
              <a:lnSpc>
                <a:spcPct val="9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232514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68000 Bit Manipulation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52601"/>
            <a:ext cx="8458201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388" y="1008063"/>
            <a:ext cx="8178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b="1" kern="0" dirty="0">
                <a:solidFill>
                  <a:srgbClr val="FF0000"/>
                </a:solidFill>
              </a:rPr>
              <a:t>Only Z-bit in CCR is affected</a:t>
            </a:r>
          </a:p>
          <a:p>
            <a:pPr>
              <a:lnSpc>
                <a:spcPct val="110000"/>
              </a:lnSpc>
            </a:pPr>
            <a:r>
              <a:rPr lang="en-US" sz="1800" kern="0" dirty="0"/>
              <a:t>Test one bit of a byte if in memory (source is modulo 8)</a:t>
            </a:r>
          </a:p>
          <a:p>
            <a:pPr>
              <a:lnSpc>
                <a:spcPct val="110000"/>
              </a:lnSpc>
            </a:pPr>
            <a:r>
              <a:rPr lang="en-US" sz="1800" kern="0" dirty="0"/>
              <a:t>Test one bit of a Longword if in data register</a:t>
            </a:r>
          </a:p>
        </p:txBody>
      </p:sp>
    </p:spTree>
    <p:extLst>
      <p:ext uri="{BB962C8B-B14F-4D97-AF65-F5344CB8AC3E}">
        <p14:creationId xmlns:p14="http://schemas.microsoft.com/office/powerpoint/2010/main" val="679205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61925"/>
            <a:ext cx="8437563" cy="904875"/>
          </a:xfrm>
        </p:spPr>
        <p:txBody>
          <a:bodyPr/>
          <a:lstStyle/>
          <a:p>
            <a:r>
              <a:rPr lang="en-US" sz="3600" dirty="0"/>
              <a:t>Hardware Organization of the MC68000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28800" y="1524000"/>
            <a:ext cx="22860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39428" y="1515433"/>
            <a:ext cx="2275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0000"/>
                </a:solidFill>
              </a:rPr>
              <a:t>Program Counter (PC)	32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221949" y="1524000"/>
            <a:ext cx="2407451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175379" y="1519280"/>
            <a:ext cx="25410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50" b="1" dirty="0"/>
              <a:t>Effective Address Register (EAR) 32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934200" y="1981200"/>
            <a:ext cx="762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80072" y="1938879"/>
            <a:ext cx="819456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/>
              <a:t>Memory </a:t>
            </a:r>
          </a:p>
          <a:p>
            <a:pPr algn="ctr" eaLnBrk="1" hangingPunct="1"/>
            <a:r>
              <a:rPr lang="en-US" sz="1100" b="1" dirty="0"/>
              <a:t>and I/O</a:t>
            </a:r>
          </a:p>
          <a:p>
            <a:pPr algn="ctr" eaLnBrk="1" hangingPunct="1"/>
            <a:r>
              <a:rPr lang="en-US" sz="1100" b="1" dirty="0"/>
              <a:t>Interface</a:t>
            </a:r>
          </a:p>
          <a:p>
            <a:pPr algn="ctr" eaLnBrk="1" hangingPunct="1"/>
            <a:r>
              <a:rPr lang="en-US" sz="1100" b="1" dirty="0"/>
              <a:t>Control</a:t>
            </a:r>
          </a:p>
          <a:p>
            <a:pPr algn="ctr" eaLnBrk="1" hangingPunct="1"/>
            <a:r>
              <a:rPr lang="en-US" sz="1100" b="1" dirty="0"/>
              <a:t>Pipeline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696200" y="24384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914525" y="3200400"/>
            <a:ext cx="2286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826205" y="3325124"/>
            <a:ext cx="24737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 dirty="0"/>
              <a:t>General Registers</a:t>
            </a:r>
          </a:p>
          <a:p>
            <a:pPr algn="ctr" eaLnBrk="1" hangingPunct="1"/>
            <a:r>
              <a:rPr lang="en-US" sz="1400" b="1" dirty="0">
                <a:solidFill>
                  <a:srgbClr val="FF0000"/>
                </a:solidFill>
              </a:rPr>
              <a:t>D0..D7</a:t>
            </a:r>
          </a:p>
          <a:p>
            <a:pPr algn="ctr" eaLnBrk="1" hangingPunct="1"/>
            <a:r>
              <a:rPr lang="en-US" sz="1400" b="1" dirty="0">
                <a:solidFill>
                  <a:srgbClr val="FF0000"/>
                </a:solidFill>
              </a:rPr>
              <a:t>A0..A6</a:t>
            </a:r>
          </a:p>
          <a:p>
            <a:pPr algn="ctr" eaLnBrk="1" hangingPunct="1"/>
            <a:r>
              <a:rPr lang="en-US" sz="1050" b="1" dirty="0">
                <a:solidFill>
                  <a:srgbClr val="FF0000"/>
                </a:solidFill>
              </a:rPr>
              <a:t>A7= User Stack pointer (USP)</a:t>
            </a:r>
          </a:p>
          <a:p>
            <a:pPr algn="ctr" eaLnBrk="1" hangingPunct="1"/>
            <a:r>
              <a:rPr lang="en-US" sz="1050" b="1" dirty="0"/>
              <a:t>A7’=Supervisor Stack Pointer(SSP)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419600" y="4267200"/>
            <a:ext cx="1828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385045" y="4250939"/>
            <a:ext cx="188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Temporary</a:t>
            </a:r>
            <a:r>
              <a:rPr lang="en-US" sz="1100" b="1" dirty="0"/>
              <a:t> </a:t>
            </a:r>
            <a:r>
              <a:rPr lang="en-US" b="1" dirty="0"/>
              <a:t>Register  32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812173" y="4327139"/>
            <a:ext cx="3385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32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668962" y="2819400"/>
            <a:ext cx="1036638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660650" y="3352800"/>
            <a:ext cx="104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668961" y="2724836"/>
            <a:ext cx="1108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Instruction</a:t>
            </a:r>
          </a:p>
          <a:p>
            <a:pPr algn="ctr" eaLnBrk="1" hangingPunct="1"/>
            <a:r>
              <a:rPr lang="en-US" b="1" dirty="0"/>
              <a:t>Register(IR)</a:t>
            </a:r>
          </a:p>
          <a:p>
            <a:pPr algn="ctr" eaLnBrk="1" hangingPunct="1"/>
            <a:r>
              <a:rPr lang="en-US" b="1" dirty="0"/>
              <a:t>16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668962" y="3380472"/>
            <a:ext cx="1095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Instruction</a:t>
            </a:r>
          </a:p>
          <a:p>
            <a:pPr algn="ctr" eaLnBrk="1" hangingPunct="1"/>
            <a:r>
              <a:rPr lang="en-US" b="1" dirty="0"/>
              <a:t>Decode</a:t>
            </a:r>
          </a:p>
          <a:p>
            <a:pPr algn="ctr" eaLnBrk="1" hangingPunct="1"/>
            <a:r>
              <a:rPr lang="en-US" b="1" dirty="0"/>
              <a:t>and Control</a:t>
            </a: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3048000" y="5105400"/>
            <a:ext cx="24384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260725" y="5071520"/>
            <a:ext cx="20742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 dirty="0"/>
              <a:t>Arithmetic and </a:t>
            </a:r>
            <a:r>
              <a:rPr lang="en-US" sz="1600" b="1" dirty="0"/>
              <a:t>Logic</a:t>
            </a:r>
            <a:r>
              <a:rPr lang="en-US" sz="1400" b="1" dirty="0"/>
              <a:t> Unit</a:t>
            </a:r>
          </a:p>
          <a:p>
            <a:pPr algn="ctr" eaLnBrk="1" hangingPunct="1"/>
            <a:r>
              <a:rPr lang="en-US" sz="1400" b="1" dirty="0"/>
              <a:t>(ALU)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564648" y="5698739"/>
            <a:ext cx="3385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32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715000" y="5486400"/>
            <a:ext cx="11430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248400" y="5486400"/>
            <a:ext cx="6096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346518" y="5477833"/>
            <a:ext cx="4924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0000"/>
                </a:solidFill>
              </a:rPr>
              <a:t>CCR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807229" y="5403417"/>
            <a:ext cx="14846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0000"/>
                </a:solidFill>
              </a:rPr>
              <a:t>Status Register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400201" y="5249233"/>
            <a:ext cx="255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/>
              <a:t>8</a:t>
            </a:r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727075" y="2438400"/>
            <a:ext cx="6207125" cy="3810000"/>
          </a:xfrm>
          <a:custGeom>
            <a:avLst/>
            <a:gdLst>
              <a:gd name="T0" fmla="*/ 2147483647 w 3456"/>
              <a:gd name="T1" fmla="*/ 0 h 2400"/>
              <a:gd name="T2" fmla="*/ 0 w 3456"/>
              <a:gd name="T3" fmla="*/ 0 h 2400"/>
              <a:gd name="T4" fmla="*/ 0 w 3456"/>
              <a:gd name="T5" fmla="*/ 2147483647 h 2400"/>
              <a:gd name="T6" fmla="*/ 2147483647 w 3456"/>
              <a:gd name="T7" fmla="*/ 2147483647 h 2400"/>
              <a:gd name="T8" fmla="*/ 2147483647 w 3456"/>
              <a:gd name="T9" fmla="*/ 2147483647 h 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6"/>
              <a:gd name="T16" fmla="*/ 0 h 2400"/>
              <a:gd name="T17" fmla="*/ 3456 w 3456"/>
              <a:gd name="T18" fmla="*/ 2400 h 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6" h="2400">
                <a:moveTo>
                  <a:pt x="3456" y="0"/>
                </a:moveTo>
                <a:lnTo>
                  <a:pt x="0" y="0"/>
                </a:lnTo>
                <a:lnTo>
                  <a:pt x="0" y="2400"/>
                </a:lnTo>
                <a:lnTo>
                  <a:pt x="1824" y="2400"/>
                </a:lnTo>
                <a:lnTo>
                  <a:pt x="1824" y="2208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048000" y="1828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848600" y="1905000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External</a:t>
            </a:r>
          </a:p>
          <a:p>
            <a:pPr algn="ctr" eaLnBrk="1" hangingPunct="1"/>
            <a:r>
              <a:rPr lang="en-US" sz="1000" b="1"/>
              <a:t>Bus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13634" y="2534852"/>
            <a:ext cx="11079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Internal Bus</a:t>
            </a: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5486400" y="1828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048000" y="2438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H="1">
            <a:off x="5105400" y="2438400"/>
            <a:ext cx="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3708400" y="4572000"/>
            <a:ext cx="0" cy="549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978400" y="4583113"/>
            <a:ext cx="0" cy="549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2" name="Freeform 36"/>
          <p:cNvSpPr>
            <a:spLocks/>
          </p:cNvSpPr>
          <p:nvPr/>
        </p:nvSpPr>
        <p:spPr bwMode="auto">
          <a:xfrm>
            <a:off x="5160963" y="5546725"/>
            <a:ext cx="1412875" cy="539750"/>
          </a:xfrm>
          <a:custGeom>
            <a:avLst/>
            <a:gdLst>
              <a:gd name="T0" fmla="*/ 0 w 890"/>
              <a:gd name="T1" fmla="*/ 0 h 340"/>
              <a:gd name="T2" fmla="*/ 2147483647 w 890"/>
              <a:gd name="T3" fmla="*/ 0 h 340"/>
              <a:gd name="T4" fmla="*/ 2147483647 w 890"/>
              <a:gd name="T5" fmla="*/ 2147483647 h 340"/>
              <a:gd name="T6" fmla="*/ 2147483647 w 890"/>
              <a:gd name="T7" fmla="*/ 2147483647 h 340"/>
              <a:gd name="T8" fmla="*/ 2147483647 w 890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0"/>
              <a:gd name="T16" fmla="*/ 0 h 340"/>
              <a:gd name="T17" fmla="*/ 890 w 890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0" h="340">
                <a:moveTo>
                  <a:pt x="0" y="0"/>
                </a:moveTo>
                <a:lnTo>
                  <a:pt x="269" y="0"/>
                </a:lnTo>
                <a:lnTo>
                  <a:pt x="269" y="340"/>
                </a:lnTo>
                <a:lnTo>
                  <a:pt x="890" y="340"/>
                </a:lnTo>
                <a:lnTo>
                  <a:pt x="890" y="10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6299200" y="2428875"/>
            <a:ext cx="0" cy="385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52400" y="986266"/>
            <a:ext cx="16638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Holds address</a:t>
            </a:r>
          </a:p>
          <a:p>
            <a:pPr algn="ctr" eaLnBrk="1" hangingPunct="1"/>
            <a:r>
              <a:rPr lang="en-US" b="1" dirty="0"/>
              <a:t>of the </a:t>
            </a:r>
            <a:r>
              <a:rPr lang="en-US" b="1" dirty="0">
                <a:solidFill>
                  <a:srgbClr val="FF0000"/>
                </a:solidFill>
              </a:rPr>
              <a:t>next instruction</a:t>
            </a:r>
          </a:p>
          <a:p>
            <a:pPr algn="ctr" eaLnBrk="1" hangingPunct="1"/>
            <a:r>
              <a:rPr lang="en-US" b="1" dirty="0"/>
              <a:t>to be executed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1524000" y="1515433"/>
            <a:ext cx="290020" cy="2212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7091362" y="1099235"/>
            <a:ext cx="1961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If necessary</a:t>
            </a:r>
          </a:p>
          <a:p>
            <a:pPr algn="ctr" eaLnBrk="1" hangingPunct="1"/>
            <a:r>
              <a:rPr lang="en-US" b="1" dirty="0"/>
              <a:t>Holds the address</a:t>
            </a:r>
          </a:p>
          <a:p>
            <a:pPr algn="ctr" eaLnBrk="1" hangingPunct="1"/>
            <a:r>
              <a:rPr lang="en-US" b="1" dirty="0"/>
              <a:t>of memory reads/writes 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H="1">
            <a:off x="6654800" y="1422400"/>
            <a:ext cx="528638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7091363" y="3564623"/>
            <a:ext cx="205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Holds first word</a:t>
            </a:r>
          </a:p>
          <a:p>
            <a:pPr algn="ctr" eaLnBrk="1" hangingPunct="1"/>
            <a:r>
              <a:rPr lang="en-US" b="1" dirty="0"/>
              <a:t>of currently </a:t>
            </a:r>
          </a:p>
          <a:p>
            <a:pPr algn="ctr" eaLnBrk="1" hangingPunct="1"/>
            <a:r>
              <a:rPr lang="en-US" b="1" dirty="0"/>
              <a:t>executing instruction </a:t>
            </a:r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H="1" flipV="1">
            <a:off x="6765924" y="3281363"/>
            <a:ext cx="574671" cy="3762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7146923" y="4636444"/>
            <a:ext cx="1894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Holds operands or</a:t>
            </a:r>
          </a:p>
          <a:p>
            <a:pPr algn="ctr" eaLnBrk="1" hangingPunct="1"/>
            <a:r>
              <a:rPr lang="en-US" b="1"/>
              <a:t>intermediate results</a:t>
            </a:r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H="1" flipV="1">
            <a:off x="6257925" y="4429125"/>
            <a:ext cx="833438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11104" y="5101066"/>
            <a:ext cx="18004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Performs all logical </a:t>
            </a:r>
          </a:p>
          <a:p>
            <a:pPr algn="ctr" eaLnBrk="1" hangingPunct="1"/>
            <a:r>
              <a:rPr lang="en-US" b="1" dirty="0"/>
              <a:t>or arithmetic</a:t>
            </a:r>
          </a:p>
          <a:p>
            <a:pPr algn="ctr" eaLnBrk="1" hangingPunct="1"/>
            <a:r>
              <a:rPr lang="en-US" b="1" dirty="0"/>
              <a:t>operations </a:t>
            </a:r>
          </a:p>
          <a:p>
            <a:pPr algn="ctr" eaLnBrk="1" hangingPunct="1"/>
            <a:r>
              <a:rPr lang="en-US" b="1" dirty="0"/>
              <a:t>( ADD, SHIFT, etc. )</a:t>
            </a:r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2519363" y="5454650"/>
            <a:ext cx="741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179286" y="5611169"/>
            <a:ext cx="1646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Holds result of ALU</a:t>
            </a:r>
          </a:p>
          <a:p>
            <a:pPr algn="ctr" eaLnBrk="1" hangingPunct="1"/>
            <a:r>
              <a:rPr lang="en-US" b="1" dirty="0"/>
              <a:t>Operations</a:t>
            </a:r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 flipH="1" flipV="1">
            <a:off x="6938963" y="5749925"/>
            <a:ext cx="366712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120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Program Control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70" y="1328740"/>
            <a:ext cx="8585730" cy="47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579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JSR</a:t>
            </a:r>
          </a:p>
          <a:p>
            <a:r>
              <a:rPr lang="en-US" b="1" dirty="0"/>
              <a:t>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5678269"/>
            <a:ext cx="340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 to BSR and RTS. But, JSR has more addressing modes than BSR. See reference manual.</a:t>
            </a:r>
          </a:p>
        </p:txBody>
      </p:sp>
    </p:spTree>
    <p:extLst>
      <p:ext uri="{BB962C8B-B14F-4D97-AF65-F5344CB8AC3E}">
        <p14:creationId xmlns:p14="http://schemas.microsoft.com/office/powerpoint/2010/main" val="2222301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Program Control (1)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788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1" i="1" dirty="0"/>
              <a:t>Conditional branches</a:t>
            </a:r>
            <a:r>
              <a:rPr lang="en-US" sz="1800" dirty="0"/>
              <a:t> are due to tests within the program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Logical combinations of the states of the flags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Branches are examples of </a:t>
            </a:r>
            <a:r>
              <a:rPr lang="en-US" sz="1800" b="1" i="1" dirty="0"/>
              <a:t>PC relative addressing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b="1" dirty="0"/>
              <a:t>2’s complement displacement value plus &lt;PC&gt;</a:t>
            </a:r>
            <a:r>
              <a:rPr lang="en-US" sz="1800" dirty="0"/>
              <a:t> determines the destination of the branch</a:t>
            </a:r>
          </a:p>
          <a:p>
            <a:pPr lvl="1">
              <a:lnSpc>
                <a:spcPct val="110000"/>
              </a:lnSpc>
            </a:pPr>
            <a:r>
              <a:rPr lang="en-US" sz="1800" b="1" dirty="0"/>
              <a:t>Relative addressing </a:t>
            </a:r>
            <a:r>
              <a:rPr lang="en-US" sz="1800" dirty="0"/>
              <a:t>does not require a programmer to specify an absolute memory location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dirty="0"/>
              <a:t>Unconditional jumps and jumps to </a:t>
            </a:r>
            <a:r>
              <a:rPr lang="en-US" b="1" dirty="0"/>
              <a:t>subroutines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JMP &lt;expression&gt;: value of expression is new PC value (EA</a:t>
            </a:r>
            <a:r>
              <a:rPr lang="en-US" dirty="0">
                <a:sym typeface="Wingdings" pitchFamily="2" charset="2"/>
              </a:rPr>
              <a:t>PC)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JSR &lt;expression&gt; and RTS provide method of accessing frequently used code and returning to starting point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	JSR automatically does the following three things for you!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	SP-4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SP, PC(SP), EAPC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438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Program Control (2)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7036"/>
            <a:ext cx="8178800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1" dirty="0"/>
              <a:t>SUB vs. CMP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Both instructions subtract the source from the destination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SUB places the result in the destination</a:t>
            </a:r>
          </a:p>
          <a:p>
            <a:pPr lvl="1">
              <a:lnSpc>
                <a:spcPct val="110000"/>
              </a:lnSpc>
            </a:pPr>
            <a:r>
              <a:rPr lang="en-US" sz="1800" b="1" dirty="0"/>
              <a:t>CMP does not change the operands</a:t>
            </a:r>
            <a:r>
              <a:rPr lang="en-US" sz="1800" dirty="0"/>
              <a:t>, but change CCR flags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Programmer’s Reference Manual describes which Condition Code Flags are affected by each instruction and how they are modified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0363" y="3854450"/>
            <a:ext cx="3113087" cy="15017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Arial" pitchFamily="34" charset="0"/>
              </a:rPr>
              <a:t>C++ example: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Arial" pitchFamily="34" charset="0"/>
              </a:rPr>
              <a:t>     </a:t>
            </a:r>
            <a:r>
              <a:rPr kumimoji="1" lang="en-US" sz="1600" b="1" dirty="0" err="1">
                <a:latin typeface="Arial" pitchFamily="34" charset="0"/>
              </a:rPr>
              <a:t>int</a:t>
            </a:r>
            <a:r>
              <a:rPr kumimoji="1" lang="en-US" sz="1600" b="1" dirty="0">
                <a:latin typeface="Arial" pitchFamily="34" charset="0"/>
              </a:rPr>
              <a:t> a = 3, b = 5 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Arial" pitchFamily="34" charset="0"/>
              </a:rPr>
              <a:t>     if (a == b)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Arial" pitchFamily="34" charset="0"/>
              </a:rPr>
              <a:t>        { Execute this code };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27450" y="3840163"/>
            <a:ext cx="4303713" cy="24653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Arial" pitchFamily="34" charset="0"/>
              </a:rPr>
              <a:t>Assembly language example: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Arial" pitchFamily="34" charset="0"/>
              </a:rPr>
              <a:t>     </a:t>
            </a:r>
            <a:r>
              <a:rPr kumimoji="1" lang="en-US" sz="1600" b="1" dirty="0">
                <a:latin typeface="Courier New" pitchFamily="49" charset="0"/>
              </a:rPr>
              <a:t>	          </a:t>
            </a:r>
            <a:r>
              <a:rPr kumimoji="1" lang="en-US" sz="1600" b="1" dirty="0" err="1">
                <a:latin typeface="Courier New" pitchFamily="49" charset="0"/>
              </a:rPr>
              <a:t>move.l</a:t>
            </a:r>
            <a:r>
              <a:rPr kumimoji="1" lang="en-US" sz="1600" b="1" dirty="0">
                <a:latin typeface="Courier New" pitchFamily="49" charset="0"/>
              </a:rPr>
              <a:t>  #3,D0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Courier New" pitchFamily="49" charset="0"/>
              </a:rPr>
              <a:t>	          </a:t>
            </a:r>
            <a:r>
              <a:rPr kumimoji="1" lang="en-US" sz="1600" b="1" dirty="0" err="1">
                <a:latin typeface="Courier New" pitchFamily="49" charset="0"/>
              </a:rPr>
              <a:t>move.l</a:t>
            </a:r>
            <a:r>
              <a:rPr kumimoji="1" lang="en-US" sz="1600" b="1" dirty="0">
                <a:latin typeface="Courier New" pitchFamily="49" charset="0"/>
              </a:rPr>
              <a:t>  #5,D1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Courier New" pitchFamily="49" charset="0"/>
              </a:rPr>
              <a:t>	          </a:t>
            </a:r>
            <a:r>
              <a:rPr kumimoji="1" lang="en-US" sz="1600" b="1" dirty="0" err="1">
                <a:latin typeface="Courier New" pitchFamily="49" charset="0"/>
              </a:rPr>
              <a:t>cmp.l</a:t>
            </a:r>
            <a:r>
              <a:rPr kumimoji="1" lang="en-US" sz="1600" b="1" dirty="0">
                <a:latin typeface="Courier New" pitchFamily="49" charset="0"/>
              </a:rPr>
              <a:t>   D0,D1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Courier New" pitchFamily="49" charset="0"/>
              </a:rPr>
              <a:t>	          </a:t>
            </a:r>
            <a:r>
              <a:rPr kumimoji="1" lang="en-US" sz="1600" b="1" dirty="0" err="1">
                <a:latin typeface="Courier New" pitchFamily="49" charset="0"/>
              </a:rPr>
              <a:t>beq</a:t>
            </a:r>
            <a:r>
              <a:rPr kumimoji="1" lang="en-US" sz="1600" b="1" dirty="0">
                <a:latin typeface="Courier New" pitchFamily="49" charset="0"/>
              </a:rPr>
              <a:t>     equal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 err="1">
                <a:latin typeface="Courier New" pitchFamily="49" charset="0"/>
              </a:rPr>
              <a:t>not_equal</a:t>
            </a:r>
            <a:r>
              <a:rPr kumimoji="1" lang="en-US" sz="1600" b="1" dirty="0">
                <a:latin typeface="Courier New" pitchFamily="49" charset="0"/>
              </a:rPr>
              <a:t>    {This code executes}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600" b="1" dirty="0">
                <a:latin typeface="Courier New" pitchFamily="49" charset="0"/>
              </a:rPr>
              <a:t>equal        {This code executes} 		 	</a:t>
            </a:r>
            <a:endParaRPr kumimoji="1" lang="en-US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07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Condition Codes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990600"/>
            <a:ext cx="8567737" cy="4886325"/>
          </a:xfrm>
        </p:spPr>
        <p:txBody>
          <a:bodyPr/>
          <a:lstStyle/>
          <a:p>
            <a:r>
              <a:rPr lang="en-US" sz="2000" dirty="0"/>
              <a:t>Most machine instructions will cause a change to condition code flags</a:t>
            </a:r>
          </a:p>
          <a:p>
            <a:pPr lvl="1"/>
            <a:r>
              <a:rPr lang="en-US" sz="2000" dirty="0"/>
              <a:t>A branch is taken when the logical combination of the appropriate condition code flags evaluates to TRUE </a:t>
            </a:r>
          </a:p>
          <a:p>
            <a:pPr lvl="2"/>
            <a:endParaRPr lang="en-US" sz="2000" dirty="0"/>
          </a:p>
          <a:p>
            <a:r>
              <a:rPr lang="en-US" sz="2000" dirty="0"/>
              <a:t>The class of instructions that change program flow are called </a:t>
            </a:r>
            <a:r>
              <a:rPr lang="en-US" sz="2000" b="1" i="1" dirty="0"/>
              <a:t>branch instructions</a:t>
            </a:r>
            <a:endParaRPr lang="en-US" sz="2000" dirty="0"/>
          </a:p>
          <a:p>
            <a:pPr lvl="1"/>
            <a:r>
              <a:rPr lang="en-US" sz="2000" b="1" dirty="0"/>
              <a:t>Bcc</a:t>
            </a:r>
            <a:r>
              <a:rPr lang="en-US" sz="2000" dirty="0"/>
              <a:t> means branch if the appropriate condition code flag is set to 1 Examples: </a:t>
            </a:r>
          </a:p>
          <a:p>
            <a:pPr lvl="2"/>
            <a:r>
              <a:rPr lang="en-US" sz="2000" dirty="0"/>
              <a:t>BEQ: branch if the ZERO FLAG = 1 ( result is zero)</a:t>
            </a:r>
          </a:p>
          <a:p>
            <a:pPr lvl="2"/>
            <a:r>
              <a:rPr lang="en-US" sz="2000" dirty="0"/>
              <a:t>BNE: branch if the ZERO FLAG = 0 ( non-zero result)</a:t>
            </a:r>
          </a:p>
          <a:p>
            <a:pPr lvl="2"/>
            <a:r>
              <a:rPr lang="en-US" sz="2000" dirty="0"/>
              <a:t>BGE: branch if the result is greater or equal : NV + ~N~V</a:t>
            </a:r>
          </a:p>
          <a:p>
            <a:pPr lvl="3"/>
            <a:r>
              <a:rPr lang="en-US" sz="1600" b="1" dirty="0">
                <a:solidFill>
                  <a:srgbClr val="3333FF"/>
                </a:solidFill>
              </a:rPr>
              <a:t>CMP.B #10, D0 when &lt;D0&gt; = 20, then 20-10 is not negative and not overflow (~N~V)</a:t>
            </a:r>
          </a:p>
          <a:p>
            <a:pPr lvl="3"/>
            <a:r>
              <a:rPr lang="en-US" sz="1600" b="1" dirty="0">
                <a:solidFill>
                  <a:srgbClr val="3333FF"/>
                </a:solidFill>
              </a:rPr>
              <a:t>CMP.B #$-7F, D0 when &lt;D0&gt; = 6F, then, 6F-(-7F) is overflow and negative. (NV) </a:t>
            </a:r>
          </a:p>
          <a:p>
            <a:endParaRPr lang="en-US" sz="2800" dirty="0"/>
          </a:p>
          <a:p>
            <a:pPr lvl="1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9873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ChangeArrowheads="1"/>
          </p:cNvSpPr>
          <p:nvPr/>
        </p:nvSpPr>
        <p:spPr bwMode="auto">
          <a:xfrm>
            <a:off x="1074738" y="1979140"/>
            <a:ext cx="6705600" cy="41930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1400" b="1" dirty="0">
              <a:latin typeface="Arial" pitchFamily="34" charset="0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Branch Instructions</a:t>
            </a:r>
          </a:p>
        </p:txBody>
      </p:sp>
      <p:sp>
        <p:nvSpPr>
          <p:cNvPr id="880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0688" y="975284"/>
            <a:ext cx="8178800" cy="706437"/>
          </a:xfrm>
        </p:spPr>
        <p:txBody>
          <a:bodyPr/>
          <a:lstStyle/>
          <a:p>
            <a:r>
              <a:rPr lang="en-US" sz="2400" dirty="0"/>
              <a:t>The following table summarizes the branch conditions and how they are tested:</a:t>
            </a:r>
          </a:p>
        </p:txBody>
      </p:sp>
      <p:sp>
        <p:nvSpPr>
          <p:cNvPr id="88102" name="Rectangle 7"/>
          <p:cNvSpPr>
            <a:spLocks noChangeArrowheads="1"/>
          </p:cNvSpPr>
          <p:nvPr/>
        </p:nvSpPr>
        <p:spPr bwMode="auto">
          <a:xfrm>
            <a:off x="1187450" y="211352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88103" name="Rectangle 8"/>
          <p:cNvSpPr>
            <a:spLocks noChangeArrowheads="1"/>
          </p:cNvSpPr>
          <p:nvPr/>
        </p:nvSpPr>
        <p:spPr bwMode="auto">
          <a:xfrm>
            <a:off x="1187450" y="235482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04" name="Rectangle 9"/>
          <p:cNvSpPr>
            <a:spLocks noChangeArrowheads="1"/>
          </p:cNvSpPr>
          <p:nvPr/>
        </p:nvSpPr>
        <p:spPr bwMode="auto">
          <a:xfrm>
            <a:off x="1182687" y="259135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05" name="Rectangle 10"/>
          <p:cNvSpPr>
            <a:spLocks noChangeArrowheads="1"/>
          </p:cNvSpPr>
          <p:nvPr/>
        </p:nvSpPr>
        <p:spPr bwMode="auto">
          <a:xfrm>
            <a:off x="1182687" y="283265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06" name="Rectangle 11"/>
          <p:cNvSpPr>
            <a:spLocks noChangeArrowheads="1"/>
          </p:cNvSpPr>
          <p:nvPr/>
        </p:nvSpPr>
        <p:spPr bwMode="auto">
          <a:xfrm>
            <a:off x="1182687" y="3072370"/>
            <a:ext cx="6361113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88107" name="Rectangle 12"/>
          <p:cNvSpPr>
            <a:spLocks noChangeArrowheads="1"/>
          </p:cNvSpPr>
          <p:nvPr/>
        </p:nvSpPr>
        <p:spPr bwMode="auto">
          <a:xfrm>
            <a:off x="1182687" y="331367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08" name="Rectangle 13"/>
          <p:cNvSpPr>
            <a:spLocks noChangeArrowheads="1"/>
          </p:cNvSpPr>
          <p:nvPr/>
        </p:nvSpPr>
        <p:spPr bwMode="auto">
          <a:xfrm>
            <a:off x="1190625" y="356290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09" name="Rectangle 14"/>
          <p:cNvSpPr>
            <a:spLocks noChangeArrowheads="1"/>
          </p:cNvSpPr>
          <p:nvPr/>
        </p:nvSpPr>
        <p:spPr bwMode="auto">
          <a:xfrm>
            <a:off x="1190625" y="380420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0" name="Rectangle 15"/>
          <p:cNvSpPr>
            <a:spLocks noChangeArrowheads="1"/>
          </p:cNvSpPr>
          <p:nvPr/>
        </p:nvSpPr>
        <p:spPr bwMode="auto">
          <a:xfrm>
            <a:off x="1182687" y="404392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1" name="Rectangle 16"/>
          <p:cNvSpPr>
            <a:spLocks noChangeArrowheads="1"/>
          </p:cNvSpPr>
          <p:nvPr/>
        </p:nvSpPr>
        <p:spPr bwMode="auto">
          <a:xfrm>
            <a:off x="1182687" y="428522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2" name="Rectangle 17"/>
          <p:cNvSpPr>
            <a:spLocks noChangeArrowheads="1"/>
          </p:cNvSpPr>
          <p:nvPr/>
        </p:nvSpPr>
        <p:spPr bwMode="auto">
          <a:xfrm>
            <a:off x="1190625" y="452175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3" name="Rectangle 18"/>
          <p:cNvSpPr>
            <a:spLocks noChangeArrowheads="1"/>
          </p:cNvSpPr>
          <p:nvPr/>
        </p:nvSpPr>
        <p:spPr bwMode="auto">
          <a:xfrm>
            <a:off x="1190625" y="476305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4" name="Rectangle 19"/>
          <p:cNvSpPr>
            <a:spLocks noChangeArrowheads="1"/>
          </p:cNvSpPr>
          <p:nvPr/>
        </p:nvSpPr>
        <p:spPr bwMode="auto">
          <a:xfrm>
            <a:off x="1190625" y="500277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5" name="Rectangle 20"/>
          <p:cNvSpPr>
            <a:spLocks noChangeArrowheads="1"/>
          </p:cNvSpPr>
          <p:nvPr/>
        </p:nvSpPr>
        <p:spPr bwMode="auto">
          <a:xfrm>
            <a:off x="1190625" y="5244070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6" name="Rectangle 21"/>
          <p:cNvSpPr>
            <a:spLocks noChangeArrowheads="1"/>
          </p:cNvSpPr>
          <p:nvPr/>
        </p:nvSpPr>
        <p:spPr bwMode="auto">
          <a:xfrm>
            <a:off x="1185862" y="548060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117" name="Rectangle 22"/>
          <p:cNvSpPr>
            <a:spLocks noChangeArrowheads="1"/>
          </p:cNvSpPr>
          <p:nvPr/>
        </p:nvSpPr>
        <p:spPr bwMode="auto">
          <a:xfrm>
            <a:off x="1185862" y="5721908"/>
            <a:ext cx="6353175" cy="24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88073" name="Line 23"/>
          <p:cNvSpPr>
            <a:spLocks noChangeShapeType="1"/>
          </p:cNvSpPr>
          <p:nvPr/>
        </p:nvSpPr>
        <p:spPr bwMode="auto">
          <a:xfrm>
            <a:off x="2057400" y="2100820"/>
            <a:ext cx="0" cy="3849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074" name="Line 24"/>
          <p:cNvSpPr>
            <a:spLocks noChangeShapeType="1"/>
          </p:cNvSpPr>
          <p:nvPr/>
        </p:nvSpPr>
        <p:spPr bwMode="auto">
          <a:xfrm>
            <a:off x="4876800" y="1971237"/>
            <a:ext cx="0" cy="3849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075" name="Text Box 25"/>
          <p:cNvSpPr txBox="1">
            <a:spLocks noChangeArrowheads="1"/>
          </p:cNvSpPr>
          <p:nvPr/>
        </p:nvSpPr>
        <p:spPr bwMode="auto">
          <a:xfrm>
            <a:off x="1468437" y="2100820"/>
            <a:ext cx="58007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Bcc                             MEANING                                                 LOGICAL TEST</a:t>
            </a:r>
          </a:p>
        </p:txBody>
      </p:sp>
      <p:sp>
        <p:nvSpPr>
          <p:cNvPr id="88076" name="Text Box 26"/>
          <p:cNvSpPr txBox="1">
            <a:spLocks noChangeArrowheads="1"/>
          </p:cNvSpPr>
          <p:nvPr/>
        </p:nvSpPr>
        <p:spPr bwMode="auto">
          <a:xfrm>
            <a:off x="1454150" y="2340533"/>
            <a:ext cx="4957763" cy="276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BCC          Branch if CARRY is clear                                        C = 0</a:t>
            </a:r>
          </a:p>
        </p:txBody>
      </p:sp>
      <p:sp>
        <p:nvSpPr>
          <p:cNvPr id="88077" name="Text Box 27"/>
          <p:cNvSpPr txBox="1">
            <a:spLocks noChangeArrowheads="1"/>
          </p:cNvSpPr>
          <p:nvPr/>
        </p:nvSpPr>
        <p:spPr bwMode="auto">
          <a:xfrm>
            <a:off x="1441450" y="2581833"/>
            <a:ext cx="4857750" cy="276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BCS          Branch if CARRY is set                                            C = 1</a:t>
            </a:r>
          </a:p>
        </p:txBody>
      </p:sp>
      <p:sp>
        <p:nvSpPr>
          <p:cNvPr id="88078" name="Text Box 28"/>
          <p:cNvSpPr txBox="1">
            <a:spLocks noChangeArrowheads="1"/>
          </p:cNvSpPr>
          <p:nvPr/>
        </p:nvSpPr>
        <p:spPr bwMode="auto">
          <a:xfrm>
            <a:off x="1441450" y="2823133"/>
            <a:ext cx="4837113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BEQ          Branch if result equals zero                                    Z = 1</a:t>
            </a:r>
          </a:p>
        </p:txBody>
      </p:sp>
      <p:sp>
        <p:nvSpPr>
          <p:cNvPr id="88079" name="Text Box 29"/>
          <p:cNvSpPr txBox="1">
            <a:spLocks noChangeArrowheads="1"/>
          </p:cNvSpPr>
          <p:nvPr/>
        </p:nvSpPr>
        <p:spPr bwMode="auto">
          <a:xfrm>
            <a:off x="1446212" y="3070783"/>
            <a:ext cx="48228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BNE          Branch if result does not equal zero                      Z = 0</a:t>
            </a:r>
          </a:p>
        </p:txBody>
      </p:sp>
      <p:sp>
        <p:nvSpPr>
          <p:cNvPr id="88080" name="Text Box 30"/>
          <p:cNvSpPr txBox="1">
            <a:spLocks noChangeArrowheads="1"/>
          </p:cNvSpPr>
          <p:nvPr/>
        </p:nvSpPr>
        <p:spPr bwMode="auto">
          <a:xfrm>
            <a:off x="1439862" y="3289858"/>
            <a:ext cx="55975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BGE          Branch if result is greater or equal                        N * V + N * V = 1</a:t>
            </a:r>
          </a:p>
        </p:txBody>
      </p:sp>
      <p:sp>
        <p:nvSpPr>
          <p:cNvPr id="88081" name="Line 31"/>
          <p:cNvSpPr>
            <a:spLocks noChangeShapeType="1"/>
          </p:cNvSpPr>
          <p:nvPr/>
        </p:nvSpPr>
        <p:spPr bwMode="auto">
          <a:xfrm>
            <a:off x="5791200" y="3607358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2" name="Line 32"/>
          <p:cNvSpPr>
            <a:spLocks noChangeShapeType="1"/>
          </p:cNvSpPr>
          <p:nvPr/>
        </p:nvSpPr>
        <p:spPr bwMode="auto">
          <a:xfrm>
            <a:off x="5272088" y="383278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3" name="Line 33"/>
          <p:cNvSpPr>
            <a:spLocks noChangeShapeType="1"/>
          </p:cNvSpPr>
          <p:nvPr/>
        </p:nvSpPr>
        <p:spPr bwMode="auto">
          <a:xfrm>
            <a:off x="5508625" y="361212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4" name="Line 34"/>
          <p:cNvSpPr>
            <a:spLocks noChangeShapeType="1"/>
          </p:cNvSpPr>
          <p:nvPr/>
        </p:nvSpPr>
        <p:spPr bwMode="auto">
          <a:xfrm>
            <a:off x="5783263" y="335653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5" name="Line 35"/>
          <p:cNvSpPr>
            <a:spLocks noChangeShapeType="1"/>
          </p:cNvSpPr>
          <p:nvPr/>
        </p:nvSpPr>
        <p:spPr bwMode="auto">
          <a:xfrm>
            <a:off x="5537200" y="334859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6" name="Text Box 36"/>
          <p:cNvSpPr txBox="1">
            <a:spLocks noChangeArrowheads="1"/>
          </p:cNvSpPr>
          <p:nvPr/>
        </p:nvSpPr>
        <p:spPr bwMode="auto">
          <a:xfrm>
            <a:off x="1454150" y="3558145"/>
            <a:ext cx="6089650" cy="276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BGT          Branch if result is greater than                             N * V  * Z + N * V * Z = 1</a:t>
            </a:r>
          </a:p>
        </p:txBody>
      </p:sp>
      <p:sp>
        <p:nvSpPr>
          <p:cNvPr id="88087" name="Line 37"/>
          <p:cNvSpPr>
            <a:spLocks noChangeShapeType="1"/>
          </p:cNvSpPr>
          <p:nvPr/>
        </p:nvSpPr>
        <p:spPr bwMode="auto">
          <a:xfrm>
            <a:off x="5029200" y="383913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8" name="Line 38"/>
          <p:cNvSpPr>
            <a:spLocks noChangeShapeType="1"/>
          </p:cNvSpPr>
          <p:nvPr/>
        </p:nvSpPr>
        <p:spPr bwMode="auto">
          <a:xfrm>
            <a:off x="6284913" y="360894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9" name="Line 39"/>
          <p:cNvSpPr>
            <a:spLocks noChangeShapeType="1"/>
          </p:cNvSpPr>
          <p:nvPr/>
        </p:nvSpPr>
        <p:spPr bwMode="auto">
          <a:xfrm>
            <a:off x="6027738" y="360418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90" name="Text Box 40"/>
          <p:cNvSpPr txBox="1">
            <a:spLocks noChangeArrowheads="1"/>
          </p:cNvSpPr>
          <p:nvPr/>
        </p:nvSpPr>
        <p:spPr bwMode="auto">
          <a:xfrm>
            <a:off x="1454150" y="3799445"/>
            <a:ext cx="50641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BHI           Branch if result is HI                                                C * Z = 1</a:t>
            </a:r>
          </a:p>
        </p:txBody>
      </p:sp>
      <p:sp>
        <p:nvSpPr>
          <p:cNvPr id="88091" name="Line 41"/>
          <p:cNvSpPr>
            <a:spLocks noChangeShapeType="1"/>
          </p:cNvSpPr>
          <p:nvPr/>
        </p:nvSpPr>
        <p:spPr bwMode="auto">
          <a:xfrm>
            <a:off x="5526088" y="456938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92" name="Line 42"/>
          <p:cNvSpPr>
            <a:spLocks noChangeShapeType="1"/>
          </p:cNvSpPr>
          <p:nvPr/>
        </p:nvSpPr>
        <p:spPr bwMode="auto">
          <a:xfrm>
            <a:off x="5245100" y="4566208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93" name="Line 43"/>
          <p:cNvSpPr>
            <a:spLocks noChangeShapeType="1"/>
          </p:cNvSpPr>
          <p:nvPr/>
        </p:nvSpPr>
        <p:spPr bwMode="auto">
          <a:xfrm>
            <a:off x="5802313" y="407567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94" name="Line 44"/>
          <p:cNvSpPr>
            <a:spLocks noChangeShapeType="1"/>
          </p:cNvSpPr>
          <p:nvPr/>
        </p:nvSpPr>
        <p:spPr bwMode="auto">
          <a:xfrm>
            <a:off x="5514975" y="407249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95" name="Text Box 45"/>
          <p:cNvSpPr txBox="1">
            <a:spLocks noChangeArrowheads="1"/>
          </p:cNvSpPr>
          <p:nvPr/>
        </p:nvSpPr>
        <p:spPr bwMode="auto">
          <a:xfrm>
            <a:off x="1454150" y="4040745"/>
            <a:ext cx="590073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BLE          Branch if result is less than or equal                     Z + N * V + N * V  = 1</a:t>
            </a:r>
          </a:p>
        </p:txBody>
      </p:sp>
      <p:sp>
        <p:nvSpPr>
          <p:cNvPr id="88096" name="Text Box 46"/>
          <p:cNvSpPr txBox="1">
            <a:spLocks noChangeArrowheads="1"/>
          </p:cNvSpPr>
          <p:nvPr/>
        </p:nvSpPr>
        <p:spPr bwMode="auto">
          <a:xfrm>
            <a:off x="1466850" y="4269345"/>
            <a:ext cx="51085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BLS          Branch if result is low or the same                        C + Z = 1</a:t>
            </a:r>
          </a:p>
        </p:txBody>
      </p:sp>
      <p:sp>
        <p:nvSpPr>
          <p:cNvPr id="88097" name="Text Box 47"/>
          <p:cNvSpPr txBox="1">
            <a:spLocks noChangeArrowheads="1"/>
          </p:cNvSpPr>
          <p:nvPr/>
        </p:nvSpPr>
        <p:spPr bwMode="auto">
          <a:xfrm>
            <a:off x="1460500" y="4529695"/>
            <a:ext cx="5588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BLT          Branch if result is less than                                    N * V + N * V = 1</a:t>
            </a:r>
          </a:p>
        </p:txBody>
      </p:sp>
      <p:sp>
        <p:nvSpPr>
          <p:cNvPr id="88098" name="Text Box 48"/>
          <p:cNvSpPr txBox="1">
            <a:spLocks noChangeArrowheads="1"/>
          </p:cNvSpPr>
          <p:nvPr/>
        </p:nvSpPr>
        <p:spPr bwMode="auto">
          <a:xfrm>
            <a:off x="1460500" y="4758295"/>
            <a:ext cx="48799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BMI          Branch if result is negative                                     N  = 1</a:t>
            </a:r>
          </a:p>
        </p:txBody>
      </p:sp>
      <p:sp>
        <p:nvSpPr>
          <p:cNvPr id="88099" name="Text Box 49"/>
          <p:cNvSpPr txBox="1">
            <a:spLocks noChangeArrowheads="1"/>
          </p:cNvSpPr>
          <p:nvPr/>
        </p:nvSpPr>
        <p:spPr bwMode="auto">
          <a:xfrm>
            <a:off x="1460500" y="4999595"/>
            <a:ext cx="48641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BPL          Branch if result is positive                                     N  = 0</a:t>
            </a:r>
          </a:p>
        </p:txBody>
      </p:sp>
      <p:sp>
        <p:nvSpPr>
          <p:cNvPr id="88100" name="Text Box 50"/>
          <p:cNvSpPr txBox="1">
            <a:spLocks noChangeArrowheads="1"/>
          </p:cNvSpPr>
          <p:nvPr/>
        </p:nvSpPr>
        <p:spPr bwMode="auto">
          <a:xfrm>
            <a:off x="1447800" y="5228195"/>
            <a:ext cx="48672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BVS          Branch if the resulted caused an overflow           V  = 1</a:t>
            </a:r>
          </a:p>
        </p:txBody>
      </p:sp>
      <p:sp>
        <p:nvSpPr>
          <p:cNvPr id="88101" name="Text Box 51"/>
          <p:cNvSpPr txBox="1">
            <a:spLocks noChangeArrowheads="1"/>
          </p:cNvSpPr>
          <p:nvPr/>
        </p:nvSpPr>
        <p:spPr bwMode="auto">
          <a:xfrm>
            <a:off x="1447800" y="5469495"/>
            <a:ext cx="48609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BVC          Branch if no overflow resulted                              V  = 0</a:t>
            </a:r>
          </a:p>
        </p:txBody>
      </p:sp>
    </p:spTree>
    <p:extLst>
      <p:ext uri="{BB962C8B-B14F-4D97-AF65-F5344CB8AC3E}">
        <p14:creationId xmlns:p14="http://schemas.microsoft.com/office/powerpoint/2010/main" val="3619359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dirty="0"/>
              <a:t>Branch Instructions (2)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9391" y="1008797"/>
            <a:ext cx="8470900" cy="16192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How can you keep track of the sense of branches?</a:t>
            </a:r>
          </a:p>
          <a:p>
            <a:pPr>
              <a:lnSpc>
                <a:spcPct val="110000"/>
              </a:lnSpc>
            </a:pPr>
            <a:r>
              <a:rPr lang="en-US" dirty="0"/>
              <a:t>Let’s consider the possible relationships between registers D0 and D1 for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b="1" dirty="0"/>
              <a:t>CMP   D0,D1 (D1 – D0</a:t>
            </a:r>
            <a:r>
              <a:rPr lang="en-US" b="1" dirty="0">
                <a:sym typeface="Wingdings" panose="05000000000000000000" pitchFamily="2" charset="2"/>
              </a:rPr>
              <a:t> CCR flag)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The following table shows which branch </a:t>
            </a:r>
            <a:r>
              <a:rPr lang="en-US" b="1" i="1" dirty="0"/>
              <a:t>will be taken:*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dirty="0"/>
          </a:p>
        </p:txBody>
      </p:sp>
      <p:graphicFrame>
        <p:nvGraphicFramePr>
          <p:cNvPr id="745537" name="Group 6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30694234"/>
              </p:ext>
            </p:extLst>
          </p:nvPr>
        </p:nvGraphicFramePr>
        <p:xfrm>
          <a:off x="533400" y="3116072"/>
          <a:ext cx="8245475" cy="2370328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Relationship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D1 &lt;  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BCS = Branch on carry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D1 &lt;= 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BLS = Branch on Low or 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D1  = 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D1 &lt;&gt; 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D1 &gt;  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BHI = Branch on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D1 &gt;= 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BCC = Branch on carry clear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134" name="Text Box 64"/>
          <p:cNvSpPr txBox="1">
            <a:spLocks noChangeArrowheads="1"/>
          </p:cNvSpPr>
          <p:nvPr/>
        </p:nvSpPr>
        <p:spPr bwMode="auto">
          <a:xfrm>
            <a:off x="717550" y="5943600"/>
            <a:ext cx="50180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* </a:t>
            </a:r>
            <a:r>
              <a:rPr lang="en-US" b="1" dirty="0">
                <a:hlinkClick r:id="rId2"/>
              </a:rPr>
              <a:t>http://www.easy68k.com/paulrsm/doc/trick68k.htm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sz="1000" b="1" dirty="0"/>
              <a:t>Thanks to spring quarter 2009 CSS 422 student Mike </a:t>
            </a:r>
            <a:r>
              <a:rPr lang="en-US" sz="1000" b="1" dirty="0" err="1"/>
              <a:t>Kromarek</a:t>
            </a:r>
            <a:r>
              <a:rPr lang="en-US" sz="1000" b="1" dirty="0"/>
              <a:t> for finding this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710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Calculating Branches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051281"/>
            <a:ext cx="8720137" cy="5316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How does a processor “take a branch?”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Program counter (PC) contains the address of the </a:t>
            </a:r>
            <a:r>
              <a:rPr lang="en-US" sz="2000" b="1" i="1" dirty="0">
                <a:solidFill>
                  <a:srgbClr val="FF0000"/>
                </a:solidFill>
              </a:rPr>
              <a:t>next instruction </a:t>
            </a:r>
            <a:r>
              <a:rPr lang="en-US" sz="2000" b="1" i="1" dirty="0"/>
              <a:t>to be executed </a:t>
            </a:r>
            <a:r>
              <a:rPr lang="en-US" sz="2000" dirty="0"/>
              <a:t>as the current instruction is being decoded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Form of instruction: </a:t>
            </a:r>
            <a:r>
              <a:rPr lang="en-US" sz="2000" b="1" dirty="0"/>
              <a:t>Bcc  </a:t>
            </a:r>
            <a:r>
              <a:rPr lang="en-US" sz="2000" b="1" i="1" dirty="0"/>
              <a:t>displacement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Operand of a branch instruction is a </a:t>
            </a:r>
            <a:r>
              <a:rPr lang="en-US" sz="2000" b="1" dirty="0">
                <a:solidFill>
                  <a:srgbClr val="FF0000"/>
                </a:solidFill>
              </a:rPr>
              <a:t>signed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8-bit</a:t>
            </a:r>
            <a:r>
              <a:rPr lang="en-US" sz="2000" dirty="0"/>
              <a:t> or </a:t>
            </a:r>
            <a:r>
              <a:rPr lang="en-US" sz="2000" b="1" dirty="0"/>
              <a:t>16-bit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offset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Called a </a:t>
            </a:r>
            <a:r>
              <a:rPr lang="en-US" sz="2000" b="1" i="1" dirty="0"/>
              <a:t>displacement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the displacement value is more than a word (two bytes), then you cannot use branches</a:t>
            </a:r>
            <a:endParaRPr lang="en-US" sz="2000" b="1" i="1" dirty="0"/>
          </a:p>
          <a:p>
            <a:pPr>
              <a:lnSpc>
                <a:spcPct val="110000"/>
              </a:lnSpc>
            </a:pPr>
            <a:r>
              <a:rPr lang="en-US" sz="2000" dirty="0"/>
              <a:t>If the branch test condition evaluates to be true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&lt;PC&gt; + displacement --&gt; PC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Becomes the address of the next instruction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79729"/>
              </p:ext>
            </p:extLst>
          </p:nvPr>
        </p:nvGraphicFramePr>
        <p:xfrm>
          <a:off x="1295400" y="543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8-bit</a:t>
                      </a:r>
                      <a:r>
                        <a:rPr lang="en-US" baseline="0" dirty="0"/>
                        <a:t> displacement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8-bit = 00, then it is an 16-bit displacement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7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15"/>
          <p:cNvSpPr>
            <a:spLocks noChangeArrowheads="1"/>
          </p:cNvSpPr>
          <p:nvPr/>
        </p:nvSpPr>
        <p:spPr bwMode="auto">
          <a:xfrm>
            <a:off x="4038600" y="2716113"/>
            <a:ext cx="1879600" cy="1778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771525" y="1017588"/>
            <a:ext cx="830263" cy="2274887"/>
          </a:xfrm>
          <a:prstGeom prst="rect">
            <a:avLst/>
          </a:prstGeom>
          <a:solidFill>
            <a:srgbClr val="CCECFF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91142" name="Rectangle 3"/>
          <p:cNvSpPr>
            <a:spLocks noChangeArrowheads="1"/>
          </p:cNvSpPr>
          <p:nvPr/>
        </p:nvSpPr>
        <p:spPr bwMode="auto">
          <a:xfrm>
            <a:off x="1628775" y="1022350"/>
            <a:ext cx="854075" cy="2274888"/>
          </a:xfrm>
          <a:prstGeom prst="rect">
            <a:avLst/>
          </a:prstGeom>
          <a:solidFill>
            <a:srgbClr val="66FFFF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91143" name="Rectangle 4"/>
          <p:cNvSpPr>
            <a:spLocks noChangeArrowheads="1"/>
          </p:cNvSpPr>
          <p:nvPr/>
        </p:nvSpPr>
        <p:spPr bwMode="auto">
          <a:xfrm>
            <a:off x="425450" y="1011238"/>
            <a:ext cx="288925" cy="2297112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911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Analyzing the Branch Code</a:t>
            </a:r>
          </a:p>
        </p:txBody>
      </p:sp>
      <p:sp>
        <p:nvSpPr>
          <p:cNvPr id="91145" name="Text Box 6"/>
          <p:cNvSpPr txBox="1">
            <a:spLocks noChangeArrowheads="1"/>
          </p:cNvSpPr>
          <p:nvPr/>
        </p:nvSpPr>
        <p:spPr bwMode="auto">
          <a:xfrm>
            <a:off x="261938" y="923925"/>
            <a:ext cx="18415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/>
          </a:p>
        </p:txBody>
      </p:sp>
      <p:sp>
        <p:nvSpPr>
          <p:cNvPr id="91146" name="Text Box 8"/>
          <p:cNvSpPr txBox="1">
            <a:spLocks noChangeArrowheads="1"/>
          </p:cNvSpPr>
          <p:nvPr/>
        </p:nvSpPr>
        <p:spPr bwMode="auto">
          <a:xfrm>
            <a:off x="1123950" y="5230813"/>
            <a:ext cx="23812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Line numbers added by listfile</a:t>
            </a:r>
          </a:p>
        </p:txBody>
      </p:sp>
      <p:sp>
        <p:nvSpPr>
          <p:cNvPr id="91147" name="Freeform 9"/>
          <p:cNvSpPr>
            <a:spLocks/>
          </p:cNvSpPr>
          <p:nvPr/>
        </p:nvSpPr>
        <p:spPr bwMode="auto">
          <a:xfrm>
            <a:off x="722313" y="3344863"/>
            <a:ext cx="457200" cy="2033587"/>
          </a:xfrm>
          <a:custGeom>
            <a:avLst/>
            <a:gdLst>
              <a:gd name="T0" fmla="*/ 0 w 288"/>
              <a:gd name="T1" fmla="*/ 0 h 1281"/>
              <a:gd name="T2" fmla="*/ 0 w 288"/>
              <a:gd name="T3" fmla="*/ 2147483647 h 1281"/>
              <a:gd name="T4" fmla="*/ 2147483647 w 288"/>
              <a:gd name="T5" fmla="*/ 2147483647 h 1281"/>
              <a:gd name="T6" fmla="*/ 0 60000 65536"/>
              <a:gd name="T7" fmla="*/ 0 60000 65536"/>
              <a:gd name="T8" fmla="*/ 0 60000 65536"/>
              <a:gd name="T9" fmla="*/ 0 w 288"/>
              <a:gd name="T10" fmla="*/ 0 h 1281"/>
              <a:gd name="T11" fmla="*/ 288 w 288"/>
              <a:gd name="T12" fmla="*/ 1281 h 1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81">
                <a:moveTo>
                  <a:pt x="0" y="0"/>
                </a:moveTo>
                <a:lnTo>
                  <a:pt x="0" y="1281"/>
                </a:lnTo>
                <a:lnTo>
                  <a:pt x="288" y="128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148" name="Freeform 10"/>
          <p:cNvSpPr>
            <a:spLocks/>
          </p:cNvSpPr>
          <p:nvPr/>
        </p:nvSpPr>
        <p:spPr bwMode="auto">
          <a:xfrm>
            <a:off x="1219200" y="3357563"/>
            <a:ext cx="457200" cy="1468437"/>
          </a:xfrm>
          <a:custGeom>
            <a:avLst/>
            <a:gdLst>
              <a:gd name="T0" fmla="*/ 0 w 288"/>
              <a:gd name="T1" fmla="*/ 0 h 1281"/>
              <a:gd name="T2" fmla="*/ 0 w 288"/>
              <a:gd name="T3" fmla="*/ 2147483647 h 1281"/>
              <a:gd name="T4" fmla="*/ 2147483647 w 288"/>
              <a:gd name="T5" fmla="*/ 2147483647 h 1281"/>
              <a:gd name="T6" fmla="*/ 0 60000 65536"/>
              <a:gd name="T7" fmla="*/ 0 60000 65536"/>
              <a:gd name="T8" fmla="*/ 0 60000 65536"/>
              <a:gd name="T9" fmla="*/ 0 w 288"/>
              <a:gd name="T10" fmla="*/ 0 h 1281"/>
              <a:gd name="T11" fmla="*/ 288 w 288"/>
              <a:gd name="T12" fmla="*/ 1281 h 1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81">
                <a:moveTo>
                  <a:pt x="0" y="0"/>
                </a:moveTo>
                <a:lnTo>
                  <a:pt x="0" y="1281"/>
                </a:lnTo>
                <a:lnTo>
                  <a:pt x="288" y="128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9" name="Text Box 11"/>
          <p:cNvSpPr txBox="1">
            <a:spLocks noChangeArrowheads="1"/>
          </p:cNvSpPr>
          <p:nvPr/>
        </p:nvSpPr>
        <p:spPr bwMode="auto">
          <a:xfrm>
            <a:off x="1627187" y="4692650"/>
            <a:ext cx="2411413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Instruction address in memory</a:t>
            </a:r>
          </a:p>
        </p:txBody>
      </p:sp>
      <p:sp>
        <p:nvSpPr>
          <p:cNvPr id="91150" name="Freeform 12"/>
          <p:cNvSpPr>
            <a:spLocks/>
          </p:cNvSpPr>
          <p:nvPr/>
        </p:nvSpPr>
        <p:spPr bwMode="auto">
          <a:xfrm>
            <a:off x="1905000" y="3378200"/>
            <a:ext cx="228600" cy="952500"/>
          </a:xfrm>
          <a:custGeom>
            <a:avLst/>
            <a:gdLst>
              <a:gd name="T0" fmla="*/ 0 w 288"/>
              <a:gd name="T1" fmla="*/ 0 h 1281"/>
              <a:gd name="T2" fmla="*/ 0 w 288"/>
              <a:gd name="T3" fmla="*/ 2147483647 h 1281"/>
              <a:gd name="T4" fmla="*/ 2147483647 w 288"/>
              <a:gd name="T5" fmla="*/ 2147483647 h 1281"/>
              <a:gd name="T6" fmla="*/ 0 60000 65536"/>
              <a:gd name="T7" fmla="*/ 0 60000 65536"/>
              <a:gd name="T8" fmla="*/ 0 60000 65536"/>
              <a:gd name="T9" fmla="*/ 0 w 288"/>
              <a:gd name="T10" fmla="*/ 0 h 1281"/>
              <a:gd name="T11" fmla="*/ 288 w 288"/>
              <a:gd name="T12" fmla="*/ 1281 h 1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81">
                <a:moveTo>
                  <a:pt x="0" y="0"/>
                </a:moveTo>
                <a:lnTo>
                  <a:pt x="0" y="1281"/>
                </a:lnTo>
                <a:lnTo>
                  <a:pt x="288" y="128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1151" name="Text Box 13"/>
          <p:cNvSpPr txBox="1">
            <a:spLocks noChangeArrowheads="1"/>
          </p:cNvSpPr>
          <p:nvPr/>
        </p:nvSpPr>
        <p:spPr bwMode="auto">
          <a:xfrm>
            <a:off x="2045006" y="4193381"/>
            <a:ext cx="21844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Instruction code in memory</a:t>
            </a:r>
          </a:p>
        </p:txBody>
      </p:sp>
      <p:sp>
        <p:nvSpPr>
          <p:cNvPr id="1628174" name="Text Box 14"/>
          <p:cNvSpPr txBox="1">
            <a:spLocks noChangeArrowheads="1"/>
          </p:cNvSpPr>
          <p:nvPr/>
        </p:nvSpPr>
        <p:spPr bwMode="auto">
          <a:xfrm>
            <a:off x="4154487" y="3617912"/>
            <a:ext cx="4664886" cy="2554545"/>
          </a:xfrm>
          <a:prstGeom prst="rect">
            <a:avLst/>
          </a:prstGeom>
          <a:solidFill>
            <a:srgbClr val="CCFF99"/>
          </a:solidFill>
          <a:ln w="19050">
            <a:noFill/>
            <a:miter lim="800000"/>
            <a:headEnd/>
            <a:tailEnd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The instruction, BGE TEST_LOOP has the</a:t>
            </a:r>
          </a:p>
          <a:p>
            <a:pPr>
              <a:defRPr/>
            </a:pPr>
            <a:r>
              <a:rPr lang="en-US" sz="1600" b="1" dirty="0">
                <a:latin typeface="Arial" pitchFamily="34" charset="0"/>
              </a:rPr>
              <a:t>    instruction code: 6C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E6</a:t>
            </a:r>
          </a:p>
          <a:p>
            <a:pPr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&lt;PC&gt;=0000044C (not 0000044A!!)</a:t>
            </a:r>
          </a:p>
          <a:p>
            <a:pPr lvl="1"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The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displacement = E6</a:t>
            </a:r>
          </a:p>
          <a:p>
            <a:pPr lvl="1"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044C + E6 = 432 </a:t>
            </a:r>
          </a:p>
          <a:p>
            <a:pPr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Why? E6 = 1A’s 2’s complement</a:t>
            </a:r>
          </a:p>
          <a:p>
            <a:pPr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Therefore, 44C - 1A = 432</a:t>
            </a:r>
          </a:p>
          <a:p>
            <a:pPr>
              <a:buFontTx/>
              <a:buChar char="•"/>
              <a:defRPr/>
            </a:pPr>
            <a:r>
              <a:rPr lang="en-US" sz="1600" b="1" dirty="0">
                <a:latin typeface="Arial" pitchFamily="34" charset="0"/>
              </a:rPr>
              <a:t> If the code is 6C00 and follows 00E6, then it is 16-bit displacement, and it is positive (please check the manual for more info).</a:t>
            </a:r>
            <a:endParaRPr lang="en-US" sz="1600" b="1" i="1" dirty="0">
              <a:latin typeface="Arial" pitchFamily="34" charset="0"/>
            </a:endParaRPr>
          </a:p>
        </p:txBody>
      </p:sp>
      <p:sp>
        <p:nvSpPr>
          <p:cNvPr id="91153" name="Text Box 7"/>
          <p:cNvSpPr txBox="1">
            <a:spLocks noChangeArrowheads="1"/>
          </p:cNvSpPr>
          <p:nvPr/>
        </p:nvSpPr>
        <p:spPr bwMode="auto">
          <a:xfrm>
            <a:off x="381000" y="1049338"/>
            <a:ext cx="6902450" cy="230832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34  00000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432</a:t>
            </a:r>
            <a:r>
              <a:rPr lang="en-US" b="1" dirty="0">
                <a:latin typeface="Courier New" pitchFamily="49" charset="0"/>
              </a:rPr>
              <a:t> 2080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TEST_LOOP</a:t>
            </a:r>
            <a:r>
              <a:rPr lang="en-US" b="1" dirty="0">
                <a:latin typeface="Courier New" pitchFamily="49" charset="0"/>
              </a:rPr>
              <a:t>:	MOVE.L    D0,(A0)      </a:t>
            </a:r>
          </a:p>
          <a:p>
            <a:r>
              <a:rPr lang="en-US" b="1" dirty="0">
                <a:latin typeface="Courier New" pitchFamily="49" charset="0"/>
              </a:rPr>
              <a:t>35  00000434 B090                   	CMP.L     (A0),D0      </a:t>
            </a:r>
          </a:p>
          <a:p>
            <a:r>
              <a:rPr lang="en-US" b="1" dirty="0">
                <a:latin typeface="Courier New" pitchFamily="49" charset="0"/>
              </a:rPr>
              <a:t>36  00000436 6700000E               	BEQ       ADDR_OK</a:t>
            </a:r>
          </a:p>
          <a:p>
            <a:r>
              <a:rPr lang="en-US" b="1" dirty="0">
                <a:latin typeface="Courier New" pitchFamily="49" charset="0"/>
              </a:rPr>
              <a:t>37  0000043A 3888         NOT_OK:   	MOVE.W    A0,(A4)</a:t>
            </a:r>
          </a:p>
          <a:p>
            <a:r>
              <a:rPr lang="en-US" b="1" dirty="0">
                <a:latin typeface="Courier New" pitchFamily="49" charset="0"/>
              </a:rPr>
              <a:t>38  0000043C 5213                   	ADDQ.B    #1,(A3)</a:t>
            </a:r>
          </a:p>
          <a:p>
            <a:r>
              <a:rPr lang="en-US" b="1" dirty="0">
                <a:latin typeface="Courier New" pitchFamily="49" charset="0"/>
              </a:rPr>
              <a:t>39  0000043E 0C130004               	CMPI.B    #MAX_CNT,(A3)</a:t>
            </a:r>
          </a:p>
          <a:p>
            <a:r>
              <a:rPr lang="en-US" b="1" dirty="0">
                <a:latin typeface="Courier New" pitchFamily="49" charset="0"/>
              </a:rPr>
              <a:t>40  00000442 6700000A               	BEQ       DONE</a:t>
            </a:r>
          </a:p>
          <a:p>
            <a:r>
              <a:rPr lang="en-US" b="1" dirty="0">
                <a:latin typeface="Courier New" pitchFamily="49" charset="0"/>
              </a:rPr>
              <a:t>41  00000446 5888         ADDR_OK:  	ADDQ.L    #INC_ADDR,A0          </a:t>
            </a:r>
          </a:p>
          <a:p>
            <a:r>
              <a:rPr lang="en-US" b="1" dirty="0">
                <a:latin typeface="Courier New" pitchFamily="49" charset="0"/>
              </a:rPr>
              <a:t>42  00000448 B2C8                   	CMPA      A0,A1</a:t>
            </a:r>
          </a:p>
          <a:p>
            <a:r>
              <a:rPr lang="en-US" b="1" dirty="0">
                <a:latin typeface="Courier New" pitchFamily="49" charset="0"/>
              </a:rPr>
              <a:t>43  0000044A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6CE6</a:t>
            </a:r>
            <a:r>
              <a:rPr lang="en-US" b="1" dirty="0">
                <a:latin typeface="Courier New" pitchFamily="49" charset="0"/>
              </a:rPr>
              <a:t>                   	BGE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TEST_LOOP</a:t>
            </a:r>
          </a:p>
          <a:p>
            <a:r>
              <a:rPr lang="en-US" b="1" dirty="0">
                <a:latin typeface="Courier New" pitchFamily="49" charset="0"/>
              </a:rPr>
              <a:t>44  00000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44C</a:t>
            </a:r>
            <a:r>
              <a:rPr lang="en-US" b="1" dirty="0">
                <a:latin typeface="Courier New" pitchFamily="49" charset="0"/>
              </a:rPr>
              <a:t> 60DA                   	BRA       NEXT_TEST</a:t>
            </a:r>
          </a:p>
          <a:p>
            <a:r>
              <a:rPr lang="en-US" b="1" dirty="0">
                <a:latin typeface="Courier New" pitchFamily="49" charset="0"/>
              </a:rPr>
              <a:t>45  0000044E 4E722700     DONE:     	STOP      #EXIT_PGM</a:t>
            </a:r>
          </a:p>
        </p:txBody>
      </p:sp>
    </p:spTree>
    <p:extLst>
      <p:ext uri="{BB962C8B-B14F-4D97-AF65-F5344CB8AC3E}">
        <p14:creationId xmlns:p14="http://schemas.microsoft.com/office/powerpoint/2010/main" val="32741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78800" cy="4876800"/>
          </a:xfrm>
        </p:spPr>
        <p:txBody>
          <a:bodyPr/>
          <a:lstStyle/>
          <a:p>
            <a:r>
              <a:rPr lang="en-US" sz="1800" b="1" dirty="0"/>
              <a:t>Data Storage Directives</a:t>
            </a:r>
          </a:p>
          <a:p>
            <a:pPr lvl="1"/>
            <a:r>
              <a:rPr lang="en-US" sz="1800" dirty="0"/>
              <a:t>Tells the assembler to allocate blocks of memory for data storage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DC - </a:t>
            </a:r>
            <a:r>
              <a:rPr lang="en-US" sz="1800" b="1" dirty="0">
                <a:solidFill>
                  <a:srgbClr val="3333FF"/>
                </a:solidFill>
              </a:rPr>
              <a:t>Define Constant </a:t>
            </a:r>
            <a:endParaRPr lang="en-US" sz="1800" b="1" dirty="0"/>
          </a:p>
          <a:p>
            <a:pPr lvl="2"/>
            <a:r>
              <a:rPr lang="en-US" dirty="0"/>
              <a:t>Format: &lt;label&gt;	DC.&lt;size&gt;	&lt;item&gt;,&lt;item&gt;,&lt;item&gt;…..</a:t>
            </a:r>
          </a:p>
          <a:p>
            <a:pPr lvl="2"/>
            <a:r>
              <a:rPr lang="en-US" dirty="0"/>
              <a:t>Can store more than one byte</a:t>
            </a:r>
          </a:p>
          <a:p>
            <a:pPr lvl="2"/>
            <a:r>
              <a:rPr lang="en-US" dirty="0"/>
              <a:t>The &lt;size&gt; specifies the </a:t>
            </a:r>
            <a:r>
              <a:rPr lang="en-US" b="1" dirty="0">
                <a:solidFill>
                  <a:srgbClr val="FF0000"/>
                </a:solidFill>
              </a:rPr>
              <a:t>boundary</a:t>
            </a:r>
            <a:r>
              <a:rPr lang="en-US" dirty="0"/>
              <a:t> </a:t>
            </a:r>
            <a:r>
              <a:rPr lang="en-US" b="1" i="1" dirty="0"/>
              <a:t>but not the size </a:t>
            </a:r>
            <a:r>
              <a:rPr lang="en-US" dirty="0"/>
              <a:t>of each item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Example: </a:t>
            </a:r>
            <a:r>
              <a:rPr lang="en-US" dirty="0" err="1"/>
              <a:t>date_msg</a:t>
            </a:r>
            <a:r>
              <a:rPr lang="en-US" dirty="0"/>
              <a:t> DC.W	‘April 8’   *stored as 8 but not 7 bytes</a:t>
            </a:r>
          </a:p>
          <a:p>
            <a:pPr marL="914400" lvl="2" indent="0">
              <a:buNone/>
            </a:pPr>
            <a:endParaRPr lang="en-US" sz="1800" b="1" dirty="0"/>
          </a:p>
          <a:p>
            <a:pPr lvl="1"/>
            <a:r>
              <a:rPr lang="en-US" sz="1800" b="1" dirty="0"/>
              <a:t>DCB - </a:t>
            </a:r>
            <a:r>
              <a:rPr lang="en-US" sz="1800" b="1" dirty="0">
                <a:solidFill>
                  <a:srgbClr val="3333FF"/>
                </a:solidFill>
              </a:rPr>
              <a:t>Define Constant Block </a:t>
            </a:r>
            <a:endParaRPr lang="en-US" sz="1800" b="1" dirty="0"/>
          </a:p>
          <a:p>
            <a:pPr lvl="2"/>
            <a:r>
              <a:rPr lang="en-US" sz="1800" dirty="0"/>
              <a:t>Format: &lt;label&gt;	DCB.&lt;size&gt;	&lt;length&gt;,&lt;value&gt;</a:t>
            </a:r>
          </a:p>
          <a:p>
            <a:pPr lvl="2"/>
            <a:r>
              <a:rPr lang="en-US" sz="1800" dirty="0"/>
              <a:t>Initializes a block of memory </a:t>
            </a:r>
            <a:r>
              <a:rPr lang="en-US" sz="1800" b="1" dirty="0"/>
              <a:t>to the same value</a:t>
            </a:r>
          </a:p>
          <a:p>
            <a:pPr lvl="2"/>
            <a:r>
              <a:rPr lang="en-US" sz="1800" dirty="0"/>
              <a:t>The length is the number of bytes, words, or long words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Example: </a:t>
            </a:r>
            <a:r>
              <a:rPr lang="en-US" sz="1800" dirty="0" err="1"/>
              <a:t>Repeat_msg</a:t>
            </a:r>
            <a:r>
              <a:rPr lang="en-US" sz="1800" dirty="0"/>
              <a:t>    DCB.B    4,   $54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146050"/>
            <a:ext cx="8535988" cy="692150"/>
          </a:xfrm>
        </p:spPr>
        <p:txBody>
          <a:bodyPr/>
          <a:lstStyle/>
          <a:p>
            <a:r>
              <a:rPr lang="en-US" dirty="0"/>
              <a:t>Pseudo Op Codes – Assembler Directives</a:t>
            </a:r>
          </a:p>
        </p:txBody>
      </p:sp>
    </p:spTree>
    <p:extLst>
      <p:ext uri="{BB962C8B-B14F-4D97-AF65-F5344CB8AC3E}">
        <p14:creationId xmlns:p14="http://schemas.microsoft.com/office/powerpoint/2010/main" val="366031588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93100" cy="762000"/>
          </a:xfrm>
        </p:spPr>
        <p:txBody>
          <a:bodyPr/>
          <a:lstStyle/>
          <a:p>
            <a:r>
              <a:rPr lang="en-US" sz="4000" dirty="0"/>
              <a:t>Loop Constructs in Assembly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9741"/>
            <a:ext cx="8178800" cy="48942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C++ has built-in constructs for changing the program flow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If/Else, While, Do/While, Switch, For, Function calls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Assembly language requires that we </a:t>
            </a:r>
            <a:r>
              <a:rPr lang="en-US" sz="2000" b="1" dirty="0"/>
              <a:t>build our own constructs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Branch, Jump, Jump to Subroutine (Function call)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General rule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Pair an instruction that either TESTS A CONDITION  or  CAUSES A VARIABLE TO CHANGE with the proper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i="1" dirty="0"/>
              <a:t>    </a:t>
            </a:r>
            <a:r>
              <a:rPr lang="en-US" sz="2000" b="1" i="1" dirty="0">
                <a:solidFill>
                  <a:srgbClr val="FF0000"/>
                </a:solidFill>
              </a:rPr>
              <a:t>branch on result </a:t>
            </a:r>
            <a:r>
              <a:rPr lang="en-US" sz="2000" i="1" dirty="0"/>
              <a:t> </a:t>
            </a:r>
            <a:r>
              <a:rPr lang="en-US" sz="2000" dirty="0"/>
              <a:t>instruction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Objective</a:t>
            </a:r>
          </a:p>
          <a:p>
            <a:pPr lvl="1">
              <a:lnSpc>
                <a:spcPct val="11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Set the condition code flags and then test their value </a:t>
            </a:r>
            <a:r>
              <a:rPr lang="en-US" sz="2000" dirty="0"/>
              <a:t>with the branch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988942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8448" y="1158922"/>
            <a:ext cx="8562975" cy="5002213"/>
          </a:xfrm>
        </p:spPr>
        <p:txBody>
          <a:bodyPr/>
          <a:lstStyle/>
          <a:p>
            <a:r>
              <a:rPr lang="en-US" sz="1800" dirty="0"/>
              <a:t>C++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for ( </a:t>
            </a:r>
            <a:r>
              <a:rPr lang="en-US" sz="1800" dirty="0" err="1"/>
              <a:t>int</a:t>
            </a:r>
            <a:r>
              <a:rPr lang="en-US" sz="1800" dirty="0"/>
              <a:t> counter = 1 ; counter &lt;  10 ; counter++ )</a:t>
            </a:r>
          </a:p>
          <a:p>
            <a:pPr>
              <a:buFontTx/>
              <a:buNone/>
            </a:pPr>
            <a:r>
              <a:rPr lang="en-US" sz="1800" dirty="0"/>
              <a:t>      		{ Execute these statements }</a:t>
            </a:r>
          </a:p>
          <a:p>
            <a:r>
              <a:rPr lang="en-US" sz="1800" dirty="0"/>
              <a:t>Assembly language example:</a:t>
            </a:r>
          </a:p>
          <a:p>
            <a:endParaRPr lang="en-US" sz="1800" dirty="0"/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	       	</a:t>
            </a:r>
            <a:r>
              <a:rPr lang="en-US" sz="1600" b="1" dirty="0" err="1">
                <a:latin typeface="Courier New" pitchFamily="49" charset="0"/>
              </a:rPr>
              <a:t>move.l</a:t>
            </a:r>
            <a:r>
              <a:rPr lang="en-US" sz="1600" b="1" dirty="0">
                <a:latin typeface="Courier New" pitchFamily="49" charset="0"/>
              </a:rPr>
              <a:t>	#1,D0			*D0 is the counter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		        	</a:t>
            </a:r>
            <a:r>
              <a:rPr lang="en-US" sz="1600" b="1" dirty="0" err="1">
                <a:latin typeface="Courier New" pitchFamily="49" charset="0"/>
              </a:rPr>
              <a:t>move.l</a:t>
            </a:r>
            <a:r>
              <a:rPr lang="en-US" sz="1600" b="1" dirty="0">
                <a:latin typeface="Courier New" pitchFamily="49" charset="0"/>
              </a:rPr>
              <a:t>	#10,D1			*D1 holds terminal value 	 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for_loop</a:t>
            </a:r>
            <a:r>
              <a:rPr lang="en-US" sz="1600" b="1" dirty="0">
                <a:latin typeface="Courier New" pitchFamily="49" charset="0"/>
              </a:rPr>
              <a:t> 		</a:t>
            </a:r>
            <a:r>
              <a:rPr lang="en-US" sz="1600" b="1" dirty="0" err="1">
                <a:latin typeface="Courier New" pitchFamily="49" charset="0"/>
              </a:rPr>
              <a:t>cmp.b</a:t>
            </a:r>
            <a:r>
              <a:rPr lang="en-US" sz="1600" b="1" dirty="0">
                <a:latin typeface="Courier New" pitchFamily="49" charset="0"/>
              </a:rPr>
              <a:t>	D0,D1			*Do the test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		     		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next_code</a:t>
            </a:r>
            <a:r>
              <a:rPr lang="en-US" sz="1600" b="1" dirty="0">
                <a:latin typeface="Courier New" pitchFamily="49" charset="0"/>
              </a:rPr>
              <a:t>		*Are we done yet?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  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</a:rPr>
              <a:t>{ Execute some other loop instructions}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</a:rPr>
              <a:t>		     		</a:t>
            </a:r>
            <a:r>
              <a:rPr lang="en-US" sz="1600" b="1" dirty="0" err="1">
                <a:latin typeface="Courier New" pitchFamily="49" charset="0"/>
              </a:rPr>
              <a:t>addq.l</a:t>
            </a:r>
            <a:r>
              <a:rPr lang="en-US" sz="1600" b="1" dirty="0">
                <a:latin typeface="Courier New" pitchFamily="49" charset="0"/>
              </a:rPr>
              <a:t>  #1,D0			*Increment the counter  	      	     		bra   	</a:t>
            </a:r>
            <a:r>
              <a:rPr lang="en-US" sz="1600" b="1" dirty="0" err="1">
                <a:latin typeface="Courier New" pitchFamily="49" charset="0"/>
              </a:rPr>
              <a:t>for_loop</a:t>
            </a:r>
            <a:r>
              <a:rPr lang="en-US" sz="1600" b="1" dirty="0">
                <a:latin typeface="Courier New" pitchFamily="49" charset="0"/>
              </a:rPr>
              <a:t>		*Go back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next_code</a:t>
            </a: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</a:rPr>
              <a:t>{ Execute the instructions after the loop }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sz="4000" dirty="0"/>
              <a:t>“FOR” Loop Example</a:t>
            </a:r>
          </a:p>
        </p:txBody>
      </p:sp>
    </p:spTree>
    <p:extLst>
      <p:ext uri="{BB962C8B-B14F-4D97-AF65-F5344CB8AC3E}">
        <p14:creationId xmlns:p14="http://schemas.microsoft.com/office/powerpoint/2010/main" val="3392839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512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sz="3600" dirty="0"/>
              <a:t>Stack-based Operations – Review</a:t>
            </a:r>
          </a:p>
        </p:txBody>
      </p:sp>
      <p:sp>
        <p:nvSpPr>
          <p:cNvPr id="114693" name="Rectangle 5123"/>
          <p:cNvSpPr>
            <a:spLocks noGrp="1" noChangeArrowheads="1"/>
          </p:cNvSpPr>
          <p:nvPr>
            <p:ph type="body" idx="1"/>
          </p:nvPr>
        </p:nvSpPr>
        <p:spPr>
          <a:xfrm>
            <a:off x="345743" y="1052015"/>
            <a:ext cx="8178800" cy="54249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68k architecture automatically manages the memory stack as a Last-in/First-out (LIFO) data structure</a:t>
            </a:r>
          </a:p>
          <a:p>
            <a:pPr lvl="1"/>
            <a:r>
              <a:rPr lang="en-US" sz="1800" dirty="0"/>
              <a:t>Registers A7 or SP or A7’ implement the stack pointer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Stack pointer should always be initialized as one of the first operations of setting-up the environment, otherwise it crashes</a:t>
            </a:r>
          </a:p>
          <a:p>
            <a:pPr lvl="1"/>
            <a:r>
              <a:rPr lang="en-US" sz="1800" dirty="0"/>
              <a:t>Stack is necessary if the program includes subroutines</a:t>
            </a:r>
          </a:p>
          <a:p>
            <a:r>
              <a:rPr lang="en-US" sz="1800" dirty="0"/>
              <a:t>Stack is normally initialized to the highest value in RAM</a:t>
            </a:r>
          </a:p>
          <a:p>
            <a:pPr lvl="1"/>
            <a:r>
              <a:rPr lang="en-US" sz="1800" dirty="0"/>
              <a:t>“</a:t>
            </a:r>
            <a:r>
              <a:rPr lang="en-US" sz="1800" b="1" dirty="0"/>
              <a:t>Grows</a:t>
            </a:r>
            <a:r>
              <a:rPr lang="en-US" sz="1800" dirty="0"/>
              <a:t>” from higher memory </a:t>
            </a:r>
            <a:r>
              <a:rPr lang="en-US" sz="1800" b="1" dirty="0"/>
              <a:t>down</a:t>
            </a:r>
            <a:r>
              <a:rPr lang="en-US" sz="1800" dirty="0"/>
              <a:t> towards lower memory</a:t>
            </a:r>
          </a:p>
          <a:p>
            <a:r>
              <a:rPr lang="en-US" sz="1800" dirty="0"/>
              <a:t>PUSH and POP operations use auto-incrementing or auto-decrementing</a:t>
            </a:r>
          </a:p>
          <a:p>
            <a:pPr lvl="1"/>
            <a:r>
              <a:rPr lang="en-US" sz="1800" b="1" dirty="0"/>
              <a:t>PUSH</a:t>
            </a:r>
          </a:p>
          <a:p>
            <a:pPr lvl="2"/>
            <a:r>
              <a:rPr lang="en-US" sz="1800" dirty="0"/>
              <a:t>Decrease the stack pointer and place an item on the stack</a:t>
            </a:r>
          </a:p>
          <a:p>
            <a:pPr lvl="2"/>
            <a:r>
              <a:rPr lang="en-US" sz="1800" dirty="0"/>
              <a:t>Address register indirect with </a:t>
            </a:r>
            <a:r>
              <a:rPr lang="en-US" sz="1800" b="1" dirty="0"/>
              <a:t>pre-decrement</a:t>
            </a:r>
          </a:p>
          <a:p>
            <a:pPr lvl="1"/>
            <a:r>
              <a:rPr lang="en-US" sz="1800" b="1" dirty="0"/>
              <a:t>POP</a:t>
            </a:r>
          </a:p>
          <a:p>
            <a:pPr lvl="2"/>
            <a:r>
              <a:rPr lang="en-US" sz="1800" dirty="0"/>
              <a:t>Remove an item from the stack and increase the stack pointer</a:t>
            </a:r>
          </a:p>
          <a:p>
            <a:pPr lvl="2"/>
            <a:r>
              <a:rPr lang="en-US" sz="1800" dirty="0"/>
              <a:t>Address register indirect with </a:t>
            </a:r>
            <a:r>
              <a:rPr lang="en-US" sz="1800" b="1" dirty="0"/>
              <a:t>post-increment</a:t>
            </a:r>
          </a:p>
          <a:p>
            <a:pPr lvl="1">
              <a:buFontTx/>
              <a:buNone/>
            </a:pP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2010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3600" dirty="0"/>
              <a:t>Stack-based Operations – Review</a:t>
            </a:r>
          </a:p>
        </p:txBody>
      </p:sp>
      <p:sp>
        <p:nvSpPr>
          <p:cNvPr id="115717" name="Rectangle 3"/>
          <p:cNvSpPr>
            <a:spLocks noChangeArrowheads="1"/>
          </p:cNvSpPr>
          <p:nvPr/>
        </p:nvSpPr>
        <p:spPr bwMode="auto">
          <a:xfrm>
            <a:off x="5499100" y="1460500"/>
            <a:ext cx="1485900" cy="445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115718" name="Rectangle 4"/>
          <p:cNvSpPr>
            <a:spLocks noChangeArrowheads="1"/>
          </p:cNvSpPr>
          <p:nvPr/>
        </p:nvSpPr>
        <p:spPr bwMode="auto">
          <a:xfrm>
            <a:off x="5499100" y="14605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19" name="Rectangle 5"/>
          <p:cNvSpPr>
            <a:spLocks noChangeArrowheads="1"/>
          </p:cNvSpPr>
          <p:nvPr/>
        </p:nvSpPr>
        <p:spPr bwMode="auto">
          <a:xfrm>
            <a:off x="5499100" y="18034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0" name="Rectangle 6"/>
          <p:cNvSpPr>
            <a:spLocks noChangeArrowheads="1"/>
          </p:cNvSpPr>
          <p:nvPr/>
        </p:nvSpPr>
        <p:spPr bwMode="auto">
          <a:xfrm>
            <a:off x="5499100" y="21463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1" name="Rectangle 7"/>
          <p:cNvSpPr>
            <a:spLocks noChangeArrowheads="1"/>
          </p:cNvSpPr>
          <p:nvPr/>
        </p:nvSpPr>
        <p:spPr bwMode="auto">
          <a:xfrm>
            <a:off x="5499100" y="24892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2" name="Rectangle 8"/>
          <p:cNvSpPr>
            <a:spLocks noChangeArrowheads="1"/>
          </p:cNvSpPr>
          <p:nvPr/>
        </p:nvSpPr>
        <p:spPr bwMode="auto">
          <a:xfrm>
            <a:off x="5499100" y="28321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3" name="Rectangle 9"/>
          <p:cNvSpPr>
            <a:spLocks noChangeArrowheads="1"/>
          </p:cNvSpPr>
          <p:nvPr/>
        </p:nvSpPr>
        <p:spPr bwMode="auto">
          <a:xfrm>
            <a:off x="5499100" y="31750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4" name="Rectangle 10"/>
          <p:cNvSpPr>
            <a:spLocks noChangeArrowheads="1"/>
          </p:cNvSpPr>
          <p:nvPr/>
        </p:nvSpPr>
        <p:spPr bwMode="auto">
          <a:xfrm>
            <a:off x="5499100" y="35179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5" name="Rectangle 11"/>
          <p:cNvSpPr>
            <a:spLocks noChangeArrowheads="1"/>
          </p:cNvSpPr>
          <p:nvPr/>
        </p:nvSpPr>
        <p:spPr bwMode="auto">
          <a:xfrm>
            <a:off x="5499100" y="38608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6" name="Rectangle 12"/>
          <p:cNvSpPr>
            <a:spLocks noChangeArrowheads="1"/>
          </p:cNvSpPr>
          <p:nvPr/>
        </p:nvSpPr>
        <p:spPr bwMode="auto">
          <a:xfrm>
            <a:off x="5499100" y="42037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7" name="Rectangle 13"/>
          <p:cNvSpPr>
            <a:spLocks noChangeArrowheads="1"/>
          </p:cNvSpPr>
          <p:nvPr/>
        </p:nvSpPr>
        <p:spPr bwMode="auto">
          <a:xfrm>
            <a:off x="5499100" y="45466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8" name="Rectangle 14"/>
          <p:cNvSpPr>
            <a:spLocks noChangeArrowheads="1"/>
          </p:cNvSpPr>
          <p:nvPr/>
        </p:nvSpPr>
        <p:spPr bwMode="auto">
          <a:xfrm>
            <a:off x="5499100" y="48895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29" name="Rectangle 15"/>
          <p:cNvSpPr>
            <a:spLocks noChangeArrowheads="1"/>
          </p:cNvSpPr>
          <p:nvPr/>
        </p:nvSpPr>
        <p:spPr bwMode="auto">
          <a:xfrm>
            <a:off x="5499100" y="5232400"/>
            <a:ext cx="14859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5730" name="Text Box 16"/>
          <p:cNvSpPr txBox="1">
            <a:spLocks noChangeArrowheads="1"/>
          </p:cNvSpPr>
          <p:nvPr/>
        </p:nvSpPr>
        <p:spPr bwMode="auto">
          <a:xfrm>
            <a:off x="5653087" y="5969459"/>
            <a:ext cx="1243738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Top of Stack</a:t>
            </a:r>
          </a:p>
        </p:txBody>
      </p:sp>
      <p:sp>
        <p:nvSpPr>
          <p:cNvPr id="115731" name="Text Box 17"/>
          <p:cNvSpPr txBox="1">
            <a:spLocks noChangeArrowheads="1"/>
          </p:cNvSpPr>
          <p:nvPr/>
        </p:nvSpPr>
        <p:spPr bwMode="auto">
          <a:xfrm>
            <a:off x="7099032" y="4473342"/>
            <a:ext cx="1054368" cy="149271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/>
              <a:t>$FFFFFC</a:t>
            </a:r>
          </a:p>
          <a:p>
            <a:pPr algn="r">
              <a:lnSpc>
                <a:spcPct val="130000"/>
              </a:lnSpc>
            </a:pPr>
            <a:r>
              <a:rPr lang="en-US" sz="1400" b="1" dirty="0"/>
              <a:t>$FFFFFD</a:t>
            </a:r>
          </a:p>
          <a:p>
            <a:pPr algn="r">
              <a:lnSpc>
                <a:spcPct val="130000"/>
              </a:lnSpc>
            </a:pPr>
            <a:r>
              <a:rPr lang="en-US" sz="1400" b="1" dirty="0"/>
              <a:t>$FFFFFE</a:t>
            </a:r>
          </a:p>
          <a:p>
            <a:pPr algn="r">
              <a:lnSpc>
                <a:spcPct val="130000"/>
              </a:lnSpc>
            </a:pPr>
            <a:r>
              <a:rPr lang="en-US" sz="1400" b="1" dirty="0"/>
              <a:t>$FFFFFF</a:t>
            </a:r>
          </a:p>
          <a:p>
            <a:pPr algn="r">
              <a:lnSpc>
                <a:spcPct val="130000"/>
              </a:lnSpc>
            </a:pPr>
            <a:r>
              <a:rPr lang="en-US" sz="1400" b="1" dirty="0"/>
              <a:t>$1000000</a:t>
            </a:r>
          </a:p>
        </p:txBody>
      </p:sp>
      <p:sp>
        <p:nvSpPr>
          <p:cNvPr id="115732" name="Line 19"/>
          <p:cNvSpPr>
            <a:spLocks noChangeShapeType="1"/>
          </p:cNvSpPr>
          <p:nvPr/>
        </p:nvSpPr>
        <p:spPr bwMode="auto">
          <a:xfrm>
            <a:off x="4152900" y="5791200"/>
            <a:ext cx="134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56498" name="Text Box 18"/>
          <p:cNvSpPr txBox="1">
            <a:spLocks noChangeArrowheads="1"/>
          </p:cNvSpPr>
          <p:nvPr/>
        </p:nvSpPr>
        <p:spPr bwMode="auto">
          <a:xfrm>
            <a:off x="889032" y="5575300"/>
            <a:ext cx="3185231" cy="523220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</a:rPr>
              <a:t>Initial value of the stack pointer, SP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The TOP of the stack</a:t>
            </a:r>
          </a:p>
        </p:txBody>
      </p:sp>
      <p:sp>
        <p:nvSpPr>
          <p:cNvPr id="115734" name="Line 21"/>
          <p:cNvSpPr>
            <a:spLocks noChangeShapeType="1"/>
          </p:cNvSpPr>
          <p:nvPr/>
        </p:nvSpPr>
        <p:spPr bwMode="auto">
          <a:xfrm>
            <a:off x="4041660" y="3418059"/>
            <a:ext cx="0" cy="1955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56502" name="Text Box 22"/>
          <p:cNvSpPr txBox="1">
            <a:spLocks noChangeArrowheads="1"/>
          </p:cNvSpPr>
          <p:nvPr/>
        </p:nvSpPr>
        <p:spPr bwMode="auto">
          <a:xfrm>
            <a:off x="1444625" y="1248445"/>
            <a:ext cx="2335896" cy="2031325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</a:rPr>
              <a:t>During a PUSH operation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the stack grows towards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lower memory addresses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(decrease)</a:t>
            </a:r>
          </a:p>
          <a:p>
            <a:pPr>
              <a:defRPr/>
            </a:pPr>
            <a:endParaRPr lang="en-US" sz="1400" b="1" dirty="0">
              <a:latin typeface="Arial" pitchFamily="34" charset="0"/>
            </a:endParaRP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Example: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MOVE.B   D0,-(SP)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will place a byte of data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on the stack.</a:t>
            </a:r>
          </a:p>
        </p:txBody>
      </p:sp>
      <p:sp>
        <p:nvSpPr>
          <p:cNvPr id="115736" name="Line 23"/>
          <p:cNvSpPr>
            <a:spLocks noChangeShapeType="1"/>
          </p:cNvSpPr>
          <p:nvPr/>
        </p:nvSpPr>
        <p:spPr bwMode="auto">
          <a:xfrm>
            <a:off x="4041660" y="1167482"/>
            <a:ext cx="0" cy="1955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56504" name="Text Box 24"/>
          <p:cNvSpPr txBox="1">
            <a:spLocks noChangeArrowheads="1"/>
          </p:cNvSpPr>
          <p:nvPr/>
        </p:nvSpPr>
        <p:spPr bwMode="auto">
          <a:xfrm>
            <a:off x="1444625" y="3478212"/>
            <a:ext cx="2480166" cy="1815882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pitchFamily="34" charset="0"/>
              </a:rPr>
              <a:t>During a POP operation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the stack shrinks towards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higher memory addresses</a:t>
            </a:r>
          </a:p>
          <a:p>
            <a:pPr>
              <a:defRPr/>
            </a:pPr>
            <a:endParaRPr lang="en-US" sz="1400" b="1" dirty="0">
              <a:latin typeface="Arial" pitchFamily="34" charset="0"/>
            </a:endParaRP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Example: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MOVE.B   (SP)+,D0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will move a byte of data 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from the stack to D0.</a:t>
            </a:r>
          </a:p>
        </p:txBody>
      </p:sp>
      <p:sp>
        <p:nvSpPr>
          <p:cNvPr id="115738" name="Line 25"/>
          <p:cNvSpPr>
            <a:spLocks noChangeShapeType="1"/>
          </p:cNvSpPr>
          <p:nvPr/>
        </p:nvSpPr>
        <p:spPr bwMode="auto">
          <a:xfrm>
            <a:off x="7562122" y="1447800"/>
            <a:ext cx="0" cy="30099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1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Subroutines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059" y="838200"/>
            <a:ext cx="8472487" cy="5638800"/>
          </a:xfrm>
        </p:spPr>
        <p:txBody>
          <a:bodyPr/>
          <a:lstStyle/>
          <a:p>
            <a:r>
              <a:rPr lang="en-US" sz="2000" dirty="0"/>
              <a:t>Subroutines in assembly language </a:t>
            </a:r>
            <a:r>
              <a:rPr lang="en-US" sz="2000" b="1" i="1" dirty="0"/>
              <a:t>are procedures or function calls in C</a:t>
            </a:r>
          </a:p>
          <a:p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JSR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instruction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/>
              <a:t>PUSHES</a:t>
            </a:r>
            <a:r>
              <a:rPr lang="en-US" sz="2000" dirty="0"/>
              <a:t> the </a:t>
            </a:r>
            <a:r>
              <a:rPr lang="en-US" sz="2000" b="1" dirty="0"/>
              <a:t>long word address of the next instruction </a:t>
            </a:r>
            <a:r>
              <a:rPr lang="en-US" sz="2000" dirty="0"/>
              <a:t>onto the stack in three steps:</a:t>
            </a:r>
          </a:p>
          <a:p>
            <a:pPr marL="120015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Move the stack pointer: </a:t>
            </a:r>
            <a:r>
              <a:rPr lang="en-US" sz="2000" b="1" dirty="0"/>
              <a:t>SP-4</a:t>
            </a:r>
            <a:r>
              <a:rPr lang="en-US" sz="2000" b="1" dirty="0">
                <a:sym typeface="Wingdings" pitchFamily="2" charset="2"/>
              </a:rPr>
              <a:t>SP</a:t>
            </a:r>
            <a:endParaRPr lang="en-US" sz="2000" b="1" dirty="0"/>
          </a:p>
          <a:p>
            <a:pPr marL="120015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Current PC value is stored in SP: </a:t>
            </a:r>
            <a:r>
              <a:rPr lang="en-US" sz="2000" b="1" dirty="0"/>
              <a:t>PC</a:t>
            </a:r>
            <a:r>
              <a:rPr lang="en-US" sz="2000" b="1" dirty="0">
                <a:sym typeface="Wingdings" pitchFamily="2" charset="2"/>
              </a:rPr>
              <a:t>(SP)</a:t>
            </a:r>
            <a:endParaRPr lang="en-US" sz="2000" b="1" dirty="0"/>
          </a:p>
          <a:p>
            <a:pPr marL="120015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Jumps to the location specified in the operand: </a:t>
            </a:r>
            <a:r>
              <a:rPr lang="en-US" sz="2000" b="1" dirty="0"/>
              <a:t>EA</a:t>
            </a:r>
            <a:r>
              <a:rPr lang="en-US" sz="2000" b="1" dirty="0">
                <a:sym typeface="Wingdings" pitchFamily="2" charset="2"/>
              </a:rPr>
              <a:t>PC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RTS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instruction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Must be used at the end of the subroutine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Causes the stack to </a:t>
            </a:r>
            <a:r>
              <a:rPr lang="en-US" sz="2000" b="1" dirty="0"/>
              <a:t>POP</a:t>
            </a:r>
            <a:r>
              <a:rPr lang="en-US" sz="2000" dirty="0"/>
              <a:t> the return address back into the PC</a:t>
            </a:r>
          </a:p>
          <a:p>
            <a:pPr marL="457200" lvl="1" indent="0">
              <a:buNone/>
            </a:pPr>
            <a:r>
              <a:rPr lang="en-US" sz="2000" dirty="0"/>
              <a:t>   (SP)</a:t>
            </a:r>
            <a:r>
              <a:rPr lang="en-US" sz="2000" dirty="0">
                <a:sym typeface="Wingdings" pitchFamily="2" charset="2"/>
              </a:rPr>
              <a:t>PC, SP+4SP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913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Subroutines (2)</a:t>
            </a:r>
          </a:p>
        </p:txBody>
      </p:sp>
      <p:sp>
        <p:nvSpPr>
          <p:cNvPr id="11776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15913" y="1116013"/>
            <a:ext cx="8297862" cy="5437187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b="1" i="1" dirty="0">
                <a:solidFill>
                  <a:srgbClr val="FF0000"/>
                </a:solidFill>
              </a:rPr>
              <a:t>up to the programmer (the assembler will not do this for you) </a:t>
            </a:r>
            <a:r>
              <a:rPr lang="en-US" dirty="0"/>
              <a:t>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sure that </a:t>
            </a:r>
            <a:r>
              <a:rPr lang="en-US" b="1" dirty="0"/>
              <a:t>all stack pushes and pops line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/>
              <a:t>resources</a:t>
            </a:r>
            <a:r>
              <a:rPr lang="en-US" dirty="0"/>
              <a:t> used by the subroutine (registers and memory) are properly </a:t>
            </a:r>
            <a:r>
              <a:rPr lang="en-US" b="1" dirty="0"/>
              <a:t>saved before </a:t>
            </a:r>
            <a:r>
              <a:rPr lang="en-US" dirty="0"/>
              <a:t>the subroutine uses them and </a:t>
            </a:r>
            <a:r>
              <a:rPr lang="en-US" b="1" dirty="0"/>
              <a:t>restored when</a:t>
            </a:r>
            <a:r>
              <a:rPr lang="en-US" dirty="0"/>
              <a:t> the subroutine </a:t>
            </a:r>
            <a:r>
              <a:rPr lang="en-US" b="1" dirty="0"/>
              <a:t>returns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on a mechanism for </a:t>
            </a:r>
            <a:r>
              <a:rPr lang="en-US" b="1" dirty="0"/>
              <a:t>parameter passing </a:t>
            </a:r>
            <a:r>
              <a:rPr lang="en-US" dirty="0"/>
              <a:t>between the subroutines and the main program</a:t>
            </a:r>
          </a:p>
          <a:p>
            <a:endParaRPr lang="en-US" sz="1800" dirty="0"/>
          </a:p>
          <a:p>
            <a:r>
              <a:rPr lang="en-US" sz="1800" dirty="0"/>
              <a:t>It is generally unnecessary to save everything, but it </a:t>
            </a:r>
            <a:r>
              <a:rPr lang="en-US" dirty="0"/>
              <a:t>won’t</a:t>
            </a:r>
            <a:r>
              <a:rPr lang="en-US" sz="1800" dirty="0"/>
              <a:t> hurt to save all</a:t>
            </a:r>
          </a:p>
          <a:p>
            <a:pPr lvl="1"/>
            <a:r>
              <a:rPr lang="en-US" sz="1800" dirty="0"/>
              <a:t>Can eliminate saving all the registers once you have written the subroutine</a:t>
            </a:r>
          </a:p>
          <a:p>
            <a:pPr lvl="1"/>
            <a:r>
              <a:rPr lang="en-US" sz="1800" dirty="0"/>
              <a:t>It is a good idea to devise a consistent method of parameter passing</a:t>
            </a:r>
          </a:p>
          <a:p>
            <a:r>
              <a:rPr lang="en-US" sz="1800" dirty="0"/>
              <a:t>To PUSH registers onto the stack on entry to the subroutine:</a:t>
            </a:r>
          </a:p>
          <a:p>
            <a:pPr lvl="1"/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MOVEM   &lt;register list&gt;,-(SP) </a:t>
            </a:r>
          </a:p>
          <a:p>
            <a:r>
              <a:rPr lang="en-US" sz="1800" dirty="0"/>
              <a:t>To POP registers from the stack on exit from the subroutine:</a:t>
            </a:r>
          </a:p>
          <a:p>
            <a:pPr lvl="1"/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MOVEM    (SP)+,&lt;register list&gt;</a:t>
            </a:r>
          </a:p>
          <a:p>
            <a:pPr lvl="1"/>
            <a:endParaRPr lang="en-US" sz="1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4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66688"/>
            <a:ext cx="7747000" cy="438150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118790" name="Rectangle 19"/>
          <p:cNvSpPr>
            <a:spLocks noChangeArrowheads="1"/>
          </p:cNvSpPr>
          <p:nvPr/>
        </p:nvSpPr>
        <p:spPr bwMode="auto">
          <a:xfrm>
            <a:off x="1114425" y="1571625"/>
            <a:ext cx="982663" cy="314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8791" name="Text Box 20"/>
          <p:cNvSpPr txBox="1">
            <a:spLocks noChangeArrowheads="1"/>
          </p:cNvSpPr>
          <p:nvPr/>
        </p:nvSpPr>
        <p:spPr bwMode="auto">
          <a:xfrm>
            <a:off x="1044575" y="1243013"/>
            <a:ext cx="11922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Main program</a:t>
            </a:r>
          </a:p>
        </p:txBody>
      </p:sp>
      <p:sp>
        <p:nvSpPr>
          <p:cNvPr id="118792" name="Line 21"/>
          <p:cNvSpPr>
            <a:spLocks noChangeShapeType="1"/>
          </p:cNvSpPr>
          <p:nvPr/>
        </p:nvSpPr>
        <p:spPr bwMode="auto">
          <a:xfrm>
            <a:off x="1204913" y="1717675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793" name="Line 22"/>
          <p:cNvSpPr>
            <a:spLocks noChangeShapeType="1"/>
          </p:cNvSpPr>
          <p:nvPr/>
        </p:nvSpPr>
        <p:spPr bwMode="auto">
          <a:xfrm>
            <a:off x="1201738" y="1870075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794" name="Line 23"/>
          <p:cNvSpPr>
            <a:spLocks noChangeShapeType="1"/>
          </p:cNvSpPr>
          <p:nvPr/>
        </p:nvSpPr>
        <p:spPr bwMode="auto">
          <a:xfrm>
            <a:off x="1201738" y="2014538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795" name="Line 24"/>
          <p:cNvSpPr>
            <a:spLocks noChangeShapeType="1"/>
          </p:cNvSpPr>
          <p:nvPr/>
        </p:nvSpPr>
        <p:spPr bwMode="auto">
          <a:xfrm>
            <a:off x="1582738" y="2108200"/>
            <a:ext cx="0" cy="57943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796" name="Text Box 25"/>
          <p:cNvSpPr txBox="1">
            <a:spLocks noChangeArrowheads="1"/>
          </p:cNvSpPr>
          <p:nvPr/>
        </p:nvSpPr>
        <p:spPr bwMode="auto">
          <a:xfrm>
            <a:off x="1223963" y="2695575"/>
            <a:ext cx="7397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JSR FOO</a:t>
            </a:r>
          </a:p>
        </p:txBody>
      </p:sp>
      <p:sp>
        <p:nvSpPr>
          <p:cNvPr id="118797" name="Line 26"/>
          <p:cNvSpPr>
            <a:spLocks noChangeShapeType="1"/>
          </p:cNvSpPr>
          <p:nvPr/>
        </p:nvSpPr>
        <p:spPr bwMode="auto">
          <a:xfrm>
            <a:off x="1176338" y="3025775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798" name="Rectangle 27"/>
          <p:cNvSpPr>
            <a:spLocks noChangeArrowheads="1"/>
          </p:cNvSpPr>
          <p:nvPr/>
        </p:nvSpPr>
        <p:spPr bwMode="auto">
          <a:xfrm>
            <a:off x="3011488" y="3500438"/>
            <a:ext cx="903287" cy="1282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18799" name="Text Box 28"/>
          <p:cNvSpPr txBox="1">
            <a:spLocks noChangeArrowheads="1"/>
          </p:cNvSpPr>
          <p:nvPr/>
        </p:nvSpPr>
        <p:spPr bwMode="auto">
          <a:xfrm>
            <a:off x="3052763" y="3543300"/>
            <a:ext cx="912812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FOO ______</a:t>
            </a:r>
          </a:p>
        </p:txBody>
      </p:sp>
      <p:sp>
        <p:nvSpPr>
          <p:cNvPr id="118800" name="Line 32"/>
          <p:cNvSpPr>
            <a:spLocks noChangeShapeType="1"/>
          </p:cNvSpPr>
          <p:nvPr/>
        </p:nvSpPr>
        <p:spPr bwMode="auto">
          <a:xfrm>
            <a:off x="3052763" y="3832225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01" name="Line 33"/>
          <p:cNvSpPr>
            <a:spLocks noChangeShapeType="1"/>
          </p:cNvSpPr>
          <p:nvPr/>
        </p:nvSpPr>
        <p:spPr bwMode="auto">
          <a:xfrm>
            <a:off x="3060700" y="3984625"/>
            <a:ext cx="801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02" name="Line 34"/>
          <p:cNvSpPr>
            <a:spLocks noChangeShapeType="1"/>
          </p:cNvSpPr>
          <p:nvPr/>
        </p:nvSpPr>
        <p:spPr bwMode="auto">
          <a:xfrm>
            <a:off x="3060700" y="4129088"/>
            <a:ext cx="801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03" name="Line 35"/>
          <p:cNvSpPr>
            <a:spLocks noChangeShapeType="1"/>
          </p:cNvSpPr>
          <p:nvPr/>
        </p:nvSpPr>
        <p:spPr bwMode="auto">
          <a:xfrm>
            <a:off x="1917700" y="2820988"/>
            <a:ext cx="1160463" cy="8032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04" name="Text Box 36"/>
          <p:cNvSpPr txBox="1">
            <a:spLocks noChangeArrowheads="1"/>
          </p:cNvSpPr>
          <p:nvPr/>
        </p:nvSpPr>
        <p:spPr bwMode="auto">
          <a:xfrm>
            <a:off x="3086100" y="4133850"/>
            <a:ext cx="741363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JSR BAR</a:t>
            </a:r>
          </a:p>
        </p:txBody>
      </p:sp>
      <p:sp>
        <p:nvSpPr>
          <p:cNvPr id="118805" name="Rectangle 37"/>
          <p:cNvSpPr>
            <a:spLocks noChangeArrowheads="1"/>
          </p:cNvSpPr>
          <p:nvPr/>
        </p:nvSpPr>
        <p:spPr bwMode="auto">
          <a:xfrm>
            <a:off x="5303838" y="1757363"/>
            <a:ext cx="903287" cy="9032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118806" name="Text Box 38"/>
          <p:cNvSpPr txBox="1">
            <a:spLocks noChangeArrowheads="1"/>
          </p:cNvSpPr>
          <p:nvPr/>
        </p:nvSpPr>
        <p:spPr bwMode="auto">
          <a:xfrm>
            <a:off x="5345113" y="1800225"/>
            <a:ext cx="9144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BAR ______</a:t>
            </a:r>
          </a:p>
        </p:txBody>
      </p:sp>
      <p:sp>
        <p:nvSpPr>
          <p:cNvPr id="118807" name="Line 39"/>
          <p:cNvSpPr>
            <a:spLocks noChangeShapeType="1"/>
          </p:cNvSpPr>
          <p:nvPr/>
        </p:nvSpPr>
        <p:spPr bwMode="auto">
          <a:xfrm>
            <a:off x="5345113" y="2089150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08" name="Line 40"/>
          <p:cNvSpPr>
            <a:spLocks noChangeShapeType="1"/>
          </p:cNvSpPr>
          <p:nvPr/>
        </p:nvSpPr>
        <p:spPr bwMode="auto">
          <a:xfrm>
            <a:off x="5353050" y="2241550"/>
            <a:ext cx="801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09" name="Line 41"/>
          <p:cNvSpPr>
            <a:spLocks noChangeShapeType="1"/>
          </p:cNvSpPr>
          <p:nvPr/>
        </p:nvSpPr>
        <p:spPr bwMode="auto">
          <a:xfrm>
            <a:off x="5353050" y="2386013"/>
            <a:ext cx="801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10" name="Text Box 42"/>
          <p:cNvSpPr txBox="1">
            <a:spLocks noChangeArrowheads="1"/>
          </p:cNvSpPr>
          <p:nvPr/>
        </p:nvSpPr>
        <p:spPr bwMode="auto">
          <a:xfrm>
            <a:off x="5378450" y="2390775"/>
            <a:ext cx="43815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RTS</a:t>
            </a:r>
          </a:p>
        </p:txBody>
      </p:sp>
      <p:sp>
        <p:nvSpPr>
          <p:cNvPr id="118811" name="Line 44"/>
          <p:cNvSpPr>
            <a:spLocks noChangeShapeType="1"/>
          </p:cNvSpPr>
          <p:nvPr/>
        </p:nvSpPr>
        <p:spPr bwMode="auto">
          <a:xfrm>
            <a:off x="3079750" y="4427538"/>
            <a:ext cx="801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12" name="Text Box 45"/>
          <p:cNvSpPr txBox="1">
            <a:spLocks noChangeArrowheads="1"/>
          </p:cNvSpPr>
          <p:nvPr/>
        </p:nvSpPr>
        <p:spPr bwMode="auto">
          <a:xfrm>
            <a:off x="3144838" y="4471988"/>
            <a:ext cx="43815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RTS</a:t>
            </a:r>
          </a:p>
        </p:txBody>
      </p:sp>
      <p:sp>
        <p:nvSpPr>
          <p:cNvPr id="118813" name="Line 46"/>
          <p:cNvSpPr>
            <a:spLocks noChangeShapeType="1"/>
          </p:cNvSpPr>
          <p:nvPr/>
        </p:nvSpPr>
        <p:spPr bwMode="auto">
          <a:xfrm flipV="1">
            <a:off x="3824288" y="1917700"/>
            <a:ext cx="1539875" cy="23304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14" name="Line 47"/>
          <p:cNvSpPr>
            <a:spLocks noChangeShapeType="1"/>
          </p:cNvSpPr>
          <p:nvPr/>
        </p:nvSpPr>
        <p:spPr bwMode="auto">
          <a:xfrm flipH="1">
            <a:off x="3937000" y="2497138"/>
            <a:ext cx="1516063" cy="188595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15" name="Line 48"/>
          <p:cNvSpPr>
            <a:spLocks noChangeShapeType="1"/>
          </p:cNvSpPr>
          <p:nvPr/>
        </p:nvSpPr>
        <p:spPr bwMode="auto">
          <a:xfrm flipH="1" flipV="1">
            <a:off x="1995488" y="3022600"/>
            <a:ext cx="1193800" cy="1571625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816" name="Text Box 49"/>
          <p:cNvSpPr txBox="1">
            <a:spLocks noChangeArrowheads="1"/>
          </p:cNvSpPr>
          <p:nvPr/>
        </p:nvSpPr>
        <p:spPr bwMode="auto">
          <a:xfrm>
            <a:off x="4981575" y="3568700"/>
            <a:ext cx="3578225" cy="1069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dirty="0"/>
              <a:t> Nesting of subroutines is OK</a:t>
            </a:r>
          </a:p>
          <a:p>
            <a:pPr>
              <a:buFontTx/>
              <a:buChar char="•"/>
            </a:pPr>
            <a:r>
              <a:rPr lang="en-US" sz="1600" dirty="0"/>
              <a:t> Subroutines should return to the</a:t>
            </a:r>
          </a:p>
          <a:p>
            <a:r>
              <a:rPr lang="en-US" sz="1600" dirty="0"/>
              <a:t>  instruction following the JSR</a:t>
            </a:r>
          </a:p>
          <a:p>
            <a:r>
              <a:rPr lang="en-US" sz="1600" dirty="0"/>
              <a:t>      - The exception is for jump tables </a:t>
            </a:r>
          </a:p>
        </p:txBody>
      </p:sp>
      <p:sp>
        <p:nvSpPr>
          <p:cNvPr id="118817" name="Text Box 50"/>
          <p:cNvSpPr txBox="1">
            <a:spLocks noChangeArrowheads="1"/>
          </p:cNvSpPr>
          <p:nvPr/>
        </p:nvSpPr>
        <p:spPr bwMode="auto">
          <a:xfrm>
            <a:off x="636587" y="5670550"/>
            <a:ext cx="7566025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Subroutines require careful stack management</a:t>
            </a:r>
          </a:p>
          <a:p>
            <a:pPr lvl="1">
              <a:buFontTx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Return address must be at the top of the stack just prior to the RTS</a:t>
            </a:r>
            <a:endParaRPr lang="en-US" sz="1800" b="1" dirty="0"/>
          </a:p>
        </p:txBody>
      </p:sp>
      <p:sp>
        <p:nvSpPr>
          <p:cNvPr id="32" name="Rectangle 2050"/>
          <p:cNvSpPr txBox="1">
            <a:spLocks noChangeArrowheads="1"/>
          </p:cNvSpPr>
          <p:nvPr/>
        </p:nvSpPr>
        <p:spPr bwMode="auto">
          <a:xfrm>
            <a:off x="304800" y="1524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kern="0" dirty="0"/>
              <a:t>Subroutines (3)</a:t>
            </a:r>
          </a:p>
        </p:txBody>
      </p:sp>
      <p:sp>
        <p:nvSpPr>
          <p:cNvPr id="45" name="AutoShape 2065"/>
          <p:cNvSpPr>
            <a:spLocks noChangeArrowheads="1"/>
          </p:cNvSpPr>
          <p:nvPr/>
        </p:nvSpPr>
        <p:spPr bwMode="auto">
          <a:xfrm>
            <a:off x="2925763" y="2259605"/>
            <a:ext cx="1314450" cy="568325"/>
          </a:xfrm>
          <a:prstGeom prst="wedgeRectCallout">
            <a:avLst>
              <a:gd name="adj1" fmla="val -62442"/>
              <a:gd name="adj2" fmla="val 142097"/>
            </a:avLst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Save current </a:t>
            </a:r>
          </a:p>
          <a:p>
            <a:pPr algn="ctr"/>
            <a:r>
              <a:rPr lang="en-US" sz="1000" b="1"/>
              <a:t>State of processor</a:t>
            </a:r>
          </a:p>
          <a:p>
            <a:pPr algn="ctr"/>
            <a:r>
              <a:rPr lang="en-US" sz="1000" b="1"/>
              <a:t>before starting </a:t>
            </a:r>
          </a:p>
        </p:txBody>
      </p:sp>
      <p:sp>
        <p:nvSpPr>
          <p:cNvPr id="46" name="AutoShape 2066"/>
          <p:cNvSpPr>
            <a:spLocks noChangeArrowheads="1"/>
          </p:cNvSpPr>
          <p:nvPr/>
        </p:nvSpPr>
        <p:spPr bwMode="auto">
          <a:xfrm>
            <a:off x="1860550" y="4835525"/>
            <a:ext cx="1236663" cy="568325"/>
          </a:xfrm>
          <a:prstGeom prst="wedgeRectCallout">
            <a:avLst>
              <a:gd name="adj1" fmla="val 35114"/>
              <a:gd name="adj2" fmla="val -151400"/>
            </a:avLst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Restore state of </a:t>
            </a:r>
          </a:p>
          <a:p>
            <a:pPr algn="ctr"/>
            <a:r>
              <a:rPr lang="en-US" sz="1000" b="1"/>
              <a:t>processor before</a:t>
            </a:r>
          </a:p>
          <a:p>
            <a:pPr algn="ctr"/>
            <a:r>
              <a:rPr lang="en-US" sz="1000" b="1"/>
              <a:t>returning </a:t>
            </a:r>
          </a:p>
        </p:txBody>
      </p:sp>
    </p:spTree>
    <p:extLst>
      <p:ext uri="{BB962C8B-B14F-4D97-AF65-F5344CB8AC3E}">
        <p14:creationId xmlns:p14="http://schemas.microsoft.com/office/powerpoint/2010/main" val="2206246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3775"/>
            <a:ext cx="8178800" cy="5297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Why need?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block of code can be reused many times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Alternative is to have all the code in-lined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coding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Subroutine guidelines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Must </a:t>
            </a:r>
            <a:r>
              <a:rPr lang="en-US" sz="1800" b="1" dirty="0"/>
              <a:t>have the stack established (SP has a default value)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Locate the subroutines after the main program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Each subroutine should have a comment block header listing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sz="1800" dirty="0"/>
              <a:t>Subroutine name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sz="1800" dirty="0"/>
              <a:t>What it does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sz="1800" dirty="0"/>
              <a:t>Registers used and saved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sz="1800" dirty="0"/>
              <a:t>Parameters input and returned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b="1" dirty="0"/>
              <a:t>First instruction line of the subroutine must have label with name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b="1" u="sng" dirty="0"/>
              <a:t>Save registers used on entry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b="1" u="sng" dirty="0"/>
              <a:t>Restore registers on exit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Return to the point in program where subroutine was called from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sz="1800" dirty="0"/>
              <a:t>Don’t jump somewhere else. </a:t>
            </a:r>
            <a:r>
              <a:rPr lang="en-US" b="1" dirty="0">
                <a:solidFill>
                  <a:srgbClr val="FF0000"/>
                </a:solidFill>
              </a:rPr>
              <a:t>Always RTS</a:t>
            </a:r>
            <a:endParaRPr lang="en-US" sz="1800" b="1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90000"/>
              </a:lnSpc>
            </a:pPr>
            <a:r>
              <a:rPr lang="en-US" sz="1800" dirty="0"/>
              <a:t>Nesting of subroutines is permitted</a:t>
            </a:r>
          </a:p>
          <a:p>
            <a:pPr marL="1257300" lvl="2" indent="-342900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Tips on Subroutine Design</a:t>
            </a:r>
          </a:p>
        </p:txBody>
      </p:sp>
    </p:spTree>
    <p:extLst>
      <p:ext uri="{BB962C8B-B14F-4D97-AF65-F5344CB8AC3E}">
        <p14:creationId xmlns:p14="http://schemas.microsoft.com/office/powerpoint/2010/main" val="2714061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 &lt;register list&gt;, &lt;</a:t>
            </a:r>
            <a:r>
              <a:rPr lang="en-US" dirty="0" err="1"/>
              <a:t>ea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MOVEM &lt;</a:t>
            </a:r>
            <a:r>
              <a:rPr lang="en-US" dirty="0" err="1"/>
              <a:t>ea</a:t>
            </a:r>
            <a:r>
              <a:rPr lang="en-US" dirty="0"/>
              <a:t>&gt;, &lt;register list&gt;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788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Transfers the contents of a </a:t>
            </a:r>
            <a:r>
              <a:rPr lang="en-US" sz="2400" b="1" dirty="0">
                <a:solidFill>
                  <a:srgbClr val="FF0000"/>
                </a:solidFill>
              </a:rPr>
              <a:t>group of registers </a:t>
            </a:r>
            <a:r>
              <a:rPr lang="en-US" sz="2400" dirty="0"/>
              <a:t>specified by a list. The list of registers is defined as </a:t>
            </a:r>
            <a:r>
              <a:rPr lang="en-US" sz="2400" b="1" dirty="0"/>
              <a:t>Ai-</a:t>
            </a:r>
            <a:r>
              <a:rPr lang="en-US" sz="2400" b="1" dirty="0" err="1"/>
              <a:t>Aj</a:t>
            </a:r>
            <a:r>
              <a:rPr lang="en-US" sz="2400" b="1" dirty="0"/>
              <a:t>/</a:t>
            </a:r>
            <a:r>
              <a:rPr lang="en-US" sz="2400" b="1" dirty="0" err="1"/>
              <a:t>Dp-Dq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MOVEM operates </a:t>
            </a:r>
            <a:r>
              <a:rPr lang="en-US" sz="2400" b="1" dirty="0"/>
              <a:t>only</a:t>
            </a:r>
            <a:r>
              <a:rPr lang="en-US" sz="2400" dirty="0"/>
              <a:t> on </a:t>
            </a:r>
            <a:r>
              <a:rPr lang="en-US" sz="2400" b="1" dirty="0"/>
              <a:t>words</a:t>
            </a:r>
            <a:r>
              <a:rPr lang="en-US" sz="2400" dirty="0"/>
              <a:t> or </a:t>
            </a:r>
            <a:r>
              <a:rPr lang="en-US" sz="2400" b="1" dirty="0" err="1"/>
              <a:t>longwords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assembler directive REG to bind a name to the list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MOVEM.L A0-A6/D0-D7, -(SP)</a:t>
            </a:r>
            <a:r>
              <a:rPr lang="en-US" sz="2400" dirty="0">
                <a:solidFill>
                  <a:srgbClr val="3333FF"/>
                </a:solidFill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953000" y="4419600"/>
            <a:ext cx="381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GROUP REG A0-A6/D0-D7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MOVEM.L GROUP, -(SP)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5833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9888" y="1143000"/>
            <a:ext cx="8178800" cy="4905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1" dirty="0"/>
              <a:t>REG - </a:t>
            </a:r>
            <a:r>
              <a:rPr lang="en-US" sz="2000" b="1" dirty="0">
                <a:solidFill>
                  <a:srgbClr val="3333FF"/>
                </a:solidFill>
              </a:rPr>
              <a:t>Register Range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Allows a list of registers to be defined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Format:	&lt;label&gt;	REG	&lt;register list&gt;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Registers may be specified as a single register, An or </a:t>
            </a:r>
            <a:r>
              <a:rPr lang="en-US" sz="2000" dirty="0" err="1"/>
              <a:t>Dn</a:t>
            </a:r>
            <a:r>
              <a:rPr lang="en-US" sz="2000" dirty="0"/>
              <a:t>, separated by slashes, i.e. A1/A5/A7/D1/D3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Register ranges may also be specified, i.e.,  A0-A3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Thus:	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save_reg</a:t>
            </a:r>
            <a:r>
              <a:rPr lang="en-US" sz="2000" dirty="0"/>
              <a:t>		REG	A0-A3/A5/D0-D7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Refer to the MOVEM instruction in your programmer’s manuals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Will go over again for subroutine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146050"/>
            <a:ext cx="8535988" cy="692150"/>
          </a:xfrm>
        </p:spPr>
        <p:txBody>
          <a:bodyPr/>
          <a:lstStyle/>
          <a:p>
            <a:r>
              <a:rPr lang="en-US" dirty="0"/>
              <a:t>Pseudo Op Codes – Assembler Directives</a:t>
            </a:r>
          </a:p>
        </p:txBody>
      </p:sp>
    </p:spTree>
    <p:extLst>
      <p:ext uri="{BB962C8B-B14F-4D97-AF65-F5344CB8AC3E}">
        <p14:creationId xmlns:p14="http://schemas.microsoft.com/office/powerpoint/2010/main" val="29815180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/>
              <a:t>DS - </a:t>
            </a:r>
            <a:r>
              <a:rPr lang="en-US" sz="1800" b="1" dirty="0">
                <a:solidFill>
                  <a:srgbClr val="3333FF"/>
                </a:solidFill>
              </a:rPr>
              <a:t>Define Storage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Generates an </a:t>
            </a:r>
            <a:r>
              <a:rPr lang="en-US" sz="1800" b="1" dirty="0"/>
              <a:t>uninitialized block of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Allocate a space for the result, most of cases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Format: &lt;label&gt;  DS.&lt;size&gt;    &lt;length&gt;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/>
              <a:t>END - </a:t>
            </a:r>
            <a:r>
              <a:rPr lang="en-US" sz="1800" b="1" dirty="0">
                <a:solidFill>
                  <a:srgbClr val="3333FF"/>
                </a:solidFill>
              </a:rPr>
              <a:t>End of Source file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Everything after END is ignored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Format:	END	&lt;address&gt;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END pseudo-op also instructs the simulator where to load the program in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&lt;address&gt; </a:t>
            </a:r>
            <a:r>
              <a:rPr lang="en-US" sz="1800"/>
              <a:t>is typically the </a:t>
            </a:r>
            <a:r>
              <a:rPr lang="en-US" sz="1800" dirty="0"/>
              <a:t>address of ORG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Note: </a:t>
            </a:r>
            <a:r>
              <a:rPr lang="en-US" sz="1800" b="1" dirty="0"/>
              <a:t>ORG and END are complementary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ORG instructs the assembler how to resolve address references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END instructs the loader where to put the code in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don’t necessarily to be the same!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But, we always want to make them using the same address in our code in this class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146050"/>
            <a:ext cx="8535988" cy="692150"/>
          </a:xfrm>
        </p:spPr>
        <p:txBody>
          <a:bodyPr/>
          <a:lstStyle/>
          <a:p>
            <a:r>
              <a:rPr lang="en-US" dirty="0"/>
              <a:t>Pseudo Op Codes – Assembler Directives</a:t>
            </a:r>
          </a:p>
        </p:txBody>
      </p:sp>
    </p:spTree>
    <p:extLst>
      <p:ext uri="{BB962C8B-B14F-4D97-AF65-F5344CB8AC3E}">
        <p14:creationId xmlns:p14="http://schemas.microsoft.com/office/powerpoint/2010/main" val="3932876446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 &lt;register list&gt;, &lt;</a:t>
            </a:r>
            <a:r>
              <a:rPr lang="en-US" dirty="0" err="1"/>
              <a:t>ea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MOVEM &lt;</a:t>
            </a:r>
            <a:r>
              <a:rPr lang="en-US" dirty="0" err="1"/>
              <a:t>ea</a:t>
            </a:r>
            <a:r>
              <a:rPr lang="en-US" dirty="0"/>
              <a:t>&gt;, &lt;register list&gt;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Mostly used with </a:t>
            </a:r>
            <a:r>
              <a:rPr lang="en-US" sz="2400" b="1" dirty="0"/>
              <a:t>pre-decrementing</a:t>
            </a:r>
            <a:r>
              <a:rPr lang="en-US" sz="2400" dirty="0"/>
              <a:t> (registers to memory) and </a:t>
            </a:r>
            <a:r>
              <a:rPr lang="en-US" sz="2400" b="1" dirty="0"/>
              <a:t>post-incrementing</a:t>
            </a:r>
            <a:r>
              <a:rPr lang="en-US" sz="2400" dirty="0"/>
              <a:t> (memory to registers)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Frequently used to </a:t>
            </a:r>
            <a:r>
              <a:rPr lang="en-US" sz="2400" b="1" dirty="0"/>
              <a:t>save working registers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FF0000"/>
                </a:solidFill>
              </a:rPr>
              <a:t>entering a subroutine</a:t>
            </a:r>
            <a:r>
              <a:rPr lang="en-US" sz="2400" dirty="0"/>
              <a:t> and to </a:t>
            </a:r>
            <a:r>
              <a:rPr lang="en-US" sz="2400" b="1" dirty="0"/>
              <a:t>retrieve</a:t>
            </a:r>
            <a:r>
              <a:rPr lang="en-US" sz="2400" dirty="0"/>
              <a:t> them on </a:t>
            </a:r>
            <a:r>
              <a:rPr lang="en-US" sz="2400" dirty="0">
                <a:solidFill>
                  <a:srgbClr val="FF0000"/>
                </a:solidFill>
              </a:rPr>
              <a:t>exiting the subroutine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	MOVEM.L  A0-A3/D0-D7, -(A7)  *copies all working registers to stack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333FF"/>
                </a:solidFill>
              </a:rPr>
              <a:t> 	MOVEM.L (A7)+, A0-A3/D0-D7  *Restore the registers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3333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WHY do you need to save the registers to the stack when entering a subroutine??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00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533400"/>
            <a:ext cx="8178800" cy="21692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68K Always </a:t>
            </a:r>
            <a:r>
              <a:rPr lang="en-US" sz="2000" b="1" dirty="0"/>
              <a:t>writes</a:t>
            </a:r>
            <a:r>
              <a:rPr lang="en-US" sz="2000" dirty="0"/>
              <a:t> to memory in the order of </a:t>
            </a:r>
            <a:r>
              <a:rPr lang="en-US" sz="2000" b="1" dirty="0"/>
              <a:t>A7 to A0, D7 to D0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68K Always </a:t>
            </a:r>
            <a:r>
              <a:rPr lang="en-US" sz="2000" b="1" dirty="0"/>
              <a:t>reads</a:t>
            </a:r>
            <a:r>
              <a:rPr lang="en-US" sz="2000" dirty="0"/>
              <a:t> from memory in the order of </a:t>
            </a:r>
            <a:r>
              <a:rPr lang="en-US" sz="2000" b="1" dirty="0"/>
              <a:t>D0 to D7, A0 to A7</a:t>
            </a: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E.g., D0 has $30, D1 has $20, A3 had $1234</a:t>
            </a:r>
            <a:endParaRPr lang="en-US" sz="18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2813886"/>
          <a:ext cx="914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807" y="5211103"/>
            <a:ext cx="195279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sz="1800" kern="0" dirty="0"/>
              <a:t>Before executing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566486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1600200" y="471888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4475" y="417158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10519" y="2890086"/>
          <a:ext cx="914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875989" y="2397869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824919" y="2550269"/>
            <a:ext cx="51070" cy="626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4464" y="200296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835940" y="5211103"/>
            <a:ext cx="176837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sz="1800" kern="0" dirty="0"/>
              <a:t>After executing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148671"/>
            <a:ext cx="3370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/>
              <a:t>MOVEM.L D0/D1/A3, –(SP)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22" y="2704813"/>
            <a:ext cx="2314575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14" y="5954053"/>
            <a:ext cx="5257800" cy="781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85800"/>
            <a:ext cx="8153400" cy="8427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1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(1)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($480</a:t>
            </a:r>
            <a:r>
              <a:rPr lang="en-US" sz="1400" b="1" dirty="0">
                <a:solidFill>
                  <a:srgbClr val="3333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505200"/>
            <a:ext cx="27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PC = $ 424 </a:t>
            </a:r>
            <a:r>
              <a:rPr lang="en-US" sz="1800" dirty="0">
                <a:sym typeface="Wingdings" panose="05000000000000000000" pitchFamily="2" charset="2"/>
              </a:rPr>
              <a:t> $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426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SP= $7000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07214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34688" y="63362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$7000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51213" y="54218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82288" y="2987632"/>
            <a:ext cx="1384912" cy="115432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63362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9479" y="54218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</a:rPr>
              <a:t>SP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91200" y="5718822"/>
            <a:ext cx="0" cy="75817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62400" y="5762810"/>
            <a:ext cx="0" cy="637990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934" y="5530334"/>
            <a:ext cx="1923132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SP-4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SP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PC(SP)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EAPC</a:t>
            </a:r>
            <a:endParaRPr lang="en-US" sz="1800" dirty="0">
              <a:solidFill>
                <a:srgbClr val="3333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34949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(1)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($480</a:t>
            </a:r>
            <a:r>
              <a:rPr lang="en-US" sz="1400" b="1" dirty="0">
                <a:solidFill>
                  <a:srgbClr val="3333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PC = $ 424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SP= $6FFC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00381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4218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82288" y="2987632"/>
            <a:ext cx="1384912" cy="115432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9479" y="54218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</a:rPr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5066" y="3810000"/>
            <a:ext cx="1972134" cy="16118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3426" y="4362761"/>
            <a:ext cx="10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Next PC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934" y="5530334"/>
            <a:ext cx="1923132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SP-4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SP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PC(SP)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EAPC</a:t>
            </a:r>
            <a:endParaRPr lang="en-US" sz="1800" dirty="0">
              <a:solidFill>
                <a:srgbClr val="3333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3505200"/>
            <a:ext cx="27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PC = $ 424 </a:t>
            </a:r>
            <a:r>
              <a:rPr lang="en-US" sz="1800" dirty="0">
                <a:sym typeface="Wingdings" panose="05000000000000000000" pitchFamily="2" charset="2"/>
              </a:rPr>
              <a:t> $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426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1085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(1)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($480</a:t>
            </a:r>
            <a:r>
              <a:rPr lang="en-US" sz="1400" b="1" dirty="0">
                <a:solidFill>
                  <a:srgbClr val="3333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PC = $ 480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SP= $6FFC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19272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4102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9479" y="54102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</a:rPr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1934" y="5530334"/>
            <a:ext cx="1923132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SP-4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SP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PC(SP)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EAPC</a:t>
            </a:r>
            <a:endParaRPr lang="en-US" sz="1800" dirty="0">
              <a:solidFill>
                <a:srgbClr val="3333FF"/>
              </a:solidFill>
            </a:endParaRPr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 flipV="1">
            <a:off x="1600200" y="2552700"/>
            <a:ext cx="3048000" cy="11371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4047061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(2)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2885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4218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2552700"/>
            <a:ext cx="729410" cy="156607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23512" y="54102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66412" y="5242694"/>
            <a:ext cx="0" cy="32157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3539" y="50124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4500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978925" y="5317224"/>
            <a:ext cx="0" cy="32157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453055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A3= free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PC = $ 480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SP= $6FFC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7560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4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(2)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21866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441289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2552700"/>
            <a:ext cx="729410" cy="156607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23512" y="54102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9479" y="45720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</a:rPr>
              <a:t>SP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66412" y="5242694"/>
            <a:ext cx="0" cy="32157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312" y="45836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3539" y="50124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4500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774675" y="4839843"/>
            <a:ext cx="0" cy="32157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78925" y="5317224"/>
            <a:ext cx="0" cy="32157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62400" y="4860024"/>
            <a:ext cx="0" cy="32157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72000" y="463129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52600" y="453055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A3= free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52600" y="505228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D1= free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PC = $ 480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SP= $6FFA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41554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9" grpId="0"/>
      <p:bldP spid="30" grpId="0"/>
      <p:bldP spid="45" grpId="0"/>
      <p:bldP spid="4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(2)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35159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2552700"/>
            <a:ext cx="729410" cy="156607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9479" y="45720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</a:rPr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312" y="45836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3539" y="50124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4500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72000" y="463129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52600" y="453055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A3= free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52600" y="505228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D1= free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PC = $ 480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SP= $6FF8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1650004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(3)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83185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505821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3326186"/>
            <a:ext cx="729410" cy="7925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55626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9479" y="45720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</a:rPr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312" y="45836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3539" y="50124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4500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774675" y="4839843"/>
            <a:ext cx="0" cy="321576"/>
          </a:xfrm>
          <a:prstGeom prst="straightConnector1">
            <a:avLst/>
          </a:prstGeom>
          <a:ln w="22225"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72000" y="463129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0012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791200" y="5317224"/>
            <a:ext cx="0" cy="321576"/>
          </a:xfrm>
          <a:prstGeom prst="straightConnector1">
            <a:avLst/>
          </a:prstGeom>
          <a:ln w="22225"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38600" y="4801284"/>
            <a:ext cx="0" cy="321576"/>
          </a:xfrm>
          <a:prstGeom prst="straightConnector1">
            <a:avLst/>
          </a:prstGeom>
          <a:ln w="22225"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55125" y="5278665"/>
            <a:ext cx="0" cy="321576"/>
          </a:xfrm>
          <a:prstGeom prst="straightConnector1">
            <a:avLst/>
          </a:prstGeom>
          <a:ln w="22225"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453055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A3= 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2600" y="505228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D1= 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SP= $6FF8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20994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0" grpId="0"/>
      <p:bldP spid="28" grpId="0"/>
      <p:bldP spid="33" grpId="0"/>
      <p:bldP spid="45" grpId="0"/>
      <p:bldP spid="48" grpId="0"/>
      <p:bldP spid="5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(3)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39489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505821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3326186"/>
            <a:ext cx="729410" cy="7925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55626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SP= $6FFC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207275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61925"/>
            <a:ext cx="8437563" cy="904875"/>
          </a:xfrm>
        </p:spPr>
        <p:txBody>
          <a:bodyPr/>
          <a:lstStyle/>
          <a:p>
            <a:r>
              <a:rPr lang="en-US" sz="3600" dirty="0"/>
              <a:t>Hardware Organization of the MC68000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28800" y="1524000"/>
            <a:ext cx="22860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39428" y="1515433"/>
            <a:ext cx="2275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0000"/>
                </a:solidFill>
              </a:rPr>
              <a:t>Program Counter (PC)	32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221949" y="1524000"/>
            <a:ext cx="2407451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175379" y="1519280"/>
            <a:ext cx="25410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50" b="1" dirty="0"/>
              <a:t>Effective Address Register (EAR) 32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934200" y="1981200"/>
            <a:ext cx="762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80072" y="1938879"/>
            <a:ext cx="819456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/>
              <a:t>Memory </a:t>
            </a:r>
          </a:p>
          <a:p>
            <a:pPr algn="ctr" eaLnBrk="1" hangingPunct="1"/>
            <a:r>
              <a:rPr lang="en-US" sz="1100" b="1" dirty="0"/>
              <a:t>and I/O</a:t>
            </a:r>
          </a:p>
          <a:p>
            <a:pPr algn="ctr" eaLnBrk="1" hangingPunct="1"/>
            <a:r>
              <a:rPr lang="en-US" sz="1100" b="1" dirty="0"/>
              <a:t>Interface</a:t>
            </a:r>
          </a:p>
          <a:p>
            <a:pPr algn="ctr" eaLnBrk="1" hangingPunct="1"/>
            <a:r>
              <a:rPr lang="en-US" sz="1100" b="1" dirty="0"/>
              <a:t>Control</a:t>
            </a:r>
          </a:p>
          <a:p>
            <a:pPr algn="ctr" eaLnBrk="1" hangingPunct="1"/>
            <a:r>
              <a:rPr lang="en-US" sz="1100" b="1" dirty="0"/>
              <a:t>Pipeline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696200" y="24384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914525" y="3200400"/>
            <a:ext cx="2286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826205" y="3325124"/>
            <a:ext cx="24737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 dirty="0"/>
              <a:t>General Registers</a:t>
            </a:r>
          </a:p>
          <a:p>
            <a:pPr algn="ctr" eaLnBrk="1" hangingPunct="1"/>
            <a:r>
              <a:rPr lang="en-US" sz="1400" b="1" dirty="0">
                <a:solidFill>
                  <a:srgbClr val="FF0000"/>
                </a:solidFill>
              </a:rPr>
              <a:t>D0..D7</a:t>
            </a:r>
          </a:p>
          <a:p>
            <a:pPr algn="ctr" eaLnBrk="1" hangingPunct="1"/>
            <a:r>
              <a:rPr lang="en-US" sz="1400" b="1" dirty="0">
                <a:solidFill>
                  <a:srgbClr val="FF0000"/>
                </a:solidFill>
              </a:rPr>
              <a:t>A0..A6</a:t>
            </a:r>
          </a:p>
          <a:p>
            <a:pPr algn="ctr" eaLnBrk="1" hangingPunct="1"/>
            <a:r>
              <a:rPr lang="en-US" sz="1050" b="1" dirty="0">
                <a:solidFill>
                  <a:srgbClr val="FF0000"/>
                </a:solidFill>
              </a:rPr>
              <a:t>A7= User Stack pointer (USP)</a:t>
            </a:r>
          </a:p>
          <a:p>
            <a:pPr algn="ctr" eaLnBrk="1" hangingPunct="1"/>
            <a:r>
              <a:rPr lang="en-US" sz="1050" b="1" dirty="0"/>
              <a:t>A7’=Supervisor Stack Pointer(SSP)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419600" y="4267200"/>
            <a:ext cx="1828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385045" y="4250939"/>
            <a:ext cx="188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Temporary</a:t>
            </a:r>
            <a:r>
              <a:rPr lang="en-US" sz="1100" b="1" dirty="0"/>
              <a:t> </a:t>
            </a:r>
            <a:r>
              <a:rPr lang="en-US" b="1" dirty="0"/>
              <a:t>Register  32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812173" y="4327139"/>
            <a:ext cx="3385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32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668962" y="2819400"/>
            <a:ext cx="1036638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660650" y="3352800"/>
            <a:ext cx="104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668961" y="2724836"/>
            <a:ext cx="1108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Instruction</a:t>
            </a:r>
          </a:p>
          <a:p>
            <a:pPr algn="ctr" eaLnBrk="1" hangingPunct="1"/>
            <a:r>
              <a:rPr lang="en-US" b="1" dirty="0"/>
              <a:t>Register(IR)</a:t>
            </a:r>
          </a:p>
          <a:p>
            <a:pPr algn="ctr" eaLnBrk="1" hangingPunct="1"/>
            <a:r>
              <a:rPr lang="en-US" b="1" dirty="0"/>
              <a:t>16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668962" y="3380472"/>
            <a:ext cx="1095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Instruction</a:t>
            </a:r>
          </a:p>
          <a:p>
            <a:pPr algn="ctr" eaLnBrk="1" hangingPunct="1"/>
            <a:r>
              <a:rPr lang="en-US" b="1" dirty="0"/>
              <a:t>Decode</a:t>
            </a:r>
          </a:p>
          <a:p>
            <a:pPr algn="ctr" eaLnBrk="1" hangingPunct="1"/>
            <a:r>
              <a:rPr lang="en-US" b="1" dirty="0"/>
              <a:t>and Control</a:t>
            </a: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3048000" y="5105400"/>
            <a:ext cx="24384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260725" y="5071520"/>
            <a:ext cx="20742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 dirty="0"/>
              <a:t>Arithmetic and </a:t>
            </a:r>
            <a:r>
              <a:rPr lang="en-US" sz="1600" b="1" dirty="0"/>
              <a:t>Logic</a:t>
            </a:r>
            <a:r>
              <a:rPr lang="en-US" sz="1400" b="1" dirty="0"/>
              <a:t> Unit</a:t>
            </a:r>
          </a:p>
          <a:p>
            <a:pPr algn="ctr" eaLnBrk="1" hangingPunct="1"/>
            <a:r>
              <a:rPr lang="en-US" sz="1400" b="1" dirty="0"/>
              <a:t>(ALU)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564648" y="5698739"/>
            <a:ext cx="3385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32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715000" y="5486400"/>
            <a:ext cx="11430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248400" y="5486400"/>
            <a:ext cx="6096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346518" y="5477833"/>
            <a:ext cx="4924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0000"/>
                </a:solidFill>
              </a:rPr>
              <a:t>CCR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807229" y="5403417"/>
            <a:ext cx="14846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0000"/>
                </a:solidFill>
              </a:rPr>
              <a:t>Status Register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400201" y="5249233"/>
            <a:ext cx="255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100" b="1" dirty="0"/>
              <a:t>8</a:t>
            </a:r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727075" y="2438400"/>
            <a:ext cx="6207125" cy="3810000"/>
          </a:xfrm>
          <a:custGeom>
            <a:avLst/>
            <a:gdLst>
              <a:gd name="T0" fmla="*/ 2147483647 w 3456"/>
              <a:gd name="T1" fmla="*/ 0 h 2400"/>
              <a:gd name="T2" fmla="*/ 0 w 3456"/>
              <a:gd name="T3" fmla="*/ 0 h 2400"/>
              <a:gd name="T4" fmla="*/ 0 w 3456"/>
              <a:gd name="T5" fmla="*/ 2147483647 h 2400"/>
              <a:gd name="T6" fmla="*/ 2147483647 w 3456"/>
              <a:gd name="T7" fmla="*/ 2147483647 h 2400"/>
              <a:gd name="T8" fmla="*/ 2147483647 w 3456"/>
              <a:gd name="T9" fmla="*/ 2147483647 h 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6"/>
              <a:gd name="T16" fmla="*/ 0 h 2400"/>
              <a:gd name="T17" fmla="*/ 3456 w 3456"/>
              <a:gd name="T18" fmla="*/ 2400 h 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6" h="2400">
                <a:moveTo>
                  <a:pt x="3456" y="0"/>
                </a:moveTo>
                <a:lnTo>
                  <a:pt x="0" y="0"/>
                </a:lnTo>
                <a:lnTo>
                  <a:pt x="0" y="2400"/>
                </a:lnTo>
                <a:lnTo>
                  <a:pt x="1824" y="2400"/>
                </a:lnTo>
                <a:lnTo>
                  <a:pt x="1824" y="2208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048000" y="1828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848600" y="1905000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External</a:t>
            </a:r>
          </a:p>
          <a:p>
            <a:pPr algn="ctr" eaLnBrk="1" hangingPunct="1"/>
            <a:r>
              <a:rPr lang="en-US" sz="1000" b="1"/>
              <a:t>Bus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13634" y="2534852"/>
            <a:ext cx="11079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Internal Bus</a:t>
            </a: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5486400" y="1828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048000" y="2438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H="1">
            <a:off x="5105400" y="2438400"/>
            <a:ext cx="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3708400" y="4572000"/>
            <a:ext cx="0" cy="549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978400" y="4583113"/>
            <a:ext cx="0" cy="549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2" name="Freeform 36"/>
          <p:cNvSpPr>
            <a:spLocks/>
          </p:cNvSpPr>
          <p:nvPr/>
        </p:nvSpPr>
        <p:spPr bwMode="auto">
          <a:xfrm>
            <a:off x="5160963" y="5546725"/>
            <a:ext cx="1412875" cy="539750"/>
          </a:xfrm>
          <a:custGeom>
            <a:avLst/>
            <a:gdLst>
              <a:gd name="T0" fmla="*/ 0 w 890"/>
              <a:gd name="T1" fmla="*/ 0 h 340"/>
              <a:gd name="T2" fmla="*/ 2147483647 w 890"/>
              <a:gd name="T3" fmla="*/ 0 h 340"/>
              <a:gd name="T4" fmla="*/ 2147483647 w 890"/>
              <a:gd name="T5" fmla="*/ 2147483647 h 340"/>
              <a:gd name="T6" fmla="*/ 2147483647 w 890"/>
              <a:gd name="T7" fmla="*/ 2147483647 h 340"/>
              <a:gd name="T8" fmla="*/ 2147483647 w 890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0"/>
              <a:gd name="T16" fmla="*/ 0 h 340"/>
              <a:gd name="T17" fmla="*/ 890 w 890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0" h="340">
                <a:moveTo>
                  <a:pt x="0" y="0"/>
                </a:moveTo>
                <a:lnTo>
                  <a:pt x="269" y="0"/>
                </a:lnTo>
                <a:lnTo>
                  <a:pt x="269" y="340"/>
                </a:lnTo>
                <a:lnTo>
                  <a:pt x="890" y="340"/>
                </a:lnTo>
                <a:lnTo>
                  <a:pt x="890" y="10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6299200" y="2428875"/>
            <a:ext cx="0" cy="385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52400" y="986266"/>
            <a:ext cx="16638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Holds address</a:t>
            </a:r>
          </a:p>
          <a:p>
            <a:pPr algn="ctr" eaLnBrk="1" hangingPunct="1"/>
            <a:r>
              <a:rPr lang="en-US" b="1" dirty="0"/>
              <a:t>of the </a:t>
            </a:r>
            <a:r>
              <a:rPr lang="en-US" b="1" dirty="0">
                <a:solidFill>
                  <a:srgbClr val="FF0000"/>
                </a:solidFill>
              </a:rPr>
              <a:t>next instruction</a:t>
            </a:r>
          </a:p>
          <a:p>
            <a:pPr algn="ctr" eaLnBrk="1" hangingPunct="1"/>
            <a:r>
              <a:rPr lang="en-US" b="1" dirty="0"/>
              <a:t>to be executed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1524000" y="1515433"/>
            <a:ext cx="290020" cy="2212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7091362" y="1099235"/>
            <a:ext cx="1961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If necessary</a:t>
            </a:r>
          </a:p>
          <a:p>
            <a:pPr algn="ctr" eaLnBrk="1" hangingPunct="1"/>
            <a:r>
              <a:rPr lang="en-US" b="1" dirty="0"/>
              <a:t>Holds the address</a:t>
            </a:r>
          </a:p>
          <a:p>
            <a:pPr algn="ctr" eaLnBrk="1" hangingPunct="1"/>
            <a:r>
              <a:rPr lang="en-US" b="1" dirty="0"/>
              <a:t>of memory reads/writes 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H="1">
            <a:off x="6654800" y="1422400"/>
            <a:ext cx="528638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7091363" y="3564623"/>
            <a:ext cx="205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Holds first word</a:t>
            </a:r>
          </a:p>
          <a:p>
            <a:pPr algn="ctr" eaLnBrk="1" hangingPunct="1"/>
            <a:r>
              <a:rPr lang="en-US" b="1" dirty="0"/>
              <a:t>of currently </a:t>
            </a:r>
          </a:p>
          <a:p>
            <a:pPr algn="ctr" eaLnBrk="1" hangingPunct="1"/>
            <a:r>
              <a:rPr lang="en-US" b="1" dirty="0"/>
              <a:t>executing instruction </a:t>
            </a:r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H="1" flipV="1">
            <a:off x="6765924" y="3281363"/>
            <a:ext cx="574671" cy="3762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7146923" y="4636444"/>
            <a:ext cx="1894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Holds operands or</a:t>
            </a:r>
          </a:p>
          <a:p>
            <a:pPr algn="ctr" eaLnBrk="1" hangingPunct="1"/>
            <a:r>
              <a:rPr lang="en-US" b="1"/>
              <a:t>intermediate results</a:t>
            </a:r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H="1" flipV="1">
            <a:off x="6257925" y="4429125"/>
            <a:ext cx="833438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11104" y="5101066"/>
            <a:ext cx="18004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Performs all logical </a:t>
            </a:r>
          </a:p>
          <a:p>
            <a:pPr algn="ctr" eaLnBrk="1" hangingPunct="1"/>
            <a:r>
              <a:rPr lang="en-US" b="1" dirty="0"/>
              <a:t>or arithmetic</a:t>
            </a:r>
          </a:p>
          <a:p>
            <a:pPr algn="ctr" eaLnBrk="1" hangingPunct="1"/>
            <a:r>
              <a:rPr lang="en-US" b="1" dirty="0"/>
              <a:t>operations </a:t>
            </a:r>
          </a:p>
          <a:p>
            <a:pPr algn="ctr" eaLnBrk="1" hangingPunct="1"/>
            <a:r>
              <a:rPr lang="en-US" b="1" dirty="0"/>
              <a:t>( ADD, SHIFT, etc. )</a:t>
            </a:r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2519363" y="5454650"/>
            <a:ext cx="741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179286" y="5611169"/>
            <a:ext cx="1646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/>
              <a:t>Holds result of ALU</a:t>
            </a:r>
          </a:p>
          <a:p>
            <a:pPr algn="ctr" eaLnBrk="1" hangingPunct="1"/>
            <a:r>
              <a:rPr lang="en-US" b="1" dirty="0"/>
              <a:t>Operations</a:t>
            </a:r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 flipH="1" flipV="1">
            <a:off x="6938963" y="5749925"/>
            <a:ext cx="366712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5053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(4)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 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68871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51213" y="5505821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$6FFC</a:t>
            </a:r>
          </a:p>
        </p:txBody>
      </p:sp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3722482"/>
            <a:ext cx="729410" cy="3962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54864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539" y="59552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0426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3538" y="539347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0000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791200" y="5715000"/>
            <a:ext cx="0" cy="762000"/>
          </a:xfrm>
          <a:prstGeom prst="straightConnector1">
            <a:avLst/>
          </a:prstGeom>
          <a:ln w="22225"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114800" y="5638800"/>
            <a:ext cx="0" cy="762000"/>
          </a:xfrm>
          <a:prstGeom prst="straightConnector1">
            <a:avLst/>
          </a:prstGeom>
          <a:ln w="22225"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0" y="63246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$7000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64124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PC = $ 426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SP= $6FFC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29400" y="5477470"/>
            <a:ext cx="1923132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(SP)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PC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SP+4SP</a:t>
            </a:r>
            <a:endParaRPr lang="en-US" sz="1800" dirty="0">
              <a:solidFill>
                <a:srgbClr val="3333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1111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4" grpId="0"/>
      <p:bldP spid="48" grpId="0"/>
      <p:bldP spid="4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Subroutine Example (4)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66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Subroutine </a:t>
            </a:r>
            <a:r>
              <a:rPr lang="en-US" sz="1400" b="1" dirty="0" err="1">
                <a:solidFill>
                  <a:srgbClr val="3333FF"/>
                </a:solidFill>
              </a:rPr>
              <a:t>do_test</a:t>
            </a:r>
            <a:r>
              <a:rPr lang="en-US" sz="1400" b="1" dirty="0">
                <a:solidFill>
                  <a:srgbClr val="3333FF"/>
                </a:solidFill>
              </a:rPr>
              <a:t> ($480)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Description: _____________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FF"/>
                </a:solidFill>
              </a:rPr>
              <a:t>*******************************************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do_test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MOVEM.W A3/D1, -(SP)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MOVE.B….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MOVEM.W (SP)+, A3/D1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exit    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758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Main</a:t>
            </a:r>
          </a:p>
        </p:txBody>
      </p:sp>
      <p:cxnSp>
        <p:nvCxnSpPr>
          <p:cNvPr id="5" name="Straight Connector 4"/>
          <p:cNvCxnSpPr>
            <a:stCxn id="119812" idx="2"/>
          </p:cNvCxnSpPr>
          <p:nvPr/>
        </p:nvCxnSpPr>
        <p:spPr>
          <a:xfrm>
            <a:off x="4419600" y="990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452466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A3= $4500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501242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D1= $0012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11750"/>
              </p:ext>
            </p:extLst>
          </p:nvPr>
        </p:nvGraphicFramePr>
        <p:xfrm>
          <a:off x="4408582" y="4118778"/>
          <a:ext cx="1154017" cy="25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endCxn id="47" idx="0"/>
          </p:cNvCxnSpPr>
          <p:nvPr/>
        </p:nvCxnSpPr>
        <p:spPr>
          <a:xfrm flipH="1">
            <a:off x="4985590" y="3722482"/>
            <a:ext cx="729410" cy="3962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0" y="6324600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$7000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6412468"/>
            <a:ext cx="14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SP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3505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PC = $ 426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395729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SP= $7000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9400" y="5477470"/>
            <a:ext cx="1923132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(SP)</a:t>
            </a:r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PC</a:t>
            </a:r>
          </a:p>
          <a:p>
            <a:r>
              <a:rPr lang="en-US" sz="1800" dirty="0">
                <a:solidFill>
                  <a:srgbClr val="3333FF"/>
                </a:solidFill>
                <a:sym typeface="Wingdings" pitchFamily="2" charset="2"/>
              </a:rPr>
              <a:t>SP+4SP</a:t>
            </a:r>
            <a:endParaRPr lang="en-US" sz="1800" dirty="0">
              <a:solidFill>
                <a:srgbClr val="3333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8005" y="8478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Subroutine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038600" cy="2409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stack	EQU $7000 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initial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ORG  $400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start 	LEA  stack, SP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JSR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do_test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	MOVE.B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323" y="266638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322" y="29118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$ 426</a:t>
            </a:r>
          </a:p>
        </p:txBody>
      </p:sp>
    </p:spTree>
    <p:extLst>
      <p:ext uri="{BB962C8B-B14F-4D97-AF65-F5344CB8AC3E}">
        <p14:creationId xmlns:p14="http://schemas.microsoft.com/office/powerpoint/2010/main" val="29695433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68000 System Control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3005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1787098"/>
            <a:ext cx="1600200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CCR, to SR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362200"/>
            <a:ext cx="856034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227634" y="1925597"/>
            <a:ext cx="439366" cy="9319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08889" y="5410200"/>
            <a:ext cx="628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http://easy68k.com/easy68kexamples.htm</a:t>
            </a:r>
          </a:p>
        </p:txBody>
      </p:sp>
    </p:spTree>
    <p:extLst>
      <p:ext uri="{BB962C8B-B14F-4D97-AF65-F5344CB8AC3E}">
        <p14:creationId xmlns:p14="http://schemas.microsoft.com/office/powerpoint/2010/main" val="7639983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0363" y="1255713"/>
            <a:ext cx="8178800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LEA			Load effective address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MOVE		Move data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MOVEA		Move address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MOVEM		Move multiple registers</a:t>
            </a:r>
          </a:p>
          <a:p>
            <a:pPr>
              <a:lnSpc>
                <a:spcPct val="110000"/>
              </a:lnSpc>
            </a:pPr>
            <a:r>
              <a:rPr lang="en-US" sz="1800" strike="sngStrike" dirty="0"/>
              <a:t>MOVEP		Move peripheral data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MOVEQ		Move quick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SWAP			Swap register halves</a:t>
            </a:r>
          </a:p>
        </p:txBody>
      </p:sp>
      <p:sp>
        <p:nvSpPr>
          <p:cNvPr id="14131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53488" cy="762000"/>
          </a:xfrm>
        </p:spPr>
        <p:txBody>
          <a:bodyPr/>
          <a:lstStyle/>
          <a:p>
            <a:r>
              <a:rPr lang="en-US" dirty="0"/>
              <a:t>Summary of Data Transfer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34484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762000"/>
          </a:xfrm>
        </p:spPr>
        <p:txBody>
          <a:bodyPr/>
          <a:lstStyle/>
          <a:p>
            <a:r>
              <a:rPr lang="en-US" sz="3600" dirty="0"/>
              <a:t>Summary of Arithmetic Instructions</a:t>
            </a: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11263"/>
            <a:ext cx="4821238" cy="46434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ADD		</a:t>
            </a:r>
            <a:r>
              <a:rPr lang="en-US" sz="1800" dirty="0" err="1"/>
              <a:t>Add</a:t>
            </a:r>
            <a:r>
              <a:rPr lang="en-US" sz="1800" dirty="0"/>
              <a:t> binary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ADDA		Add address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ADDI		Add immediate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ADDQ		Add quick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CLR		Clear operand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CMP		Compare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CMPI	</a:t>
            </a:r>
            <a:r>
              <a:rPr lang="en-US" dirty="0"/>
              <a:t> 	Compare </a:t>
            </a:r>
            <a:r>
              <a:rPr lang="en-US" sz="1800" dirty="0"/>
              <a:t>immediate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DIVS		Divide signed number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DIVU		Divide unsigned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MULS		Multiply signed number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142342" name="Rectangle 4"/>
          <p:cNvSpPr>
            <a:spLocks noChangeArrowheads="1"/>
          </p:cNvSpPr>
          <p:nvPr/>
        </p:nvSpPr>
        <p:spPr bwMode="auto">
          <a:xfrm>
            <a:off x="4495800" y="1211263"/>
            <a:ext cx="42402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>
                <a:latin typeface="+mn-lt"/>
                <a:ea typeface="+mn-ea"/>
              </a:rPr>
              <a:t>NEG		Negate</a:t>
            </a:r>
          </a:p>
          <a:p>
            <a:pPr marL="342900" indent="-342900" defTabSz="4572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>
                <a:latin typeface="+mn-lt"/>
                <a:ea typeface="+mn-ea"/>
              </a:rPr>
              <a:t>SUB		Subtract binary</a:t>
            </a:r>
          </a:p>
          <a:p>
            <a:pPr marL="342900" indent="-342900" defTabSz="4572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>
                <a:latin typeface="+mn-lt"/>
                <a:ea typeface="+mn-ea"/>
              </a:rPr>
              <a:t>SUBA		Subtract Address</a:t>
            </a:r>
          </a:p>
          <a:p>
            <a:pPr marL="342900" indent="-342900" defTabSz="4572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>
                <a:latin typeface="+mn-lt"/>
                <a:ea typeface="+mn-ea"/>
              </a:rPr>
              <a:t>SUBI		Subtract immediate</a:t>
            </a:r>
          </a:p>
          <a:p>
            <a:pPr marL="342900" indent="-342900" defTabSz="4572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>
                <a:latin typeface="+mn-lt"/>
                <a:ea typeface="+mn-ea"/>
              </a:rPr>
              <a:t>SUBQ		Subtract quick</a:t>
            </a:r>
          </a:p>
          <a:p>
            <a:pPr marL="342900" indent="-342900" defTabSz="4572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>
                <a:latin typeface="+mn-lt"/>
                <a:ea typeface="+mn-ea"/>
              </a:rPr>
              <a:t>EXT		Extend sign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04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56675" cy="838200"/>
          </a:xfrm>
        </p:spPr>
        <p:txBody>
          <a:bodyPr/>
          <a:lstStyle/>
          <a:p>
            <a:r>
              <a:rPr lang="en-US" dirty="0"/>
              <a:t>Summary of Logical and Shift Instructions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76313"/>
            <a:ext cx="8523287" cy="5481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AND		Logical AND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ANDI		AND immediate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OR		Logical OR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ORI		OR immediate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EOR		Exclusive OR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EORI		Exclusive OR immediate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NOT		Logical complement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ASL		Arithmetic shift left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ASR		Arithmetic shift right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LSL		Logical shift left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LSR		Logical shift right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ROL		Rotate left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ROR		Rotate right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191125" y="1362075"/>
          <a:ext cx="3571875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4000320" imgH="3147840" progId="">
                  <p:embed/>
                </p:oleObj>
              </mc:Choice>
              <mc:Fallback>
                <p:oleObj name="Clip" r:id="rId3" imgW="4000320" imgH="31478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362075"/>
                        <a:ext cx="3571875" cy="281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1751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4363" cy="762000"/>
          </a:xfrm>
        </p:spPr>
        <p:txBody>
          <a:bodyPr/>
          <a:lstStyle/>
          <a:p>
            <a:r>
              <a:rPr lang="en-US" dirty="0"/>
              <a:t>Summary of Bit Manipulation Instructions</a:t>
            </a: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BCHG		Bit change</a:t>
            </a:r>
          </a:p>
          <a:p>
            <a:pPr>
              <a:lnSpc>
                <a:spcPct val="110000"/>
              </a:lnSpc>
            </a:pPr>
            <a:r>
              <a:rPr lang="en-US" dirty="0"/>
              <a:t>BCLR		Bit clear</a:t>
            </a:r>
          </a:p>
          <a:p>
            <a:pPr>
              <a:lnSpc>
                <a:spcPct val="110000"/>
              </a:lnSpc>
            </a:pPr>
            <a:r>
              <a:rPr lang="en-US" dirty="0"/>
              <a:t>BSET		Set bit</a:t>
            </a:r>
          </a:p>
          <a:p>
            <a:pPr>
              <a:lnSpc>
                <a:spcPct val="110000"/>
              </a:lnSpc>
            </a:pPr>
            <a:r>
              <a:rPr lang="en-US" dirty="0"/>
              <a:t>BTST		Test bit</a:t>
            </a:r>
          </a:p>
        </p:txBody>
      </p:sp>
    </p:spTree>
    <p:extLst>
      <p:ext uri="{BB962C8B-B14F-4D97-AF65-F5344CB8AC3E}">
        <p14:creationId xmlns:p14="http://schemas.microsoft.com/office/powerpoint/2010/main" val="7115498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26438" cy="762000"/>
          </a:xfrm>
        </p:spPr>
        <p:txBody>
          <a:bodyPr/>
          <a:lstStyle/>
          <a:p>
            <a:r>
              <a:rPr lang="en-US" dirty="0"/>
              <a:t>Summary of Program Control Instructions</a:t>
            </a:r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Bcc		Branch on state of conditional code (cc) flag</a:t>
            </a:r>
          </a:p>
          <a:p>
            <a:r>
              <a:rPr lang="en-US" sz="1800" dirty="0"/>
              <a:t>BRA		Branch always</a:t>
            </a:r>
          </a:p>
          <a:p>
            <a:r>
              <a:rPr lang="en-US" sz="1800" dirty="0"/>
              <a:t>BSR		Branch to subroutine</a:t>
            </a:r>
          </a:p>
          <a:p>
            <a:r>
              <a:rPr lang="en-US" sz="1800" dirty="0"/>
              <a:t>JMP		Unconditional jump</a:t>
            </a:r>
          </a:p>
          <a:p>
            <a:r>
              <a:rPr lang="en-US" sz="1800" dirty="0"/>
              <a:t>JSR		Jump to subroutine</a:t>
            </a:r>
          </a:p>
          <a:p>
            <a:r>
              <a:rPr lang="en-US" sz="1800" dirty="0"/>
              <a:t>RTR		Return and restore</a:t>
            </a:r>
          </a:p>
          <a:p>
            <a:r>
              <a:rPr lang="en-US" sz="1800" dirty="0"/>
              <a:t>RTS		Return from subroutine</a:t>
            </a:r>
          </a:p>
        </p:txBody>
      </p:sp>
    </p:spTree>
    <p:extLst>
      <p:ext uri="{BB962C8B-B14F-4D97-AF65-F5344CB8AC3E}">
        <p14:creationId xmlns:p14="http://schemas.microsoft.com/office/powerpoint/2010/main" val="16547056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09000" cy="762000"/>
          </a:xfrm>
        </p:spPr>
        <p:txBody>
          <a:bodyPr/>
          <a:lstStyle/>
          <a:p>
            <a:r>
              <a:rPr lang="en-US" dirty="0"/>
              <a:t>Summary of Privileged Instructions</a:t>
            </a:r>
          </a:p>
        </p:txBody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16013"/>
            <a:ext cx="8380413" cy="50228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dirty="0"/>
              <a:t>ANDI SR		And immediate to Status Register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EORI SR		Exclusive OR immediate to Status Register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MOVE SR		Move to/from the Status Register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MOVE USP		Move to/from USP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RESET			Reset the processor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RTE			Return from exception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STOP			</a:t>
            </a:r>
            <a:r>
              <a:rPr lang="en-US" sz="1600" dirty="0" err="1"/>
              <a:t>Stop</a:t>
            </a:r>
            <a:r>
              <a:rPr lang="en-US" sz="1600" dirty="0"/>
              <a:t> the processor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CHK			Check register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ILLEGAL		Force an illegal instruction exception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TRAP			</a:t>
            </a:r>
            <a:r>
              <a:rPr lang="en-US" sz="1600" dirty="0" err="1"/>
              <a:t>Trap</a:t>
            </a:r>
            <a:r>
              <a:rPr lang="en-US" sz="1600" dirty="0"/>
              <a:t> call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TRAPV			Trap on overflow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ANDI CCR		AND immediate to condition code register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ORI CCR		OR immediate to condition code register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EORI  CCR		Exclusive OR immediate to CCR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MOVE CCR		Move to/from CCR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NOP			No operation - Do nothing			</a:t>
            </a:r>
          </a:p>
        </p:txBody>
      </p:sp>
    </p:spTree>
    <p:extLst>
      <p:ext uri="{BB962C8B-B14F-4D97-AF65-F5344CB8AC3E}">
        <p14:creationId xmlns:p14="http://schemas.microsoft.com/office/powerpoint/2010/main" val="32083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3" name="Rectangle 1057"/>
          <p:cNvSpPr>
            <a:spLocks noChangeArrowheads="1"/>
          </p:cNvSpPr>
          <p:nvPr/>
        </p:nvSpPr>
        <p:spPr bwMode="auto">
          <a:xfrm>
            <a:off x="4660900" y="5799137"/>
            <a:ext cx="3789363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000" b="1"/>
          </a:p>
        </p:txBody>
      </p:sp>
      <p:sp>
        <p:nvSpPr>
          <p:cNvPr id="1623042" name="Rectangle 1026"/>
          <p:cNvSpPr>
            <a:spLocks noChangeArrowheads="1"/>
          </p:cNvSpPr>
          <p:nvPr/>
        </p:nvSpPr>
        <p:spPr bwMode="auto">
          <a:xfrm>
            <a:off x="869949" y="5162550"/>
            <a:ext cx="2745207" cy="10160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1400" b="1">
              <a:latin typeface="Arial" pitchFamily="34" charset="0"/>
            </a:endParaRPr>
          </a:p>
        </p:txBody>
      </p:sp>
      <p:sp>
        <p:nvSpPr>
          <p:cNvPr id="304133" name="Rectangle 1027"/>
          <p:cNvSpPr>
            <a:spLocks noChangeArrowheads="1"/>
          </p:cNvSpPr>
          <p:nvPr/>
        </p:nvSpPr>
        <p:spPr bwMode="auto">
          <a:xfrm>
            <a:off x="812800" y="4602163"/>
            <a:ext cx="650875" cy="3349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30413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4800" y="20198"/>
            <a:ext cx="8229600" cy="838200"/>
          </a:xfrm>
        </p:spPr>
        <p:txBody>
          <a:bodyPr/>
          <a:lstStyle/>
          <a:p>
            <a:r>
              <a:rPr lang="en-US" sz="4000" dirty="0"/>
              <a:t>User Programming Model</a:t>
            </a:r>
          </a:p>
        </p:txBody>
      </p:sp>
      <p:sp>
        <p:nvSpPr>
          <p:cNvPr id="30413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76238" y="1011238"/>
            <a:ext cx="8218487" cy="666750"/>
          </a:xfrm>
        </p:spPr>
        <p:txBody>
          <a:bodyPr/>
          <a:lstStyle/>
          <a:p>
            <a:r>
              <a:rPr lang="en-US" sz="2000" dirty="0"/>
              <a:t>For most applications the architectural model of the 68000 is the </a:t>
            </a:r>
            <a:r>
              <a:rPr lang="en-US" sz="2000" b="1" i="1" dirty="0"/>
              <a:t>User Programmer’s Model</a:t>
            </a:r>
            <a:endParaRPr lang="en-US" sz="2000" dirty="0"/>
          </a:p>
        </p:txBody>
      </p:sp>
      <p:grpSp>
        <p:nvGrpSpPr>
          <p:cNvPr id="304136" name="Group 1030"/>
          <p:cNvGrpSpPr>
            <a:grpSpLocks/>
          </p:cNvGrpSpPr>
          <p:nvPr/>
        </p:nvGrpSpPr>
        <p:grpSpPr bwMode="auto">
          <a:xfrm>
            <a:off x="4532313" y="1735138"/>
            <a:ext cx="4197350" cy="2370137"/>
            <a:chOff x="1261" y="1176"/>
            <a:chExt cx="2644" cy="1493"/>
          </a:xfrm>
        </p:grpSpPr>
        <p:sp>
          <p:nvSpPr>
            <p:cNvPr id="304172" name="Text Box 1031"/>
            <p:cNvSpPr txBox="1">
              <a:spLocks noChangeArrowheads="1"/>
            </p:cNvSpPr>
            <p:nvPr/>
          </p:nvSpPr>
          <p:spPr bwMode="auto">
            <a:xfrm>
              <a:off x="1261" y="1176"/>
              <a:ext cx="249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/>
                <a:t>31                                               16 15                    8   7                  0</a:t>
              </a:r>
            </a:p>
          </p:txBody>
        </p:sp>
        <p:grpSp>
          <p:nvGrpSpPr>
            <p:cNvPr id="304173" name="Group 1032"/>
            <p:cNvGrpSpPr>
              <a:grpSpLocks/>
            </p:cNvGrpSpPr>
            <p:nvPr/>
          </p:nvGrpSpPr>
          <p:grpSpPr bwMode="auto">
            <a:xfrm>
              <a:off x="1336" y="1338"/>
              <a:ext cx="2389" cy="1330"/>
              <a:chOff x="1330" y="1415"/>
              <a:chExt cx="2389" cy="1330"/>
            </a:xfrm>
          </p:grpSpPr>
          <p:sp>
            <p:nvSpPr>
              <p:cNvPr id="304184" name="Rectangle 1033"/>
              <p:cNvSpPr>
                <a:spLocks noChangeArrowheads="1"/>
              </p:cNvSpPr>
              <p:nvPr/>
            </p:nvSpPr>
            <p:spPr bwMode="auto">
              <a:xfrm>
                <a:off x="1336" y="1415"/>
                <a:ext cx="2382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85" name="Rectangle 1034"/>
              <p:cNvSpPr>
                <a:spLocks noChangeArrowheads="1"/>
              </p:cNvSpPr>
              <p:nvPr/>
            </p:nvSpPr>
            <p:spPr bwMode="auto">
              <a:xfrm>
                <a:off x="1336" y="1582"/>
                <a:ext cx="2383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86" name="Rectangle 1035"/>
              <p:cNvSpPr>
                <a:spLocks noChangeArrowheads="1"/>
              </p:cNvSpPr>
              <p:nvPr/>
            </p:nvSpPr>
            <p:spPr bwMode="auto">
              <a:xfrm>
                <a:off x="1336" y="1747"/>
                <a:ext cx="2382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87" name="Rectangle 1036"/>
              <p:cNvSpPr>
                <a:spLocks noChangeArrowheads="1"/>
              </p:cNvSpPr>
              <p:nvPr/>
            </p:nvSpPr>
            <p:spPr bwMode="auto">
              <a:xfrm>
                <a:off x="1336" y="1914"/>
                <a:ext cx="2383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88" name="Rectangle 1037"/>
              <p:cNvSpPr>
                <a:spLocks noChangeArrowheads="1"/>
              </p:cNvSpPr>
              <p:nvPr/>
            </p:nvSpPr>
            <p:spPr bwMode="auto">
              <a:xfrm>
                <a:off x="1330" y="2080"/>
                <a:ext cx="2387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89" name="Rectangle 1038"/>
              <p:cNvSpPr>
                <a:spLocks noChangeArrowheads="1"/>
              </p:cNvSpPr>
              <p:nvPr/>
            </p:nvSpPr>
            <p:spPr bwMode="auto">
              <a:xfrm>
                <a:off x="1330" y="2247"/>
                <a:ext cx="2388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90" name="Rectangle 1039"/>
              <p:cNvSpPr>
                <a:spLocks noChangeArrowheads="1"/>
              </p:cNvSpPr>
              <p:nvPr/>
            </p:nvSpPr>
            <p:spPr bwMode="auto">
              <a:xfrm>
                <a:off x="1330" y="2412"/>
                <a:ext cx="2387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sz="1000" b="1"/>
              </a:p>
            </p:txBody>
          </p:sp>
          <p:sp>
            <p:nvSpPr>
              <p:cNvPr id="304191" name="Rectangle 1040"/>
              <p:cNvSpPr>
                <a:spLocks noChangeArrowheads="1"/>
              </p:cNvSpPr>
              <p:nvPr/>
            </p:nvSpPr>
            <p:spPr bwMode="auto">
              <a:xfrm>
                <a:off x="1330" y="2579"/>
                <a:ext cx="2388" cy="1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 sz="1000" b="1"/>
              </a:p>
            </p:txBody>
          </p:sp>
        </p:grpSp>
        <p:sp>
          <p:nvSpPr>
            <p:cNvPr id="304174" name="Line 1041"/>
            <p:cNvSpPr>
              <a:spLocks noChangeShapeType="1"/>
            </p:cNvSpPr>
            <p:nvPr/>
          </p:nvSpPr>
          <p:spPr bwMode="auto">
            <a:xfrm>
              <a:off x="2531" y="1337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175" name="Line 1042"/>
            <p:cNvSpPr>
              <a:spLocks noChangeShapeType="1"/>
            </p:cNvSpPr>
            <p:nvPr/>
          </p:nvSpPr>
          <p:spPr bwMode="auto">
            <a:xfrm>
              <a:off x="3145" y="1341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176" name="Text Box 1043"/>
            <p:cNvSpPr txBox="1">
              <a:spLocks noChangeArrowheads="1"/>
            </p:cNvSpPr>
            <p:nvPr/>
          </p:nvSpPr>
          <p:spPr bwMode="auto">
            <a:xfrm>
              <a:off x="3686" y="1343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D0</a:t>
              </a:r>
            </a:p>
          </p:txBody>
        </p:sp>
        <p:sp>
          <p:nvSpPr>
            <p:cNvPr id="304177" name="Text Box 1044"/>
            <p:cNvSpPr txBox="1">
              <a:spLocks noChangeArrowheads="1"/>
            </p:cNvSpPr>
            <p:nvPr/>
          </p:nvSpPr>
          <p:spPr bwMode="auto">
            <a:xfrm>
              <a:off x="3686" y="1507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D1</a:t>
              </a:r>
            </a:p>
          </p:txBody>
        </p:sp>
        <p:sp>
          <p:nvSpPr>
            <p:cNvPr id="304178" name="Text Box 1045"/>
            <p:cNvSpPr txBox="1">
              <a:spLocks noChangeArrowheads="1"/>
            </p:cNvSpPr>
            <p:nvPr/>
          </p:nvSpPr>
          <p:spPr bwMode="auto">
            <a:xfrm>
              <a:off x="3687" y="1676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D2</a:t>
              </a:r>
            </a:p>
          </p:txBody>
        </p:sp>
        <p:sp>
          <p:nvSpPr>
            <p:cNvPr id="304179" name="Text Box 1046"/>
            <p:cNvSpPr txBox="1">
              <a:spLocks noChangeArrowheads="1"/>
            </p:cNvSpPr>
            <p:nvPr/>
          </p:nvSpPr>
          <p:spPr bwMode="auto">
            <a:xfrm>
              <a:off x="3687" y="1844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D3</a:t>
              </a:r>
            </a:p>
          </p:txBody>
        </p:sp>
        <p:sp>
          <p:nvSpPr>
            <p:cNvPr id="304180" name="Text Box 1047"/>
            <p:cNvSpPr txBox="1">
              <a:spLocks noChangeArrowheads="1"/>
            </p:cNvSpPr>
            <p:nvPr/>
          </p:nvSpPr>
          <p:spPr bwMode="auto">
            <a:xfrm>
              <a:off x="3686" y="1996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D4</a:t>
              </a:r>
            </a:p>
          </p:txBody>
        </p:sp>
        <p:sp>
          <p:nvSpPr>
            <p:cNvPr id="304181" name="Text Box 1048"/>
            <p:cNvSpPr txBox="1">
              <a:spLocks noChangeArrowheads="1"/>
            </p:cNvSpPr>
            <p:nvPr/>
          </p:nvSpPr>
          <p:spPr bwMode="auto">
            <a:xfrm>
              <a:off x="3686" y="2160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D5</a:t>
              </a:r>
            </a:p>
          </p:txBody>
        </p:sp>
        <p:sp>
          <p:nvSpPr>
            <p:cNvPr id="304182" name="Text Box 1049"/>
            <p:cNvSpPr txBox="1">
              <a:spLocks noChangeArrowheads="1"/>
            </p:cNvSpPr>
            <p:nvPr/>
          </p:nvSpPr>
          <p:spPr bwMode="auto">
            <a:xfrm>
              <a:off x="3687" y="2329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D6</a:t>
              </a:r>
            </a:p>
          </p:txBody>
        </p:sp>
        <p:sp>
          <p:nvSpPr>
            <p:cNvPr id="304183" name="Text Box 1050"/>
            <p:cNvSpPr txBox="1">
              <a:spLocks noChangeArrowheads="1"/>
            </p:cNvSpPr>
            <p:nvPr/>
          </p:nvSpPr>
          <p:spPr bwMode="auto">
            <a:xfrm>
              <a:off x="3687" y="2497"/>
              <a:ext cx="218" cy="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b="1"/>
                <a:t>D7</a:t>
              </a:r>
            </a:p>
          </p:txBody>
        </p:sp>
      </p:grpSp>
      <p:sp>
        <p:nvSpPr>
          <p:cNvPr id="304137" name="Text Box 1051"/>
          <p:cNvSpPr txBox="1">
            <a:spLocks noChangeArrowheads="1"/>
          </p:cNvSpPr>
          <p:nvPr/>
        </p:nvSpPr>
        <p:spPr bwMode="auto">
          <a:xfrm>
            <a:off x="4541838" y="4211548"/>
            <a:ext cx="3922869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31                                               16 15                                             0</a:t>
            </a:r>
          </a:p>
        </p:txBody>
      </p:sp>
      <p:sp>
        <p:nvSpPr>
          <p:cNvPr id="304138" name="Rectangle 1052"/>
          <p:cNvSpPr>
            <a:spLocks noChangeArrowheads="1"/>
          </p:cNvSpPr>
          <p:nvPr/>
        </p:nvSpPr>
        <p:spPr bwMode="auto">
          <a:xfrm>
            <a:off x="4651375" y="4471987"/>
            <a:ext cx="3800475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000" b="1"/>
          </a:p>
        </p:txBody>
      </p:sp>
      <p:sp>
        <p:nvSpPr>
          <p:cNvPr id="304139" name="Rectangle 1053"/>
          <p:cNvSpPr>
            <a:spLocks noChangeArrowheads="1"/>
          </p:cNvSpPr>
          <p:nvPr/>
        </p:nvSpPr>
        <p:spPr bwMode="auto">
          <a:xfrm>
            <a:off x="4651375" y="4737100"/>
            <a:ext cx="3798887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000" b="1"/>
          </a:p>
        </p:txBody>
      </p:sp>
      <p:sp>
        <p:nvSpPr>
          <p:cNvPr id="304140" name="Rectangle 1054"/>
          <p:cNvSpPr>
            <a:spLocks noChangeArrowheads="1"/>
          </p:cNvSpPr>
          <p:nvPr/>
        </p:nvSpPr>
        <p:spPr bwMode="auto">
          <a:xfrm>
            <a:off x="4659313" y="4999037"/>
            <a:ext cx="3792537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000" b="1"/>
          </a:p>
        </p:txBody>
      </p:sp>
      <p:sp>
        <p:nvSpPr>
          <p:cNvPr id="304141" name="Rectangle 1055"/>
          <p:cNvSpPr>
            <a:spLocks noChangeArrowheads="1"/>
          </p:cNvSpPr>
          <p:nvPr/>
        </p:nvSpPr>
        <p:spPr bwMode="auto">
          <a:xfrm>
            <a:off x="4659313" y="5264150"/>
            <a:ext cx="3790950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000" b="1"/>
          </a:p>
        </p:txBody>
      </p:sp>
      <p:sp>
        <p:nvSpPr>
          <p:cNvPr id="304142" name="Rectangle 1056"/>
          <p:cNvSpPr>
            <a:spLocks noChangeArrowheads="1"/>
          </p:cNvSpPr>
          <p:nvPr/>
        </p:nvSpPr>
        <p:spPr bwMode="auto">
          <a:xfrm>
            <a:off x="4660900" y="5527675"/>
            <a:ext cx="3789363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000" b="1"/>
          </a:p>
        </p:txBody>
      </p:sp>
      <p:sp>
        <p:nvSpPr>
          <p:cNvPr id="304144" name="Rectangle 1058"/>
          <p:cNvSpPr>
            <a:spLocks noChangeArrowheads="1"/>
          </p:cNvSpPr>
          <p:nvPr/>
        </p:nvSpPr>
        <p:spPr bwMode="auto">
          <a:xfrm>
            <a:off x="4660900" y="6054725"/>
            <a:ext cx="3789363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000" b="1"/>
          </a:p>
        </p:txBody>
      </p:sp>
      <p:sp>
        <p:nvSpPr>
          <p:cNvPr id="304145" name="Rectangle 1059"/>
          <p:cNvSpPr>
            <a:spLocks noChangeArrowheads="1"/>
          </p:cNvSpPr>
          <p:nvPr/>
        </p:nvSpPr>
        <p:spPr bwMode="auto">
          <a:xfrm>
            <a:off x="404813" y="2519363"/>
            <a:ext cx="3789362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000" b="1"/>
          </a:p>
        </p:txBody>
      </p:sp>
      <p:sp>
        <p:nvSpPr>
          <p:cNvPr id="304146" name="Line 1060"/>
          <p:cNvSpPr>
            <a:spLocks noChangeShapeType="1"/>
          </p:cNvSpPr>
          <p:nvPr/>
        </p:nvSpPr>
        <p:spPr bwMode="auto">
          <a:xfrm flipH="1">
            <a:off x="6548438" y="4470400"/>
            <a:ext cx="9525" cy="1854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47" name="Text Box 1061"/>
          <p:cNvSpPr txBox="1">
            <a:spLocks noChangeArrowheads="1"/>
          </p:cNvSpPr>
          <p:nvPr/>
        </p:nvSpPr>
        <p:spPr bwMode="auto">
          <a:xfrm>
            <a:off x="8391525" y="4479925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A0</a:t>
            </a:r>
          </a:p>
        </p:txBody>
      </p:sp>
      <p:sp>
        <p:nvSpPr>
          <p:cNvPr id="304148" name="Text Box 1062"/>
          <p:cNvSpPr txBox="1">
            <a:spLocks noChangeArrowheads="1"/>
          </p:cNvSpPr>
          <p:nvPr/>
        </p:nvSpPr>
        <p:spPr bwMode="auto">
          <a:xfrm>
            <a:off x="8391525" y="4740275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A1</a:t>
            </a:r>
          </a:p>
        </p:txBody>
      </p:sp>
      <p:sp>
        <p:nvSpPr>
          <p:cNvPr id="304149" name="Text Box 1063"/>
          <p:cNvSpPr txBox="1">
            <a:spLocks noChangeArrowheads="1"/>
          </p:cNvSpPr>
          <p:nvPr/>
        </p:nvSpPr>
        <p:spPr bwMode="auto">
          <a:xfrm>
            <a:off x="8393113" y="5008562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A2</a:t>
            </a:r>
          </a:p>
        </p:txBody>
      </p:sp>
      <p:sp>
        <p:nvSpPr>
          <p:cNvPr id="304150" name="Text Box 1064"/>
          <p:cNvSpPr txBox="1">
            <a:spLocks noChangeArrowheads="1"/>
          </p:cNvSpPr>
          <p:nvPr/>
        </p:nvSpPr>
        <p:spPr bwMode="auto">
          <a:xfrm>
            <a:off x="8393113" y="5275262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A3</a:t>
            </a:r>
          </a:p>
        </p:txBody>
      </p:sp>
      <p:sp>
        <p:nvSpPr>
          <p:cNvPr id="304151" name="Text Box 1065"/>
          <p:cNvSpPr txBox="1">
            <a:spLocks noChangeArrowheads="1"/>
          </p:cNvSpPr>
          <p:nvPr/>
        </p:nvSpPr>
        <p:spPr bwMode="auto">
          <a:xfrm>
            <a:off x="8391525" y="5516562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A4</a:t>
            </a:r>
          </a:p>
        </p:txBody>
      </p:sp>
      <p:sp>
        <p:nvSpPr>
          <p:cNvPr id="304152" name="Text Box 1066"/>
          <p:cNvSpPr txBox="1">
            <a:spLocks noChangeArrowheads="1"/>
          </p:cNvSpPr>
          <p:nvPr/>
        </p:nvSpPr>
        <p:spPr bwMode="auto">
          <a:xfrm>
            <a:off x="8391525" y="5776912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A5</a:t>
            </a:r>
          </a:p>
        </p:txBody>
      </p:sp>
      <p:sp>
        <p:nvSpPr>
          <p:cNvPr id="304153" name="Text Box 1067"/>
          <p:cNvSpPr txBox="1">
            <a:spLocks noChangeArrowheads="1"/>
          </p:cNvSpPr>
          <p:nvPr/>
        </p:nvSpPr>
        <p:spPr bwMode="auto">
          <a:xfrm>
            <a:off x="8393113" y="6045200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A6</a:t>
            </a:r>
          </a:p>
        </p:txBody>
      </p:sp>
      <p:sp>
        <p:nvSpPr>
          <p:cNvPr id="304154" name="Text Box 1068"/>
          <p:cNvSpPr txBox="1">
            <a:spLocks noChangeArrowheads="1"/>
          </p:cNvSpPr>
          <p:nvPr/>
        </p:nvSpPr>
        <p:spPr bwMode="auto">
          <a:xfrm>
            <a:off x="304800" y="2242265"/>
            <a:ext cx="3981073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000" b="1" dirty="0"/>
              <a:t>31                                              16 15                                               0</a:t>
            </a:r>
          </a:p>
        </p:txBody>
      </p:sp>
      <p:sp>
        <p:nvSpPr>
          <p:cNvPr id="304155" name="Text Box 1069"/>
          <p:cNvSpPr txBox="1">
            <a:spLocks noChangeArrowheads="1"/>
          </p:cNvSpPr>
          <p:nvPr/>
        </p:nvSpPr>
        <p:spPr bwMode="auto">
          <a:xfrm>
            <a:off x="1287801" y="1985577"/>
            <a:ext cx="2031325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/>
              <a:t>USER STACK POINTER - </a:t>
            </a:r>
            <a:r>
              <a:rPr lang="en-US" b="1" i="1" dirty="0"/>
              <a:t>USP</a:t>
            </a:r>
            <a:endParaRPr lang="en-US" b="1" dirty="0"/>
          </a:p>
        </p:txBody>
      </p:sp>
      <p:sp>
        <p:nvSpPr>
          <p:cNvPr id="304156" name="Text Box 1070"/>
          <p:cNvSpPr txBox="1">
            <a:spLocks noChangeArrowheads="1"/>
          </p:cNvSpPr>
          <p:nvPr/>
        </p:nvSpPr>
        <p:spPr bwMode="auto">
          <a:xfrm>
            <a:off x="4156075" y="2528888"/>
            <a:ext cx="34607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A7</a:t>
            </a:r>
          </a:p>
        </p:txBody>
      </p:sp>
      <p:sp>
        <p:nvSpPr>
          <p:cNvPr id="304157" name="Line 1071"/>
          <p:cNvSpPr>
            <a:spLocks noChangeShapeType="1"/>
          </p:cNvSpPr>
          <p:nvPr/>
        </p:nvSpPr>
        <p:spPr bwMode="auto">
          <a:xfrm>
            <a:off x="2306638" y="2519363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58" name="Rectangle 1072"/>
          <p:cNvSpPr>
            <a:spLocks noChangeArrowheads="1"/>
          </p:cNvSpPr>
          <p:nvPr/>
        </p:nvSpPr>
        <p:spPr bwMode="auto">
          <a:xfrm>
            <a:off x="354013" y="3546475"/>
            <a:ext cx="3789362" cy="263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000" b="1"/>
          </a:p>
        </p:txBody>
      </p:sp>
      <p:sp>
        <p:nvSpPr>
          <p:cNvPr id="304159" name="Text Box 1073"/>
          <p:cNvSpPr txBox="1">
            <a:spLocks noChangeArrowheads="1"/>
          </p:cNvSpPr>
          <p:nvPr/>
        </p:nvSpPr>
        <p:spPr bwMode="auto">
          <a:xfrm>
            <a:off x="254000" y="3269377"/>
            <a:ext cx="3993401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31                                                                                                      0</a:t>
            </a:r>
          </a:p>
        </p:txBody>
      </p:sp>
      <p:sp>
        <p:nvSpPr>
          <p:cNvPr id="304160" name="Text Box 1074"/>
          <p:cNvSpPr txBox="1">
            <a:spLocks noChangeArrowheads="1"/>
          </p:cNvSpPr>
          <p:nvPr/>
        </p:nvSpPr>
        <p:spPr bwMode="auto">
          <a:xfrm>
            <a:off x="1403587" y="3195252"/>
            <a:ext cx="1723550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/>
              <a:t>PROGRAM COUNTER - </a:t>
            </a:r>
            <a:r>
              <a:rPr lang="en-US" b="1" i="1" dirty="0"/>
              <a:t>PC</a:t>
            </a:r>
            <a:endParaRPr lang="en-US" b="1" dirty="0"/>
          </a:p>
        </p:txBody>
      </p:sp>
      <p:sp>
        <p:nvSpPr>
          <p:cNvPr id="304161" name="Text Box 1075"/>
          <p:cNvSpPr txBox="1">
            <a:spLocks noChangeArrowheads="1"/>
          </p:cNvSpPr>
          <p:nvPr/>
        </p:nvSpPr>
        <p:spPr bwMode="auto">
          <a:xfrm>
            <a:off x="4081463" y="3556000"/>
            <a:ext cx="395287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/>
              <a:t> PC</a:t>
            </a:r>
          </a:p>
        </p:txBody>
      </p:sp>
      <p:sp>
        <p:nvSpPr>
          <p:cNvPr id="304162" name="Rectangle 1076"/>
          <p:cNvSpPr>
            <a:spLocks noChangeArrowheads="1"/>
          </p:cNvSpPr>
          <p:nvPr/>
        </p:nvSpPr>
        <p:spPr bwMode="auto">
          <a:xfrm>
            <a:off x="812800" y="4613275"/>
            <a:ext cx="2265363" cy="314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04163" name="Text Box 1077"/>
          <p:cNvSpPr txBox="1">
            <a:spLocks noChangeArrowheads="1"/>
          </p:cNvSpPr>
          <p:nvPr/>
        </p:nvSpPr>
        <p:spPr bwMode="auto">
          <a:xfrm>
            <a:off x="1046502" y="4318715"/>
            <a:ext cx="223009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7                  4       3        2       1      0</a:t>
            </a:r>
          </a:p>
        </p:txBody>
      </p:sp>
      <p:sp>
        <p:nvSpPr>
          <p:cNvPr id="304164" name="Text Box 1078"/>
          <p:cNvSpPr txBox="1">
            <a:spLocks noChangeArrowheads="1"/>
          </p:cNvSpPr>
          <p:nvPr/>
        </p:nvSpPr>
        <p:spPr bwMode="auto">
          <a:xfrm>
            <a:off x="1187620" y="4066546"/>
            <a:ext cx="2230098" cy="261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100" b="1" dirty="0"/>
              <a:t>CONDITION CODE REGISTER - </a:t>
            </a:r>
            <a:r>
              <a:rPr lang="en-US" sz="1100" b="1" i="1" dirty="0"/>
              <a:t>CCR</a:t>
            </a:r>
            <a:endParaRPr lang="en-US" sz="1100" b="1" dirty="0"/>
          </a:p>
        </p:txBody>
      </p:sp>
      <p:sp>
        <p:nvSpPr>
          <p:cNvPr id="304165" name="Line 1079"/>
          <p:cNvSpPr>
            <a:spLocks noChangeShapeType="1"/>
          </p:cNvSpPr>
          <p:nvPr/>
        </p:nvSpPr>
        <p:spPr bwMode="auto">
          <a:xfrm>
            <a:off x="2752725" y="4613275"/>
            <a:ext cx="1588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66" name="Line 1080"/>
          <p:cNvSpPr>
            <a:spLocks noChangeShapeType="1"/>
          </p:cNvSpPr>
          <p:nvPr/>
        </p:nvSpPr>
        <p:spPr bwMode="auto">
          <a:xfrm>
            <a:off x="2428875" y="4611688"/>
            <a:ext cx="1588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67" name="Line 1081"/>
          <p:cNvSpPr>
            <a:spLocks noChangeShapeType="1"/>
          </p:cNvSpPr>
          <p:nvPr/>
        </p:nvSpPr>
        <p:spPr bwMode="auto">
          <a:xfrm>
            <a:off x="2112963" y="4611688"/>
            <a:ext cx="1587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68" name="Line 1082"/>
          <p:cNvSpPr>
            <a:spLocks noChangeShapeType="1"/>
          </p:cNvSpPr>
          <p:nvPr/>
        </p:nvSpPr>
        <p:spPr bwMode="auto">
          <a:xfrm>
            <a:off x="1809750" y="4610100"/>
            <a:ext cx="1588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69" name="Line 1083"/>
          <p:cNvSpPr>
            <a:spLocks noChangeShapeType="1"/>
          </p:cNvSpPr>
          <p:nvPr/>
        </p:nvSpPr>
        <p:spPr bwMode="auto">
          <a:xfrm>
            <a:off x="1473200" y="4610100"/>
            <a:ext cx="1588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70" name="Text Box 1084"/>
          <p:cNvSpPr txBox="1">
            <a:spLocks noChangeArrowheads="1"/>
          </p:cNvSpPr>
          <p:nvPr/>
        </p:nvSpPr>
        <p:spPr bwMode="auto">
          <a:xfrm>
            <a:off x="1629136" y="4642565"/>
            <a:ext cx="157126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X       N     Z        V       C</a:t>
            </a:r>
          </a:p>
        </p:txBody>
      </p:sp>
      <p:sp>
        <p:nvSpPr>
          <p:cNvPr id="304171" name="Text Box 1085"/>
          <p:cNvSpPr txBox="1">
            <a:spLocks noChangeArrowheads="1"/>
          </p:cNvSpPr>
          <p:nvPr/>
        </p:nvSpPr>
        <p:spPr bwMode="auto">
          <a:xfrm>
            <a:off x="962819" y="5073651"/>
            <a:ext cx="2673350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b="1" u="sng" dirty="0"/>
              <a:t>CONDITION CODES  (FLAGS)</a:t>
            </a:r>
          </a:p>
          <a:p>
            <a:pPr>
              <a:buFontTx/>
              <a:buChar char="•"/>
            </a:pPr>
            <a:r>
              <a:rPr lang="en-US" b="1" dirty="0"/>
              <a:t> C = Carry Flag</a:t>
            </a:r>
          </a:p>
          <a:p>
            <a:pPr>
              <a:buFontTx/>
              <a:buChar char="•"/>
            </a:pPr>
            <a:r>
              <a:rPr lang="en-US" b="1" dirty="0"/>
              <a:t> V = Overflow Flag</a:t>
            </a:r>
          </a:p>
          <a:p>
            <a:pPr>
              <a:buFontTx/>
              <a:buChar char="•"/>
            </a:pPr>
            <a:r>
              <a:rPr lang="en-US" b="1" dirty="0"/>
              <a:t> Z = Zero Flag</a:t>
            </a:r>
          </a:p>
          <a:p>
            <a:pPr>
              <a:buFontTx/>
              <a:buChar char="•"/>
            </a:pPr>
            <a:r>
              <a:rPr lang="en-US" b="1" dirty="0"/>
              <a:t> N = Negative Flag</a:t>
            </a:r>
          </a:p>
          <a:p>
            <a:pPr>
              <a:buFontTx/>
              <a:buChar char="•"/>
            </a:pPr>
            <a:r>
              <a:rPr lang="en-US" b="1" dirty="0"/>
              <a:t> X = Extend Flag 	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21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TRAP #15 task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05800" cy="4876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hlinkClick r:id="rId3"/>
              </a:rPr>
              <a:t>http://www.easy68k.com/QuickStart/TrapTasks.htm</a:t>
            </a:r>
            <a:endParaRPr lang="en-US" altLang="ko-KR" sz="2400" dirty="0"/>
          </a:p>
          <a:p>
            <a:pPr>
              <a:lnSpc>
                <a:spcPct val="80000"/>
              </a:lnSpc>
            </a:pPr>
            <a:endParaRPr lang="en-US" altLang="ko-KR" sz="11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TRAP #15 is used for </a:t>
            </a:r>
            <a:r>
              <a:rPr lang="en-US" altLang="ko-KR" sz="2400" dirty="0" err="1"/>
              <a:t>Input/Output</a:t>
            </a:r>
            <a:endParaRPr lang="en-US" altLang="ko-KR" sz="2400" dirty="0"/>
          </a:p>
          <a:p>
            <a:pPr lvl="3">
              <a:lnSpc>
                <a:spcPct val="80000"/>
              </a:lnSpc>
            </a:pPr>
            <a:endParaRPr lang="en-US" altLang="ko-KR" sz="11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How to use? Practice with Lab1!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/>
              <a:t>MOVE.B </a:t>
            </a:r>
            <a:r>
              <a:rPr lang="en-US" altLang="ko-KR" sz="1800" u="sng" dirty="0">
                <a:solidFill>
                  <a:srgbClr val="FF0000"/>
                </a:solidFill>
              </a:rPr>
              <a:t>#number</a:t>
            </a:r>
            <a:r>
              <a:rPr lang="en-US" altLang="ko-KR" sz="1800" dirty="0"/>
              <a:t>, D0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/>
              <a:t>TRAP #15</a:t>
            </a:r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r>
              <a:rPr lang="en-US" altLang="ko-KR" sz="1800" dirty="0"/>
              <a:t>#number 14 – Display the NULL terminated string at (A1) without CR, LF.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/>
              <a:t>#number 4 – Read a number from the keyboard into D1</a:t>
            </a:r>
            <a:r>
              <a:rPr lang="en-US" altLang="ko-KR" sz="1800" b="1" dirty="0">
                <a:solidFill>
                  <a:srgbClr val="FF0000"/>
                </a:solidFill>
              </a:rPr>
              <a:t>.L</a:t>
            </a:r>
            <a:r>
              <a:rPr lang="en-US" altLang="ko-KR" sz="1800" dirty="0"/>
              <a:t>.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Based on what you put in the D0, you will have different I/O tasks</a:t>
            </a:r>
          </a:p>
          <a:p>
            <a:pPr>
              <a:lnSpc>
                <a:spcPct val="80000"/>
              </a:lnSpc>
            </a:pPr>
            <a:r>
              <a:rPr lang="en-US" altLang="ko-KR" sz="2800" b="1" dirty="0"/>
              <a:t>For your project, you cannot go beyond </a:t>
            </a:r>
            <a:r>
              <a:rPr lang="en-US" altLang="ko-KR" sz="2800" b="1" dirty="0">
                <a:solidFill>
                  <a:srgbClr val="FF0000"/>
                </a:solidFill>
              </a:rPr>
              <a:t>#number 14!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582190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14699</TotalTime>
  <Words>7479</Words>
  <Application>Microsoft Office PowerPoint</Application>
  <PresentationFormat>On-screen Show (4:3)</PresentationFormat>
  <Paragraphs>1272</Paragraphs>
  <Slides>78</Slides>
  <Notes>2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  <vt:variant>
        <vt:lpstr>Custom Shows</vt:lpstr>
      </vt:variant>
      <vt:variant>
        <vt:i4>1</vt:i4>
      </vt:variant>
    </vt:vector>
  </HeadingPairs>
  <TitlesOfParts>
    <vt:vector size="87" baseType="lpstr">
      <vt:lpstr>Frutiger 55 Roman</vt:lpstr>
      <vt:lpstr>Arial</vt:lpstr>
      <vt:lpstr>Calibri</vt:lpstr>
      <vt:lpstr>Courier New</vt:lpstr>
      <vt:lpstr>Tahoma</vt:lpstr>
      <vt:lpstr>1_Office Theme</vt:lpstr>
      <vt:lpstr>2_Office Theme</vt:lpstr>
      <vt:lpstr>Clip</vt:lpstr>
      <vt:lpstr>CSS 422 Hardware and Computer Organization </vt:lpstr>
      <vt:lpstr>Today’s Topic</vt:lpstr>
      <vt:lpstr>68000 Instruction Set</vt:lpstr>
      <vt:lpstr>PowerPoint Presentation</vt:lpstr>
      <vt:lpstr>Pseudo Op Codes – Assembler Directives</vt:lpstr>
      <vt:lpstr>Pseudo Op Codes – Assembler Directives</vt:lpstr>
      <vt:lpstr>Hardware Organization of the MC68000</vt:lpstr>
      <vt:lpstr>User Programming Model</vt:lpstr>
      <vt:lpstr>TRAP #15 task</vt:lpstr>
      <vt:lpstr>Data Movement Instructions</vt:lpstr>
      <vt:lpstr>MOVE &lt;ea&gt;, &lt;ea&gt;</vt:lpstr>
      <vt:lpstr>MOVEA &lt;ea&gt;, An</vt:lpstr>
      <vt:lpstr>MOVEA </vt:lpstr>
      <vt:lpstr>More about MOVEA</vt:lpstr>
      <vt:lpstr>LEA &lt;ea&gt;, An</vt:lpstr>
      <vt:lpstr>MOVEQ #&lt;data&gt;, Dn</vt:lpstr>
      <vt:lpstr>MOVEM &lt;register list&gt;, &lt;ea&gt; MOVEM &lt;ea&gt;, &lt;register list&gt;</vt:lpstr>
      <vt:lpstr>Pseudo Op Codes – Assembler Directives</vt:lpstr>
      <vt:lpstr>MOVEM &lt;register list&gt;, &lt;ea&gt; MOVEM &lt;ea&gt;, &lt;register list&gt;</vt:lpstr>
      <vt:lpstr>PowerPoint Presentation</vt:lpstr>
      <vt:lpstr>Data Movement Instructions</vt:lpstr>
      <vt:lpstr>68000 Arithmetic Instructions</vt:lpstr>
      <vt:lpstr>ADD</vt:lpstr>
      <vt:lpstr>ADDA and ADDQ</vt:lpstr>
      <vt:lpstr>ADDI</vt:lpstr>
      <vt:lpstr>MULU and MULS</vt:lpstr>
      <vt:lpstr>DIVU and DIVS</vt:lpstr>
      <vt:lpstr>CLR, CMP and EXT</vt:lpstr>
      <vt:lpstr>68000 Arithmetic Instructions</vt:lpstr>
      <vt:lpstr>68000 Logical Operations</vt:lpstr>
      <vt:lpstr>68000 Logical Operations</vt:lpstr>
      <vt:lpstr>68000 Logical Operations (2)</vt:lpstr>
      <vt:lpstr>PowerPoint Presentation</vt:lpstr>
      <vt:lpstr>Arithmetic Shift</vt:lpstr>
      <vt:lpstr>ASL and ASR</vt:lpstr>
      <vt:lpstr>Logical Shift</vt:lpstr>
      <vt:lpstr>Rotate (Circular Shift)</vt:lpstr>
      <vt:lpstr>68000 Shift and Rotate Instructions</vt:lpstr>
      <vt:lpstr>PowerPoint Presentation</vt:lpstr>
      <vt:lpstr>68000 Bit Manipulation</vt:lpstr>
      <vt:lpstr>Hardware Organization of the MC68000</vt:lpstr>
      <vt:lpstr>Program Control</vt:lpstr>
      <vt:lpstr>Program Control (1)</vt:lpstr>
      <vt:lpstr>Program Control (2)</vt:lpstr>
      <vt:lpstr>Condition Codes</vt:lpstr>
      <vt:lpstr>Branch Instructions</vt:lpstr>
      <vt:lpstr>Branch Instructions (2)</vt:lpstr>
      <vt:lpstr>Calculating Branches</vt:lpstr>
      <vt:lpstr>Analyzing the Branch Code</vt:lpstr>
      <vt:lpstr>Loop Constructs in Assembly</vt:lpstr>
      <vt:lpstr>“FOR” Loop Example</vt:lpstr>
      <vt:lpstr>Stack-based Operations – Review</vt:lpstr>
      <vt:lpstr>Stack-based Operations – Review</vt:lpstr>
      <vt:lpstr>Subroutines</vt:lpstr>
      <vt:lpstr>Subroutines (2)</vt:lpstr>
      <vt:lpstr> </vt:lpstr>
      <vt:lpstr> Tips on Subroutine Design</vt:lpstr>
      <vt:lpstr>MOVEM &lt;register list&gt;, &lt;ea&gt; MOVEM &lt;ea&gt;, &lt;register list&gt;</vt:lpstr>
      <vt:lpstr>Pseudo Op Codes – Assembler Directives</vt:lpstr>
      <vt:lpstr>MOVEM &lt;register list&gt;, &lt;ea&gt; MOVEM &lt;ea&gt;, &lt;register list&gt;</vt:lpstr>
      <vt:lpstr>PowerPoint Presentation</vt:lpstr>
      <vt:lpstr>Subroutine Example (1)</vt:lpstr>
      <vt:lpstr>Subroutine Example (1)</vt:lpstr>
      <vt:lpstr>Subroutine Example (1)</vt:lpstr>
      <vt:lpstr>Subroutine Example (2)</vt:lpstr>
      <vt:lpstr>Subroutine Example (2)</vt:lpstr>
      <vt:lpstr>Subroutine Example (2)</vt:lpstr>
      <vt:lpstr>Subroutine Example (3)</vt:lpstr>
      <vt:lpstr>Subroutine Example (3)</vt:lpstr>
      <vt:lpstr>Subroutine Example (4)</vt:lpstr>
      <vt:lpstr>Subroutine Example (4)</vt:lpstr>
      <vt:lpstr>68000 System Control</vt:lpstr>
      <vt:lpstr>Summary of Data Transfer Instructions</vt:lpstr>
      <vt:lpstr>Summary of Arithmetic Instructions</vt:lpstr>
      <vt:lpstr>Summary of Logical and Shift Instructions</vt:lpstr>
      <vt:lpstr>Summary of Bit Manipulation Instructions</vt:lpstr>
      <vt:lpstr>Summary of Program Control Instructions</vt:lpstr>
      <vt:lpstr>Summary of Privileged Instructions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422 Hardware and Computer Organization</dc:title>
  <dc:creator>Yang Peng</dc:creator>
  <cp:lastModifiedBy>Yang Peng</cp:lastModifiedBy>
  <cp:revision>99</cp:revision>
  <cp:lastPrinted>2013-01-31T20:32:59Z</cp:lastPrinted>
  <dcterms:created xsi:type="dcterms:W3CDTF">2006-01-05T18:10:09Z</dcterms:created>
  <dcterms:modified xsi:type="dcterms:W3CDTF">2020-07-07T17:06:55Z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