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47"/>
  </p:notesMasterIdLst>
  <p:handoutMasterIdLst>
    <p:handoutMasterId r:id="rId48"/>
  </p:handoutMasterIdLst>
  <p:sldIdLst>
    <p:sldId id="257" r:id="rId6"/>
    <p:sldId id="548" r:id="rId7"/>
    <p:sldId id="627" r:id="rId8"/>
    <p:sldId id="591" r:id="rId9"/>
    <p:sldId id="607" r:id="rId10"/>
    <p:sldId id="593" r:id="rId11"/>
    <p:sldId id="594" r:id="rId12"/>
    <p:sldId id="590" r:id="rId13"/>
    <p:sldId id="631" r:id="rId14"/>
    <p:sldId id="628" r:id="rId15"/>
    <p:sldId id="600" r:id="rId16"/>
    <p:sldId id="601" r:id="rId17"/>
    <p:sldId id="602" r:id="rId18"/>
    <p:sldId id="608" r:id="rId19"/>
    <p:sldId id="619" r:id="rId20"/>
    <p:sldId id="622" r:id="rId21"/>
    <p:sldId id="610" r:id="rId22"/>
    <p:sldId id="598" r:id="rId23"/>
    <p:sldId id="623" r:id="rId24"/>
    <p:sldId id="624" r:id="rId25"/>
    <p:sldId id="597" r:id="rId26"/>
    <p:sldId id="599" r:id="rId27"/>
    <p:sldId id="606" r:id="rId28"/>
    <p:sldId id="611" r:id="rId29"/>
    <p:sldId id="632" r:id="rId30"/>
    <p:sldId id="625" r:id="rId31"/>
    <p:sldId id="626" r:id="rId32"/>
    <p:sldId id="612" r:id="rId33"/>
    <p:sldId id="613" r:id="rId34"/>
    <p:sldId id="614" r:id="rId35"/>
    <p:sldId id="615" r:id="rId36"/>
    <p:sldId id="630" r:id="rId37"/>
    <p:sldId id="560" r:id="rId38"/>
    <p:sldId id="553" r:id="rId39"/>
    <p:sldId id="633" r:id="rId40"/>
    <p:sldId id="603" r:id="rId41"/>
    <p:sldId id="604" r:id="rId42"/>
    <p:sldId id="554" r:id="rId43"/>
    <p:sldId id="555" r:id="rId44"/>
    <p:sldId id="556" r:id="rId45"/>
    <p:sldId id="561" r:id="rId46"/>
  </p:sldIdLst>
  <p:sldSz cx="9144000" cy="6858000" type="screen4x3"/>
  <p:notesSz cx="7010400" cy="9223375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2BB4"/>
    <a:srgbClr val="996600"/>
    <a:srgbClr val="0033CC"/>
    <a:srgbClr val="3333FF"/>
    <a:srgbClr val="FF00FF"/>
    <a:srgbClr val="FF0000"/>
    <a:srgbClr val="FF99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88688" autoAdjust="0"/>
  </p:normalViewPr>
  <p:slideViewPr>
    <p:cSldViewPr>
      <p:cViewPr varScale="1">
        <p:scale>
          <a:sx n="98" d="100"/>
          <a:sy n="98" d="100"/>
        </p:scale>
        <p:origin x="21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52"/>
    </p:cViewPr>
  </p:sorterViewPr>
  <p:notesViewPr>
    <p:cSldViewPr>
      <p:cViewPr varScale="1">
        <p:scale>
          <a:sx n="84" d="100"/>
          <a:sy n="84" d="100"/>
        </p:scale>
        <p:origin x="-1968" y="-72"/>
      </p:cViewPr>
      <p:guideLst>
        <p:guide orient="horz" pos="2905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97609E7E-C56B-4FB7-87FA-912D097B6089}"/>
    <pc:docChg chg="modSld">
      <pc:chgData name="Yang Peng" userId="e05184beba8f5d8e" providerId="LiveId" clId="{97609E7E-C56B-4FB7-87FA-912D097B6089}" dt="2020-07-07T17:10:49" v="129" actId="1037"/>
      <pc:docMkLst>
        <pc:docMk/>
      </pc:docMkLst>
      <pc:sldChg chg="modSp mod">
        <pc:chgData name="Yang Peng" userId="e05184beba8f5d8e" providerId="LiveId" clId="{97609E7E-C56B-4FB7-87FA-912D097B6089}" dt="2020-07-07T03:27:59.402" v="77" actId="113"/>
        <pc:sldMkLst>
          <pc:docMk/>
          <pc:sldMk cId="1488996255" sldId="560"/>
        </pc:sldMkLst>
        <pc:spChg chg="mod">
          <ac:chgData name="Yang Peng" userId="e05184beba8f5d8e" providerId="LiveId" clId="{97609E7E-C56B-4FB7-87FA-912D097B6089}" dt="2020-07-07T03:27:59.402" v="77" actId="113"/>
          <ac:spMkLst>
            <pc:docMk/>
            <pc:sldMk cId="1488996255" sldId="560"/>
            <ac:spMk id="183301" creationId="{00000000-0000-0000-0000-000000000000}"/>
          </ac:spMkLst>
        </pc:spChg>
      </pc:sldChg>
      <pc:sldChg chg="modSp">
        <pc:chgData name="Yang Peng" userId="e05184beba8f5d8e" providerId="LiveId" clId="{97609E7E-C56B-4FB7-87FA-912D097B6089}" dt="2020-07-07T03:32:55.854" v="82" actId="207"/>
        <pc:sldMkLst>
          <pc:docMk/>
          <pc:sldMk cId="3249439745" sldId="561"/>
        </pc:sldMkLst>
        <pc:spChg chg="mod">
          <ac:chgData name="Yang Peng" userId="e05184beba8f5d8e" providerId="LiveId" clId="{97609E7E-C56B-4FB7-87FA-912D097B6089}" dt="2020-07-07T03:32:55.854" v="82" actId="207"/>
          <ac:spMkLst>
            <pc:docMk/>
            <pc:sldMk cId="3249439745" sldId="561"/>
            <ac:spMk id="184325" creationId="{00000000-0000-0000-0000-000000000000}"/>
          </ac:spMkLst>
        </pc:spChg>
      </pc:sldChg>
      <pc:sldChg chg="modSp mod">
        <pc:chgData name="Yang Peng" userId="e05184beba8f5d8e" providerId="LiveId" clId="{97609E7E-C56B-4FB7-87FA-912D097B6089}" dt="2020-07-07T17:10:40.606" v="108" actId="1037"/>
        <pc:sldMkLst>
          <pc:docMk/>
          <pc:sldMk cId="1646312647" sldId="593"/>
        </pc:sldMkLst>
        <pc:spChg chg="mod">
          <ac:chgData name="Yang Peng" userId="e05184beba8f5d8e" providerId="LiveId" clId="{97609E7E-C56B-4FB7-87FA-912D097B6089}" dt="2020-07-07T17:10:40.606" v="108" actId="1037"/>
          <ac:spMkLst>
            <pc:docMk/>
            <pc:sldMk cId="1646312647" sldId="593"/>
            <ac:spMk id="26" creationId="{00000000-0000-0000-0000-000000000000}"/>
          </ac:spMkLst>
        </pc:spChg>
      </pc:sldChg>
      <pc:sldChg chg="modSp mod">
        <pc:chgData name="Yang Peng" userId="e05184beba8f5d8e" providerId="LiveId" clId="{97609E7E-C56B-4FB7-87FA-912D097B6089}" dt="2020-07-07T17:10:49" v="129" actId="1037"/>
        <pc:sldMkLst>
          <pc:docMk/>
          <pc:sldMk cId="565081361" sldId="594"/>
        </pc:sldMkLst>
        <pc:spChg chg="mod">
          <ac:chgData name="Yang Peng" userId="e05184beba8f5d8e" providerId="LiveId" clId="{97609E7E-C56B-4FB7-87FA-912D097B6089}" dt="2020-07-07T17:10:49" v="129" actId="1037"/>
          <ac:spMkLst>
            <pc:docMk/>
            <pc:sldMk cId="565081361" sldId="594"/>
            <ac:spMk id="35" creationId="{00000000-0000-0000-0000-000000000000}"/>
          </ac:spMkLst>
        </pc:spChg>
      </pc:sldChg>
      <pc:sldChg chg="modSp mod">
        <pc:chgData name="Yang Peng" userId="e05184beba8f5d8e" providerId="LiveId" clId="{97609E7E-C56B-4FB7-87FA-912D097B6089}" dt="2020-07-07T17:10:31.404" v="86" actId="1038"/>
        <pc:sldMkLst>
          <pc:docMk/>
          <pc:sldMk cId="691499350" sldId="607"/>
        </pc:sldMkLst>
        <pc:spChg chg="mod">
          <ac:chgData name="Yang Peng" userId="e05184beba8f5d8e" providerId="LiveId" clId="{97609E7E-C56B-4FB7-87FA-912D097B6089}" dt="2020-07-07T17:10:31.404" v="86" actId="1038"/>
          <ac:spMkLst>
            <pc:docMk/>
            <pc:sldMk cId="691499350" sldId="607"/>
            <ac:spMk id="23561" creationId="{00000000-0000-0000-0000-000000000000}"/>
          </ac:spMkLst>
        </pc:spChg>
      </pc:sldChg>
      <pc:sldChg chg="modSp mod">
        <pc:chgData name="Yang Peng" userId="e05184beba8f5d8e" providerId="LiveId" clId="{97609E7E-C56B-4FB7-87FA-912D097B6089}" dt="2020-07-07T03:25:25.233" v="0" actId="20577"/>
        <pc:sldMkLst>
          <pc:docMk/>
          <pc:sldMk cId="1880322543" sldId="628"/>
        </pc:sldMkLst>
        <pc:spChg chg="mod">
          <ac:chgData name="Yang Peng" userId="e05184beba8f5d8e" providerId="LiveId" clId="{97609E7E-C56B-4FB7-87FA-912D097B6089}" dt="2020-07-07T03:25:25.233" v="0" actId="20577"/>
          <ac:spMkLst>
            <pc:docMk/>
            <pc:sldMk cId="1880322543" sldId="628"/>
            <ac:spMk id="22533" creationId="{00000000-0000-0000-0000-000000000000}"/>
          </ac:spMkLst>
        </pc:spChg>
      </pc:sldChg>
      <pc:sldChg chg="modSp mod">
        <pc:chgData name="Yang Peng" userId="e05184beba8f5d8e" providerId="LiveId" clId="{97609E7E-C56B-4FB7-87FA-912D097B6089}" dt="2020-07-07T03:26:27.394" v="2" actId="20577"/>
        <pc:sldMkLst>
          <pc:docMk/>
          <pc:sldMk cId="4035869281" sldId="632"/>
        </pc:sldMkLst>
        <pc:spChg chg="mod">
          <ac:chgData name="Yang Peng" userId="e05184beba8f5d8e" providerId="LiveId" clId="{97609E7E-C56B-4FB7-87FA-912D097B6089}" dt="2020-07-07T03:26:26.308" v="1" actId="20577"/>
          <ac:spMkLst>
            <pc:docMk/>
            <pc:sldMk cId="4035869281" sldId="632"/>
            <ac:spMk id="24" creationId="{00000000-0000-0000-0000-000000000000}"/>
          </ac:spMkLst>
        </pc:spChg>
        <pc:spChg chg="mod">
          <ac:chgData name="Yang Peng" userId="e05184beba8f5d8e" providerId="LiveId" clId="{97609E7E-C56B-4FB7-87FA-912D097B6089}" dt="2020-07-07T03:26:27.394" v="2" actId="20577"/>
          <ac:spMkLst>
            <pc:docMk/>
            <pc:sldMk cId="4035869281" sldId="632"/>
            <ac:spMk id="2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7EFDDCAF-D381-4183-9BA4-7D5D973F2B87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759825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/>
            </a:lvl1pPr>
          </a:lstStyle>
          <a:p>
            <a:pPr>
              <a:defRPr/>
            </a:pPr>
            <a:fld id="{33858D99-40F7-46C0-B822-37BBEB44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0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B8840CB2-5F89-4B17-BFBB-8EE188F9E539}" type="datetimeFigureOut">
              <a:rPr lang="en-US" altLang="ko-KR"/>
              <a:pPr>
                <a:defRPr/>
              </a:pPr>
              <a:t>7/7/2020</a:t>
            </a:fld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92150"/>
            <a:ext cx="46132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1500"/>
            <a:ext cx="5140325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14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614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89EC8321-2196-4CAD-B03B-303EFF34851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442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9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97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04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683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52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16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94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26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62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C8321-2196-4CAD-B03B-303EFF348518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3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3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04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88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6AE59-F78B-45AF-AA7F-D9B9B537D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27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E7D76-0A31-44A4-84F2-1936DDC009D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078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77E0-0761-4A7E-B51D-E7C9D3B81E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282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2F6B-667B-43FA-A594-2F27A9CA65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20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D445-601C-46BF-B361-E7F9BC18CB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76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4A01E-8B99-4186-89F7-E1A7E84E2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68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0D30-889D-4D67-BBF2-903DCDA8B3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785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8D1C2-AD04-48C1-9A96-71506DF5E9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888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005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6608-5C2A-415C-BAE8-5DAA17294EE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595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7FE95-3B20-4612-8323-8531FE7FA2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920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B685E-7A86-4EE0-AB73-59462E66C7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1165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44D6F-967D-4259-AD5E-4E1EFD0318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9461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96200" y="6429375"/>
            <a:ext cx="914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9CACD8FE-5B84-4F07-A1F0-147628E19EC8}" type="slidenum">
              <a:rPr lang="en-US" smtClean="0">
                <a:solidFill>
                  <a:srgbClr val="7030A0"/>
                </a:solidFill>
              </a:rPr>
              <a:pPr algn="r" eaLnBrk="1" hangingPunct="1">
                <a:defRPr/>
              </a:pPr>
              <a:t>‹#›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63"/>
            <a:ext cx="8077200" cy="5291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290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291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274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762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001000" y="6372225"/>
            <a:ext cx="990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E2DA08C5-37E0-4F0E-83C5-51FBCCED0AF6}" type="slidenum">
              <a:rPr lang="en-US" smtClean="0">
                <a:solidFill>
                  <a:srgbClr val="7030A0"/>
                </a:solidFill>
              </a:rPr>
              <a:pPr algn="ctr" eaLnBrk="1" hangingPunct="1">
                <a:defRPr/>
              </a:pPr>
              <a:t>‹#›</a:t>
            </a:fld>
            <a:endParaRPr lang="en-US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16600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3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542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538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6279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4C747-C6F9-4C94-9AAD-9CC5398746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573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3DA8-3EBD-4B22-ACDC-17BDE83EC7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8525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135A-702C-4566-B329-36DFFC31C0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362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5BEE4-5ADB-45DC-90AC-33B3362197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40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2018-DEDA-40C1-BAB1-6744793E84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575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3D1A-0631-4D78-9BBB-87D6A89BC6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754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F43B8-31B8-49EE-A062-605696928F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3746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5AA88-428D-4B6A-8B7E-333D91D5CB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881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9817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1BF2C-211C-4640-8BC7-4D5ACAE7E6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111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19513-323E-4457-8D0F-941569DD7A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5733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F8581-7AF4-4294-9997-11280F7C1DC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059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71AA0-5E98-48C9-B573-15C5475934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066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F2F5A-8BC5-4022-8F81-AC30718BD0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6161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9CA3-3747-46A1-BA69-D7DE287DA96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7390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E51EC-924B-47E4-8D64-6FB9C1D259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50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7475-6D57-4B83-9C1A-1EA19881D01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7702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8E20A-1728-4D65-9AA4-4FD444AB9C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3512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006AF-D307-47C4-AFF4-B3CAB731FD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1494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7BAB1-65F7-4771-BA3A-0B77DDC1F9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327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FB557-8B46-4089-B351-0AE6A471EE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0892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5875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4707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2060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837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09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69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4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1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8" r:id="rId1"/>
    <p:sldLayoutId id="2147485489" r:id="rId2"/>
    <p:sldLayoutId id="2147485490" r:id="rId3"/>
    <p:sldLayoutId id="2147485491" r:id="rId4"/>
    <p:sldLayoutId id="2147485492" r:id="rId5"/>
    <p:sldLayoutId id="2147485493" r:id="rId6"/>
    <p:sldLayoutId id="2147485494" r:id="rId7"/>
    <p:sldLayoutId id="2147485495" r:id="rId8"/>
    <p:sldLayoutId id="2147485496" r:id="rId9"/>
    <p:sldLayoutId id="2147485497" r:id="rId10"/>
    <p:sldLayoutId id="214748549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391E5B-8D54-4406-9906-022B655B39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9" r:id="rId1"/>
    <p:sldLayoutId id="2147485500" r:id="rId2"/>
    <p:sldLayoutId id="2147485501" r:id="rId3"/>
    <p:sldLayoutId id="2147485502" r:id="rId4"/>
    <p:sldLayoutId id="2147485503" r:id="rId5"/>
    <p:sldLayoutId id="2147485504" r:id="rId6"/>
    <p:sldLayoutId id="2147485505" r:id="rId7"/>
    <p:sldLayoutId id="2147485506" r:id="rId8"/>
    <p:sldLayoutId id="2147485507" r:id="rId9"/>
    <p:sldLayoutId id="2147485508" r:id="rId10"/>
    <p:sldLayoutId id="214748550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3E19A6-8475-4CC2-80B5-5D3A85459F0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31" r:id="rId2"/>
    <p:sldLayoutId id="2147485532" r:id="rId3"/>
    <p:sldLayoutId id="2147485533" r:id="rId4"/>
    <p:sldLayoutId id="2147485534" r:id="rId5"/>
    <p:sldLayoutId id="2147485535" r:id="rId6"/>
    <p:sldLayoutId id="2147485536" r:id="rId7"/>
    <p:sldLayoutId id="2147485537" r:id="rId8"/>
    <p:sldLayoutId id="2147485538" r:id="rId9"/>
    <p:sldLayoutId id="2147485511" r:id="rId10"/>
    <p:sldLayoutId id="21474855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0671834-9C43-4E53-9531-E9E1AC9193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3" r:id="rId1"/>
    <p:sldLayoutId id="2147485514" r:id="rId2"/>
    <p:sldLayoutId id="2147485515" r:id="rId3"/>
    <p:sldLayoutId id="2147485516" r:id="rId4"/>
    <p:sldLayoutId id="2147485517" r:id="rId5"/>
    <p:sldLayoutId id="2147485518" r:id="rId6"/>
    <p:sldLayoutId id="2147485519" r:id="rId7"/>
    <p:sldLayoutId id="2147485520" r:id="rId8"/>
    <p:sldLayoutId id="2147485521" r:id="rId9"/>
    <p:sldLayoutId id="2147485522" r:id="rId10"/>
    <p:sldLayoutId id="2147485523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131314-BEBE-4365-9623-3CE7FE8D36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4" r:id="rId1"/>
    <p:sldLayoutId id="2147485525" r:id="rId2"/>
    <p:sldLayoutId id="2147485526" r:id="rId3"/>
    <p:sldLayoutId id="2147485527" r:id="rId4"/>
    <p:sldLayoutId id="2147485528" r:id="rId5"/>
    <p:sldLayoutId id="2147485529" r:id="rId6"/>
    <p:sldLayoutId id="2147485530" r:id="rId7"/>
    <p:sldLayoutId id="2147485539" r:id="rId8"/>
    <p:sldLayoutId id="2147485540" r:id="rId9"/>
    <p:sldLayoutId id="2147485541" r:id="rId10"/>
    <p:sldLayoutId id="214748554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/>
          </p:cNvSpPr>
          <p:nvPr>
            <p:ph type="ctrTitle"/>
          </p:nvPr>
        </p:nvSpPr>
        <p:spPr>
          <a:xfrm>
            <a:off x="4495800" y="914400"/>
            <a:ext cx="4419600" cy="612775"/>
          </a:xfrm>
        </p:spPr>
        <p:txBody>
          <a:bodyPr/>
          <a:lstStyle/>
          <a:p>
            <a:r>
              <a:rPr lang="en-US" altLang="ko-KR" sz="1800" dirty="0">
                <a:solidFill>
                  <a:schemeClr val="bg1"/>
                </a:solidFill>
              </a:rPr>
              <a:t>CSS 422 Hardware and Computer Organization </a:t>
            </a:r>
            <a:br>
              <a:rPr lang="en-US" altLang="ko-KR" sz="1800" dirty="0">
                <a:solidFill>
                  <a:schemeClr val="bg1"/>
                </a:solidFill>
              </a:rPr>
            </a:br>
            <a:endParaRPr lang="en-US" altLang="ko-KR" sz="1800" dirty="0">
              <a:solidFill>
                <a:schemeClr val="bg1"/>
              </a:solidFill>
            </a:endParaRPr>
          </a:p>
        </p:txBody>
      </p:sp>
      <p:sp>
        <p:nvSpPr>
          <p:cNvPr id="18435" name="Rectangle 6"/>
          <p:cNvSpPr>
            <a:spLocks/>
          </p:cNvSpPr>
          <p:nvPr/>
        </p:nvSpPr>
        <p:spPr bwMode="auto">
          <a:xfrm>
            <a:off x="1371600" y="1905000"/>
            <a:ext cx="6400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  <a:ea typeface="굴림" pitchFamily="34" charset="-127"/>
              </a:rPr>
              <a:t>68000 instruction decomposition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Yang Peng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1517650" y="5438775"/>
            <a:ext cx="6400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The slides are re-produced by the courtesy of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kumimoji="1" lang="en-US" altLang="ja-JP" sz="2000" dirty="0">
                <a:solidFill>
                  <a:schemeClr val="bg1"/>
                </a:solidFill>
              </a:rPr>
              <a:t>Dr. </a:t>
            </a:r>
            <a:r>
              <a:rPr kumimoji="1" lang="en-US" altLang="ko-KR" sz="2000" dirty="0">
                <a:solidFill>
                  <a:schemeClr val="bg1"/>
                </a:solidFill>
              </a:rPr>
              <a:t>Arnie Berger and Dr. Wooyoung Kim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endParaRPr kumimoji="1" lang="en-US" altLang="ja-JP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dirty="0"/>
              <a:t>Format of the 68000 Instructions Set (1)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990600"/>
            <a:ext cx="8178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Two Operands Operation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E.g., MOVE, MOVEA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MOVE</a:t>
            </a:r>
            <a:r>
              <a:rPr lang="en-US" sz="1800" dirty="0"/>
              <a:t> instruction: Move the contents at the memory location specified by the </a:t>
            </a:r>
            <a:r>
              <a:rPr lang="en-US" sz="1800" b="1" dirty="0" err="1"/>
              <a:t>src</a:t>
            </a:r>
            <a:r>
              <a:rPr lang="en-US" sz="1800" b="1" dirty="0"/>
              <a:t> EA</a:t>
            </a:r>
            <a:r>
              <a:rPr lang="en-US" sz="1800" dirty="0"/>
              <a:t> to the memory location specified by the </a:t>
            </a:r>
            <a:r>
              <a:rPr lang="en-US" sz="1800" b="1" dirty="0" err="1"/>
              <a:t>dst</a:t>
            </a:r>
            <a:r>
              <a:rPr lang="en-US" sz="1800" b="1" dirty="0"/>
              <a:t> EA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It’s </a:t>
            </a:r>
            <a:r>
              <a:rPr lang="en-US" sz="1800" b="1" i="1" dirty="0"/>
              <a:t>opcode word</a:t>
            </a:r>
            <a:r>
              <a:rPr lang="en-US" sz="1800" dirty="0"/>
              <a:t> is shown below: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b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This information is encoded in the 16 bits of the opcode word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OPCODE/SIZE				= Bit15-12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Destination Effective Address 	= Bit11-6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Source Effective Address 		= Bit5-0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May have to retrieve </a:t>
            </a:r>
            <a:r>
              <a:rPr lang="en-US" sz="1800" b="1" dirty="0"/>
              <a:t>additional words </a:t>
            </a:r>
            <a:r>
              <a:rPr lang="en-US" sz="1800" dirty="0"/>
              <a:t>from memory to complete the instruction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Note: </a:t>
            </a:r>
            <a:r>
              <a:rPr lang="en-US" sz="1800" i="1" dirty="0"/>
              <a:t>Not all instructions have the same form as the MOVE instruction</a:t>
            </a:r>
          </a:p>
          <a:p>
            <a:pPr lvl="1">
              <a:lnSpc>
                <a:spcPct val="90000"/>
              </a:lnSpc>
            </a:pPr>
            <a:r>
              <a:rPr lang="en-US" sz="1800" i="1" dirty="0"/>
              <a:t>Refer the 68K manual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i="1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5800" y="2743200"/>
            <a:ext cx="6003926" cy="595313"/>
            <a:chOff x="710" y="3072"/>
            <a:chExt cx="3782" cy="375"/>
          </a:xfrm>
        </p:grpSpPr>
        <p:sp>
          <p:nvSpPr>
            <p:cNvPr id="22535" name="Rectangle 4"/>
            <p:cNvSpPr>
              <a:spLocks noChangeArrowheads="1"/>
            </p:cNvSpPr>
            <p:nvPr/>
          </p:nvSpPr>
          <p:spPr bwMode="auto">
            <a:xfrm>
              <a:off x="768" y="3072"/>
              <a:ext cx="3648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2536" name="Rectangle 5"/>
            <p:cNvSpPr>
              <a:spLocks noChangeArrowheads="1"/>
            </p:cNvSpPr>
            <p:nvPr/>
          </p:nvSpPr>
          <p:spPr bwMode="auto">
            <a:xfrm>
              <a:off x="1824" y="3072"/>
              <a:ext cx="25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2537" name="Rectangle 6"/>
            <p:cNvSpPr>
              <a:spLocks noChangeArrowheads="1"/>
            </p:cNvSpPr>
            <p:nvPr/>
          </p:nvSpPr>
          <p:spPr bwMode="auto">
            <a:xfrm>
              <a:off x="3120" y="3072"/>
              <a:ext cx="1296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1008" y="3110"/>
              <a:ext cx="402" cy="1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 dirty="0"/>
                <a:t>MOVE</a:t>
              </a:r>
            </a:p>
          </p:txBody>
        </p:sp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2256" y="3119"/>
              <a:ext cx="433" cy="1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 dirty="0" err="1"/>
                <a:t>dst</a:t>
              </a:r>
              <a:r>
                <a:rPr lang="en-US" b="1" dirty="0"/>
                <a:t> EA</a:t>
              </a:r>
            </a:p>
          </p:txBody>
        </p:sp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3600" y="3119"/>
              <a:ext cx="457" cy="1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b="1" dirty="0" err="1"/>
                <a:t>src</a:t>
              </a:r>
              <a:r>
                <a:rPr lang="en-US" b="1" dirty="0"/>
                <a:t> EA </a:t>
              </a:r>
            </a:p>
          </p:txBody>
        </p:sp>
        <p:sp>
          <p:nvSpPr>
            <p:cNvPr id="22541" name="Text Box 10"/>
            <p:cNvSpPr txBox="1">
              <a:spLocks noChangeArrowheads="1"/>
            </p:cNvSpPr>
            <p:nvPr/>
          </p:nvSpPr>
          <p:spPr bwMode="auto">
            <a:xfrm>
              <a:off x="710" y="3292"/>
              <a:ext cx="378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/>
                <a:t>15                                       12  11                                                   6  5                                                      0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32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838200" y="846138"/>
            <a:ext cx="7315200" cy="5780087"/>
            <a:chOff x="912" y="533"/>
            <a:chExt cx="3840" cy="3641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912" y="533"/>
              <a:ext cx="3840" cy="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533"/>
              <a:ext cx="3846" cy="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ounded Rectangle 4"/>
          <p:cNvSpPr/>
          <p:nvPr/>
        </p:nvSpPr>
        <p:spPr>
          <a:xfrm>
            <a:off x="971550" y="4495800"/>
            <a:ext cx="6934200" cy="8382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71550" y="947736"/>
            <a:ext cx="6934200" cy="11858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71550" y="2171699"/>
            <a:ext cx="6934200" cy="3429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71550" y="3154359"/>
            <a:ext cx="6934200" cy="123507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39870" y="914400"/>
            <a:ext cx="8723366" cy="5165151"/>
            <a:chOff x="144" y="720"/>
            <a:chExt cx="3496" cy="2070"/>
          </a:xfrm>
        </p:grpSpPr>
        <p:sp>
          <p:nvSpPr>
            <p:cNvPr id="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" y="720"/>
              <a:ext cx="3496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720"/>
              <a:ext cx="3502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1600200"/>
            <a:ext cx="2133600" cy="2514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172200" y="1600200"/>
            <a:ext cx="2209800" cy="2514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2209800"/>
            <a:ext cx="39624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1000" y="899428"/>
            <a:ext cx="3429000" cy="357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39000" y="956578"/>
            <a:ext cx="1211503" cy="2816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8200" y="1206268"/>
            <a:ext cx="3886200" cy="317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5559614"/>
            <a:ext cx="5010150" cy="120018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314700" y="5796976"/>
            <a:ext cx="489585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533400" y="742999"/>
            <a:ext cx="8091333" cy="5746001"/>
            <a:chOff x="2208" y="2592"/>
            <a:chExt cx="3435" cy="2873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92"/>
              <a:ext cx="3435" cy="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9"/>
            <p:cNvSpPr>
              <a:spLocks noChangeAspect="1" noChangeArrowheads="1" noTextEdit="1"/>
            </p:cNvSpPr>
            <p:nvPr/>
          </p:nvSpPr>
          <p:spPr bwMode="auto">
            <a:xfrm>
              <a:off x="2208" y="2592"/>
              <a:ext cx="3429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2667000" y="1371600"/>
            <a:ext cx="2057400" cy="2057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0" y="1371600"/>
            <a:ext cx="2209800" cy="2057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" y="739775"/>
            <a:ext cx="2819400" cy="357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Opcode word: MOVE.B </a:t>
            </a:r>
            <a:r>
              <a:rPr lang="en-US" sz="1800" b="1" i="1" dirty="0">
                <a:solidFill>
                  <a:srgbClr val="FF0000"/>
                </a:solidFill>
              </a:rPr>
              <a:t>D3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3333FF"/>
                </a:solidFill>
              </a:rPr>
              <a:t>D0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sp>
        <p:nvSpPr>
          <p:cNvPr id="175110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11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175112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13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175114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175115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175117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175118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175119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0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2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3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4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5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6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7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8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29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30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31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32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33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34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35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5136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175137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175138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175139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175140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175141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175142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54651"/>
              </p:ext>
            </p:extLst>
          </p:nvPr>
        </p:nvGraphicFramePr>
        <p:xfrm>
          <a:off x="1768480" y="58013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577832" y="45604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7006619" y="45808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90962" y="5142838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D0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91613" y="513912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D3 </a:t>
            </a: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36871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39870" y="914400"/>
            <a:ext cx="8723366" cy="5165151"/>
            <a:chOff x="144" y="720"/>
            <a:chExt cx="3496" cy="2070"/>
          </a:xfrm>
        </p:grpSpPr>
        <p:sp>
          <p:nvSpPr>
            <p:cNvPr id="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" y="720"/>
              <a:ext cx="3496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720"/>
              <a:ext cx="3502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1981200"/>
            <a:ext cx="381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971550"/>
            <a:ext cx="3581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0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533400" y="742999"/>
            <a:ext cx="8091333" cy="5746001"/>
            <a:chOff x="2208" y="2592"/>
            <a:chExt cx="3435" cy="2873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92"/>
              <a:ext cx="3435" cy="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9"/>
            <p:cNvSpPr>
              <a:spLocks noChangeAspect="1" noChangeArrowheads="1" noTextEdit="1"/>
            </p:cNvSpPr>
            <p:nvPr/>
          </p:nvSpPr>
          <p:spPr bwMode="auto">
            <a:xfrm>
              <a:off x="2208" y="2592"/>
              <a:ext cx="3429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5800" y="739775"/>
            <a:ext cx="2819400" cy="357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33550" y="1676400"/>
            <a:ext cx="2819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6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Opcode word: MOVE.B </a:t>
            </a:r>
            <a:r>
              <a:rPr lang="en-US" sz="1800" b="1" i="1" dirty="0">
                <a:solidFill>
                  <a:srgbClr val="FF0000"/>
                </a:solidFill>
              </a:rPr>
              <a:t>D3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3333FF"/>
                </a:solidFill>
              </a:rPr>
              <a:t>D0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3333FF"/>
                </a:solidFill>
              </a:rPr>
              <a:t>1003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4425432" y="4679132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6854219" y="4699526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8562" y="526151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D0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39213" y="5257800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D3 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5771"/>
              </p:ext>
            </p:extLst>
          </p:nvPr>
        </p:nvGraphicFramePr>
        <p:xfrm>
          <a:off x="1616080" y="5920036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7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</p:spTree>
    <p:extLst>
      <p:ext uri="{BB962C8B-B14F-4D97-AF65-F5344CB8AC3E}">
        <p14:creationId xmlns:p14="http://schemas.microsoft.com/office/powerpoint/2010/main" val="25386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(2)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Opcode word: MOVE.B </a:t>
            </a:r>
            <a:r>
              <a:rPr lang="en-US" sz="1800" b="1" i="1" dirty="0">
                <a:solidFill>
                  <a:srgbClr val="FF0000"/>
                </a:solidFill>
              </a:rPr>
              <a:t>#14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3333FF"/>
                </a:solidFill>
              </a:rPr>
              <a:t>D0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27129"/>
              </p:ext>
            </p:extLst>
          </p:nvPr>
        </p:nvGraphicFramePr>
        <p:xfrm>
          <a:off x="1768480" y="58775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577832" y="46366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7006619" y="46570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90962" y="5219038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D0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91613" y="521532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#14 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3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110115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39870" y="914400"/>
            <a:ext cx="8723366" cy="5165151"/>
            <a:chOff x="144" y="720"/>
            <a:chExt cx="3496" cy="2070"/>
          </a:xfrm>
        </p:grpSpPr>
        <p:sp>
          <p:nvSpPr>
            <p:cNvPr id="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" y="720"/>
              <a:ext cx="3496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720"/>
              <a:ext cx="3502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1981200"/>
            <a:ext cx="3810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971550"/>
            <a:ext cx="3581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Topic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/>
              <a:t>68000 Instruction Set Architecture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Instruction Set Decomposition</a:t>
            </a:r>
          </a:p>
          <a:p>
            <a:pPr lvl="1">
              <a:lnSpc>
                <a:spcPct val="80000"/>
              </a:lnSpc>
            </a:pPr>
            <a:endParaRPr lang="en-US" altLang="ko-KR" sz="2400" dirty="0"/>
          </a:p>
          <a:p>
            <a:pPr>
              <a:lnSpc>
                <a:spcPct val="80000"/>
              </a:lnSpc>
            </a:pPr>
            <a:endParaRPr lang="en-US" altLang="ko-KR" sz="2400" dirty="0"/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68K manual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Chapter 8 (Berger)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/>
              <a:t>Chapter 2, 3 (Clements)</a:t>
            </a:r>
          </a:p>
        </p:txBody>
      </p:sp>
    </p:spTree>
    <p:extLst>
      <p:ext uri="{BB962C8B-B14F-4D97-AF65-F5344CB8AC3E}">
        <p14:creationId xmlns:p14="http://schemas.microsoft.com/office/powerpoint/2010/main" val="18022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533400" y="742999"/>
            <a:ext cx="8091333" cy="5746001"/>
            <a:chOff x="2208" y="2592"/>
            <a:chExt cx="3435" cy="2873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92"/>
              <a:ext cx="3435" cy="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9"/>
            <p:cNvSpPr>
              <a:spLocks noChangeAspect="1" noChangeArrowheads="1" noTextEdit="1"/>
            </p:cNvSpPr>
            <p:nvPr/>
          </p:nvSpPr>
          <p:spPr bwMode="auto">
            <a:xfrm>
              <a:off x="2208" y="2592"/>
              <a:ext cx="3429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5800" y="739775"/>
            <a:ext cx="2819400" cy="357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2133600"/>
            <a:ext cx="2819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6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(2)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Opcode word: MOVE.B </a:t>
            </a:r>
            <a:r>
              <a:rPr lang="en-US" sz="1800" b="1" i="1" dirty="0">
                <a:solidFill>
                  <a:srgbClr val="FF0000"/>
                </a:solidFill>
              </a:rPr>
              <a:t>#14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3333FF"/>
                </a:solidFill>
              </a:rPr>
              <a:t>D0</a:t>
            </a: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3333FF"/>
                </a:solidFill>
              </a:rPr>
              <a:t>Finished?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84752"/>
              </p:ext>
            </p:extLst>
          </p:nvPr>
        </p:nvGraphicFramePr>
        <p:xfrm>
          <a:off x="1920880" y="59537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730232" y="47128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7159019" y="47332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3362" y="5295238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D0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4013" y="529152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#14 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3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3437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(2)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Opcode word: MOVE.B </a:t>
            </a:r>
            <a:r>
              <a:rPr lang="en-US" sz="1800" b="1" i="1" dirty="0">
                <a:solidFill>
                  <a:srgbClr val="FF0000"/>
                </a:solidFill>
              </a:rPr>
              <a:t>#14</a:t>
            </a:r>
            <a:r>
              <a:rPr lang="en-US" sz="1800" dirty="0"/>
              <a:t>, D0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3333FF"/>
                </a:solidFill>
              </a:rPr>
              <a:t>Finished? </a:t>
            </a:r>
            <a:r>
              <a:rPr lang="en-US" sz="1800" b="1" dirty="0">
                <a:solidFill>
                  <a:srgbClr val="FF0000"/>
                </a:solidFill>
              </a:rPr>
              <a:t>No, you need one more word for the number #14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52829"/>
              </p:ext>
            </p:extLst>
          </p:nvPr>
        </p:nvGraphicFramePr>
        <p:xfrm>
          <a:off x="1920880" y="57251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730232" y="44842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7159019" y="45046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43362" y="5066638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D0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44013" y="506292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#14 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3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382201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(2)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Opcode word: MOVE.B </a:t>
            </a:r>
            <a:r>
              <a:rPr lang="en-US" sz="1800" b="1" i="1" dirty="0">
                <a:solidFill>
                  <a:srgbClr val="FF0000"/>
                </a:solidFill>
              </a:rPr>
              <a:t>#14</a:t>
            </a:r>
            <a:r>
              <a:rPr lang="en-US" sz="1800" dirty="0"/>
              <a:t>, D0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3333FF"/>
                </a:solidFill>
              </a:rPr>
              <a:t>103C 000E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72201"/>
              </p:ext>
            </p:extLst>
          </p:nvPr>
        </p:nvGraphicFramePr>
        <p:xfrm>
          <a:off x="1997080" y="5996236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806432" y="4755332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7235219" y="4775726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19562" y="533771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D0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20213" y="5334000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#14 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3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777690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(3)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Opcode word: MOVE.W </a:t>
            </a:r>
            <a:r>
              <a:rPr lang="en-US" sz="1800" dirty="0">
                <a:solidFill>
                  <a:srgbClr val="FF0000"/>
                </a:solidFill>
              </a:rPr>
              <a:t>$0010AA00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CC"/>
                </a:solidFill>
              </a:rPr>
              <a:t>$00103000</a:t>
            </a: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90438"/>
              </p:ext>
            </p:extLst>
          </p:nvPr>
        </p:nvGraphicFramePr>
        <p:xfrm>
          <a:off x="1227143" y="57251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4036495" y="44842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6465282" y="45046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07556" y="5097582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$00103000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276" y="5091787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$0010AA00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3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143341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4000" dirty="0"/>
              <a:t>Absolute Addressing Range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10528" y="1219200"/>
            <a:ext cx="32766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800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40994"/>
              </p:ext>
            </p:extLst>
          </p:nvPr>
        </p:nvGraphicFramePr>
        <p:xfrm>
          <a:off x="3357349" y="1632734"/>
          <a:ext cx="2819400" cy="47733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8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4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694476" y="1635043"/>
            <a:ext cx="2253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Low 32K bytes accessible by </a:t>
            </a:r>
            <a:r>
              <a:rPr lang="en-US" sz="1800" b="1" dirty="0"/>
              <a:t>16-bit word </a:t>
            </a:r>
            <a:r>
              <a:rPr lang="en-US" sz="1800" dirty="0"/>
              <a:t>addressing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2149" y="536526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High 32 Kbytes accessible by </a:t>
            </a:r>
            <a:r>
              <a:rPr lang="en-US" sz="1800" b="1" dirty="0"/>
              <a:t>16-bit word </a:t>
            </a:r>
            <a:r>
              <a:rPr lang="en-US" sz="1800" dirty="0"/>
              <a:t>addressing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7097" y="377800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Addresses require</a:t>
            </a:r>
          </a:p>
          <a:p>
            <a:r>
              <a:rPr lang="en-US" sz="1800" b="1" dirty="0"/>
              <a:t>32-bit long addressing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01093" y="1524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00000000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67528" y="223936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00007FFF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0" y="525422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FFFF8000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7528" y="610393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FFFFFFFF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08109" y="3576852"/>
            <a:ext cx="117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Sign Extension</a:t>
            </a:r>
          </a:p>
        </p:txBody>
      </p:sp>
      <p:cxnSp>
        <p:nvCxnSpPr>
          <p:cNvPr id="12" name="Straight Arrow Connector 11"/>
          <p:cNvCxnSpPr>
            <a:stCxn id="28" idx="2"/>
            <a:endCxn id="29" idx="0"/>
          </p:cNvCxnSpPr>
          <p:nvPr/>
        </p:nvCxnSpPr>
        <p:spPr>
          <a:xfrm>
            <a:off x="2915228" y="2577919"/>
            <a:ext cx="18472" cy="267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6928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239870" y="914400"/>
            <a:ext cx="8723366" cy="5165151"/>
            <a:chOff x="144" y="720"/>
            <a:chExt cx="3496" cy="2070"/>
          </a:xfrm>
        </p:grpSpPr>
        <p:sp>
          <p:nvSpPr>
            <p:cNvPr id="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44" y="720"/>
              <a:ext cx="3496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720"/>
              <a:ext cx="3502" cy="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2286000"/>
            <a:ext cx="3581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971550"/>
            <a:ext cx="3581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78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212725"/>
            <a:ext cx="8828088" cy="527050"/>
          </a:xfrm>
        </p:spPr>
        <p:txBody>
          <a:bodyPr/>
          <a:lstStyle/>
          <a:p>
            <a:r>
              <a:rPr lang="en-US" sz="4000" dirty="0"/>
              <a:t>68K Manual</a:t>
            </a:r>
          </a:p>
        </p:txBody>
      </p:sp>
      <p:grpSp>
        <p:nvGrpSpPr>
          <p:cNvPr id="4" name="Group 10"/>
          <p:cNvGrpSpPr>
            <a:grpSpLocks noChangeAspect="1"/>
          </p:cNvGrpSpPr>
          <p:nvPr/>
        </p:nvGrpSpPr>
        <p:grpSpPr bwMode="auto">
          <a:xfrm>
            <a:off x="533400" y="742999"/>
            <a:ext cx="8091333" cy="5746001"/>
            <a:chOff x="2208" y="2592"/>
            <a:chExt cx="3435" cy="2873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592"/>
              <a:ext cx="3435" cy="2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9"/>
            <p:cNvSpPr>
              <a:spLocks noChangeAspect="1" noChangeArrowheads="1" noTextEdit="1"/>
            </p:cNvSpPr>
            <p:nvPr/>
          </p:nvSpPr>
          <p:spPr bwMode="auto">
            <a:xfrm>
              <a:off x="2208" y="2592"/>
              <a:ext cx="3429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85800" y="739775"/>
            <a:ext cx="2819400" cy="357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81600" y="1905000"/>
            <a:ext cx="2819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4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(3)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Opcode word: MOVE.W </a:t>
            </a:r>
            <a:r>
              <a:rPr lang="en-US" sz="1800" dirty="0">
                <a:solidFill>
                  <a:srgbClr val="FF0000"/>
                </a:solidFill>
              </a:rPr>
              <a:t>$0010AA00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CC"/>
                </a:solidFill>
              </a:rPr>
              <a:t>$00103000</a:t>
            </a: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4036495" y="42556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6465282" y="42760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7719" y="496586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(xxx).L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276" y="4919567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(xxx).L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1871"/>
              </p:ext>
            </p:extLst>
          </p:nvPr>
        </p:nvGraphicFramePr>
        <p:xfrm>
          <a:off x="1227143" y="54965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7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7329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(3)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Opcode word: MOVE.W </a:t>
            </a:r>
            <a:r>
              <a:rPr lang="en-US" sz="1800" dirty="0">
                <a:solidFill>
                  <a:srgbClr val="FF0000"/>
                </a:solidFill>
              </a:rPr>
              <a:t>$0010AA00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CC"/>
                </a:solidFill>
              </a:rPr>
              <a:t>$00103000</a:t>
            </a: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4036495" y="42556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6465282" y="42760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7719" y="496586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(xxx).L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276" y="4919567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(xxx).L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32216"/>
              </p:ext>
            </p:extLst>
          </p:nvPr>
        </p:nvGraphicFramePr>
        <p:xfrm>
          <a:off x="1227143" y="54965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7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178348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altLang="ko-KR" sz="4000" dirty="0"/>
              <a:t>Instruction Decomposition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000" b="1" kern="0" dirty="0">
                <a:solidFill>
                  <a:srgbClr val="FF0000"/>
                </a:solidFill>
              </a:rPr>
              <a:t>Assemble</a:t>
            </a:r>
            <a:r>
              <a:rPr lang="en-US" altLang="ko-KR" sz="2000" b="1" kern="0" dirty="0"/>
              <a:t> </a:t>
            </a:r>
            <a:r>
              <a:rPr lang="en-US" altLang="ko-KR" sz="2000" kern="0" dirty="0"/>
              <a:t>(decompose): Translate assembly code to machine code </a:t>
            </a:r>
          </a:p>
          <a:p>
            <a:pPr lvl="1"/>
            <a:r>
              <a:rPr lang="en-US" sz="2000" dirty="0"/>
              <a:t>Why need assembling? </a:t>
            </a:r>
          </a:p>
          <a:p>
            <a:pPr lvl="2"/>
            <a:r>
              <a:rPr lang="en-US" sz="2000" dirty="0"/>
              <a:t>The memory system can store binary numbers only</a:t>
            </a:r>
          </a:p>
          <a:p>
            <a:pPr lvl="2"/>
            <a:r>
              <a:rPr lang="en-US" sz="2000" dirty="0"/>
              <a:t>Basically, all assembly languages should be translated into a set of binary numbers to be stored or understood by the computer system</a:t>
            </a:r>
          </a:p>
          <a:p>
            <a:pPr>
              <a:lnSpc>
                <a:spcPct val="80000"/>
              </a:lnSpc>
            </a:pPr>
            <a:endParaRPr lang="en-US" altLang="ko-KR" sz="2000" kern="0" dirty="0"/>
          </a:p>
          <a:p>
            <a:pPr>
              <a:lnSpc>
                <a:spcPct val="80000"/>
              </a:lnSpc>
            </a:pPr>
            <a:r>
              <a:rPr lang="en-US" altLang="ko-KR" sz="2000" b="1" kern="0" dirty="0">
                <a:solidFill>
                  <a:srgbClr val="FF0000"/>
                </a:solidFill>
              </a:rPr>
              <a:t>Disassemble</a:t>
            </a:r>
            <a:r>
              <a:rPr lang="en-US" altLang="ko-KR" sz="2000" kern="0" dirty="0"/>
              <a:t>: Translate machine code to assembly code</a:t>
            </a:r>
          </a:p>
          <a:p>
            <a:pPr lvl="1">
              <a:lnSpc>
                <a:spcPct val="80000"/>
              </a:lnSpc>
            </a:pPr>
            <a:r>
              <a:rPr lang="en-US" altLang="ko-KR" sz="2000" kern="0" dirty="0"/>
              <a:t>Why need disassembling? </a:t>
            </a:r>
          </a:p>
          <a:p>
            <a:pPr lvl="2">
              <a:lnSpc>
                <a:spcPct val="80000"/>
              </a:lnSpc>
            </a:pPr>
            <a:r>
              <a:rPr lang="en-US" altLang="ko-KR" sz="2000" kern="0" dirty="0"/>
              <a:t>It helps you understand assembly programming</a:t>
            </a:r>
          </a:p>
          <a:p>
            <a:pPr lvl="2">
              <a:lnSpc>
                <a:spcPct val="80000"/>
              </a:lnSpc>
            </a:pPr>
            <a:r>
              <a:rPr lang="en-US" altLang="ko-KR" sz="2000" kern="0" dirty="0"/>
              <a:t>You may need it in your future work</a:t>
            </a:r>
          </a:p>
          <a:p>
            <a:pPr lvl="3">
              <a:lnSpc>
                <a:spcPct val="80000"/>
              </a:lnSpc>
            </a:pPr>
            <a:r>
              <a:rPr lang="en-US" altLang="ko-KR" kern="0" dirty="0"/>
              <a:t>Software engineer in software security related area</a:t>
            </a:r>
          </a:p>
          <a:p>
            <a:pPr lvl="2">
              <a:lnSpc>
                <a:spcPct val="80000"/>
              </a:lnSpc>
            </a:pPr>
            <a:endParaRPr lang="en-US" altLang="ko-KR" kern="0" dirty="0"/>
          </a:p>
          <a:p>
            <a:pPr lvl="3">
              <a:lnSpc>
                <a:spcPct val="80000"/>
              </a:lnSpc>
            </a:pPr>
            <a:endParaRPr lang="en-US" altLang="ko-KR" sz="1600" kern="0" dirty="0"/>
          </a:p>
          <a:p>
            <a:pPr lvl="3">
              <a:lnSpc>
                <a:spcPct val="80000"/>
              </a:lnSpc>
            </a:pPr>
            <a:endParaRPr lang="en-US" altLang="ko-KR" sz="1600" kern="0" dirty="0"/>
          </a:p>
          <a:p>
            <a:pPr>
              <a:lnSpc>
                <a:spcPct val="80000"/>
              </a:lnSpc>
            </a:pPr>
            <a:endParaRPr lang="en-US" altLang="ko-KR" sz="1800" kern="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z="1800" kern="0" dirty="0"/>
          </a:p>
        </p:txBody>
      </p:sp>
    </p:spTree>
    <p:extLst>
      <p:ext uri="{BB962C8B-B14F-4D97-AF65-F5344CB8AC3E}">
        <p14:creationId xmlns:p14="http://schemas.microsoft.com/office/powerpoint/2010/main" val="3856711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(3)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Opcode word: MOVE.W </a:t>
            </a:r>
            <a:r>
              <a:rPr lang="en-US" sz="1800" dirty="0">
                <a:solidFill>
                  <a:srgbClr val="FF0000"/>
                </a:solidFill>
              </a:rPr>
              <a:t>$0010AA00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CC"/>
                </a:solidFill>
              </a:rPr>
              <a:t>$00103000</a:t>
            </a:r>
          </a:p>
          <a:p>
            <a:pPr>
              <a:lnSpc>
                <a:spcPct val="110000"/>
              </a:lnSpc>
            </a:pP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3333FF"/>
                </a:solidFill>
              </a:rPr>
              <a:t>Finished?</a:t>
            </a:r>
          </a:p>
          <a:p>
            <a:pPr>
              <a:lnSpc>
                <a:spcPct val="110000"/>
              </a:lnSpc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4036495" y="42556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6465282" y="42760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7719" y="496586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(xxx).L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276" y="4919567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(xxx).L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99595"/>
              </p:ext>
            </p:extLst>
          </p:nvPr>
        </p:nvGraphicFramePr>
        <p:xfrm>
          <a:off x="1227143" y="54965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7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053081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838200"/>
          </a:xfrm>
        </p:spPr>
        <p:txBody>
          <a:bodyPr/>
          <a:lstStyle/>
          <a:p>
            <a:r>
              <a:rPr lang="en-US" sz="3600" dirty="0"/>
              <a:t>Decomposing the </a:t>
            </a:r>
            <a:r>
              <a:rPr lang="en-US" sz="3600" b="1" dirty="0"/>
              <a:t>MOVE</a:t>
            </a:r>
            <a:r>
              <a:rPr lang="en-US" sz="3600" dirty="0"/>
              <a:t> Instruction (3)</a:t>
            </a:r>
          </a:p>
        </p:txBody>
      </p:sp>
      <p:sp>
        <p:nvSpPr>
          <p:cNvPr id="175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119" y="1022350"/>
            <a:ext cx="8178800" cy="5302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Refer the 68K manual for instruction format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Recall that the MOVE instruction format was shown as: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According to the 68K manual, we can decompose this further to: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Opcode word: MOVE.W </a:t>
            </a:r>
            <a:r>
              <a:rPr lang="en-US" sz="1800" dirty="0">
                <a:solidFill>
                  <a:srgbClr val="FF0000"/>
                </a:solidFill>
              </a:rPr>
              <a:t>$0010AA00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33CC"/>
                </a:solidFill>
              </a:rPr>
              <a:t>$00103000</a:t>
            </a:r>
          </a:p>
          <a:p>
            <a:pPr>
              <a:lnSpc>
                <a:spcPct val="110000"/>
              </a:lnSpc>
            </a:pP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endParaRPr lang="en-US" sz="1800" b="1" dirty="0">
              <a:solidFill>
                <a:srgbClr val="0033C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0033CC"/>
                </a:solidFill>
              </a:rPr>
              <a:t>33F9 0010AA00 00103000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4036495" y="4255656"/>
            <a:ext cx="317827" cy="212319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5400000">
            <a:off x="6465282" y="4276050"/>
            <a:ext cx="317827" cy="2123192"/>
          </a:xfrm>
          <a:prstGeom prst="leftBrac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7719" y="4965864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33CC"/>
                </a:solidFill>
              </a:rPr>
              <a:t>Dest</a:t>
            </a:r>
            <a:r>
              <a:rPr lang="en-US" b="1" dirty="0">
                <a:solidFill>
                  <a:srgbClr val="0033CC"/>
                </a:solidFill>
              </a:rPr>
              <a:t> = (xxx).L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0276" y="4919567"/>
            <a:ext cx="174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= (xxx).L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88676"/>
              </p:ext>
            </p:extLst>
          </p:nvPr>
        </p:nvGraphicFramePr>
        <p:xfrm>
          <a:off x="1227143" y="5496560"/>
          <a:ext cx="67659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28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63663" y="20113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040063" y="20113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5097463" y="2011363"/>
            <a:ext cx="2057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744663" y="20732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725863" y="2087563"/>
            <a:ext cx="6667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dst EA</a:t>
            </a: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5859463" y="2087563"/>
            <a:ext cx="708025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src EA 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1227138" y="3402013"/>
            <a:ext cx="6791325" cy="512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301750" y="3495675"/>
            <a:ext cx="725488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/>
              <a:t>0       0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1227138" y="33909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646238" y="339883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2078038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2500313" y="3406775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29210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3349625" y="340677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3770313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92588" y="3392488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4613275" y="338931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045075" y="3395663"/>
            <a:ext cx="423863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5465763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5888038" y="3403600"/>
            <a:ext cx="423862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6308725" y="3400425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6738938" y="3395663"/>
            <a:ext cx="423862" cy="512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7159625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7581900" y="3403600"/>
            <a:ext cx="423863" cy="51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1079500" y="4198938"/>
            <a:ext cx="522288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MSB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7694338" y="4205253"/>
            <a:ext cx="4889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LSB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4211638" y="3421063"/>
            <a:ext cx="1238250" cy="4572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DESTINATION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754813" y="3421063"/>
            <a:ext cx="1238250" cy="457200"/>
          </a:xfrm>
          <a:prstGeom prst="rect">
            <a:avLst/>
          </a:prstGeom>
          <a:solidFill>
            <a:srgbClr val="FF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REGISTER</a:t>
            </a: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2098675" y="3475038"/>
            <a:ext cx="823913" cy="336550"/>
          </a:xfrm>
          <a:prstGeom prst="rect">
            <a:avLst/>
          </a:prstGeom>
          <a:solidFill>
            <a:srgbClr val="EAEAEA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/>
              <a:t>SIZE</a:t>
            </a: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5478463" y="3429000"/>
            <a:ext cx="1238250" cy="457200"/>
          </a:xfrm>
          <a:prstGeom prst="rect">
            <a:avLst/>
          </a:prstGeom>
          <a:solidFill>
            <a:srgbClr val="FF6699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/>
              <a:t>SOURCE</a:t>
            </a:r>
          </a:p>
          <a:p>
            <a:pPr algn="ctr"/>
            <a:r>
              <a:rPr lang="en-US" b="1"/>
              <a:t>MODE</a:t>
            </a:r>
          </a:p>
        </p:txBody>
      </p:sp>
      <p:sp>
        <p:nvSpPr>
          <p:cNvPr id="77" name="Rectangle 35"/>
          <p:cNvSpPr>
            <a:spLocks noChangeArrowheads="1"/>
          </p:cNvSpPr>
          <p:nvPr/>
        </p:nvSpPr>
        <p:spPr bwMode="auto">
          <a:xfrm>
            <a:off x="2943225" y="3430588"/>
            <a:ext cx="1238250" cy="45720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 dirty="0"/>
              <a:t>DESTINATION</a:t>
            </a:r>
          </a:p>
          <a:p>
            <a:pPr algn="ctr"/>
            <a:r>
              <a:rPr lang="en-US" b="1" dirty="0"/>
              <a:t>REGISTER</a:t>
            </a:r>
          </a:p>
        </p:txBody>
      </p:sp>
      <p:sp>
        <p:nvSpPr>
          <p:cNvPr id="79" name="Text Box 15"/>
          <p:cNvSpPr txBox="1">
            <a:spLocks noChangeArrowheads="1"/>
          </p:cNvSpPr>
          <p:nvPr/>
        </p:nvSpPr>
        <p:spPr bwMode="auto">
          <a:xfrm>
            <a:off x="1227138" y="3987800"/>
            <a:ext cx="677068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15        14       13    12       11      10       9       8       7          6        5        4         3       2       1      0 </a:t>
            </a:r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1271588" y="2421652"/>
            <a:ext cx="5933034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15                                       12  11                                                 6     5                                                   0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697677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3" name="Rectangle 13"/>
          <p:cNvSpPr>
            <a:spLocks noChangeArrowheads="1"/>
          </p:cNvSpPr>
          <p:nvPr/>
        </p:nvSpPr>
        <p:spPr bwMode="auto">
          <a:xfrm>
            <a:off x="228600" y="5486400"/>
            <a:ext cx="8702675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MOVEA</a:t>
            </a:r>
            <a:r>
              <a:rPr lang="en-US" sz="1600" dirty="0"/>
              <a:t> instruction is a special form of the MOVE instruction and is used </a:t>
            </a:r>
            <a:r>
              <a:rPr lang="en-US" sz="1600" b="1" dirty="0">
                <a:solidFill>
                  <a:srgbClr val="FF0000"/>
                </a:solidFill>
              </a:rPr>
              <a:t>if the destination (</a:t>
            </a:r>
            <a:r>
              <a:rPr lang="en-US" sz="1600" b="1" dirty="0" err="1">
                <a:solidFill>
                  <a:srgbClr val="FF0000"/>
                </a:solidFill>
              </a:rPr>
              <a:t>dst</a:t>
            </a:r>
            <a:r>
              <a:rPr lang="en-US" sz="1600" b="1" dirty="0">
                <a:solidFill>
                  <a:srgbClr val="FF0000"/>
                </a:solidFill>
              </a:rPr>
              <a:t>) is an Address Register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MOVEA.W and MOVE.W have the same opcodes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6781800" cy="53747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09600" y="3657600"/>
            <a:ext cx="1981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MOVEA Notes</a:t>
            </a:r>
          </a:p>
        </p:txBody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857" y="1049739"/>
            <a:ext cx="8118143" cy="540565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Why providing both MOVEA and MOVE?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 a 68K processor, </a:t>
            </a:r>
            <a:r>
              <a:rPr lang="en-US" sz="2000" b="1" dirty="0"/>
              <a:t>word accesses must be </a:t>
            </a:r>
            <a:r>
              <a:rPr lang="en-US" sz="2000" b="1" dirty="0">
                <a:solidFill>
                  <a:srgbClr val="FF0000"/>
                </a:solidFill>
              </a:rPr>
              <a:t>aligned on word boundaries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the same instruction was used to store data in an address register, it would be possible to store an odd address value and </a:t>
            </a:r>
            <a:r>
              <a:rPr lang="en-US" sz="2000" b="1" i="1" dirty="0"/>
              <a:t>cause a non-aligned access to occur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/>
              <a:t>A runtime error will happen!</a:t>
            </a:r>
            <a:endParaRPr lang="en-US" sz="20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200" dirty="0"/>
              <a:t>MOVE.W #1110, D1 -&gt; Valid according to 68K manual!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MOVE.W #1110, A1 -&gt; </a:t>
            </a:r>
            <a:r>
              <a:rPr lang="en-US" sz="2200" dirty="0">
                <a:solidFill>
                  <a:srgbClr val="FF0000"/>
                </a:solidFill>
              </a:rPr>
              <a:t>Invalid</a:t>
            </a:r>
            <a:r>
              <a:rPr lang="en-US" sz="2200" dirty="0"/>
              <a:t> according to 68K manual!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The destination register of MOVE operation cannot be Address Register</a:t>
            </a:r>
          </a:p>
          <a:p>
            <a:pPr lvl="1">
              <a:lnSpc>
                <a:spcPct val="11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The Easy68K simulator has a bug that can accept this operation!</a:t>
            </a:r>
          </a:p>
        </p:txBody>
      </p:sp>
    </p:spTree>
    <p:extLst>
      <p:ext uri="{BB962C8B-B14F-4D97-AF65-F5344CB8AC3E}">
        <p14:creationId xmlns:p14="http://schemas.microsoft.com/office/powerpoint/2010/main" val="1488996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1" y="2722414"/>
            <a:ext cx="7258050" cy="3067050"/>
          </a:xfrm>
          <a:prstGeom prst="rect">
            <a:avLst/>
          </a:prstGeom>
        </p:spPr>
      </p:pic>
      <p:sp>
        <p:nvSpPr>
          <p:cNvPr id="176132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76200"/>
            <a:ext cx="9220200" cy="838200"/>
          </a:xfrm>
        </p:spPr>
        <p:txBody>
          <a:bodyPr/>
          <a:lstStyle/>
          <a:p>
            <a:r>
              <a:rPr lang="en-US" dirty="0"/>
              <a:t>Format of the 68000 Instructions Set (2)</a:t>
            </a:r>
          </a:p>
        </p:txBody>
      </p:sp>
      <p:sp>
        <p:nvSpPr>
          <p:cNvPr id="176143" name="Rectangle 13"/>
          <p:cNvSpPr>
            <a:spLocks noChangeArrowheads="1"/>
          </p:cNvSpPr>
          <p:nvPr/>
        </p:nvSpPr>
        <p:spPr bwMode="auto">
          <a:xfrm>
            <a:off x="212724" y="942589"/>
            <a:ext cx="8702675" cy="290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/>
              <a:t>Use an </a:t>
            </a:r>
            <a:r>
              <a:rPr lang="en-US" sz="2000" b="1" dirty="0">
                <a:solidFill>
                  <a:srgbClr val="FF0000"/>
                </a:solidFill>
              </a:rPr>
              <a:t>internal register </a:t>
            </a:r>
            <a:r>
              <a:rPr lang="en-US" sz="2000" dirty="0">
                <a:solidFill>
                  <a:srgbClr val="FF0000"/>
                </a:solidFill>
              </a:rPr>
              <a:t>as </a:t>
            </a:r>
            <a:r>
              <a:rPr lang="en-US" sz="2000" b="1" dirty="0">
                <a:solidFill>
                  <a:srgbClr val="FF0000"/>
                </a:solidFill>
              </a:rPr>
              <a:t>the source or destination </a:t>
            </a:r>
            <a:r>
              <a:rPr lang="en-US" sz="2000" dirty="0"/>
              <a:t>of the operation (i.e.,  ADD, AND, CMP</a:t>
            </a:r>
            <a:r>
              <a:rPr lang="en-US" sz="1800" dirty="0"/>
              <a:t>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endParaRPr kumimoji="1" lang="en-US" sz="1800" dirty="0"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599" y="1672928"/>
            <a:ext cx="6708888" cy="713025"/>
            <a:chOff x="1127182" y="3649980"/>
            <a:chExt cx="6708888" cy="713025"/>
          </a:xfrm>
        </p:grpSpPr>
        <p:sp>
          <p:nvSpPr>
            <p:cNvPr id="176134" name="Rectangle 4"/>
            <p:cNvSpPr>
              <a:spLocks noChangeArrowheads="1"/>
            </p:cNvSpPr>
            <p:nvPr/>
          </p:nvSpPr>
          <p:spPr bwMode="auto">
            <a:xfrm>
              <a:off x="1203064" y="3707595"/>
              <a:ext cx="6493135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176135" name="Rectangle 5"/>
            <p:cNvSpPr>
              <a:spLocks noChangeArrowheads="1"/>
            </p:cNvSpPr>
            <p:nvPr/>
          </p:nvSpPr>
          <p:spPr bwMode="auto">
            <a:xfrm>
              <a:off x="2879464" y="3707595"/>
              <a:ext cx="4816733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176136" name="Text Box 6"/>
            <p:cNvSpPr txBox="1">
              <a:spLocks noChangeArrowheads="1"/>
            </p:cNvSpPr>
            <p:nvPr/>
          </p:nvSpPr>
          <p:spPr bwMode="auto">
            <a:xfrm>
              <a:off x="1584065" y="3737550"/>
              <a:ext cx="809837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b="1" dirty="0"/>
                <a:t>opcode</a:t>
              </a:r>
            </a:p>
          </p:txBody>
        </p:sp>
        <p:sp>
          <p:nvSpPr>
            <p:cNvPr id="176137" name="Text Box 7"/>
            <p:cNvSpPr txBox="1">
              <a:spLocks noChangeArrowheads="1"/>
            </p:cNvSpPr>
            <p:nvPr/>
          </p:nvSpPr>
          <p:spPr bwMode="auto">
            <a:xfrm>
              <a:off x="2816214" y="3735447"/>
              <a:ext cx="938077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b="1" dirty="0"/>
                <a:t>register</a:t>
              </a:r>
            </a:p>
          </p:txBody>
        </p:sp>
        <p:sp>
          <p:nvSpPr>
            <p:cNvPr id="176138" name="Text Box 8"/>
            <p:cNvSpPr txBox="1">
              <a:spLocks noChangeArrowheads="1"/>
            </p:cNvSpPr>
            <p:nvPr/>
          </p:nvSpPr>
          <p:spPr bwMode="auto">
            <a:xfrm>
              <a:off x="5008302" y="3720088"/>
              <a:ext cx="1643399" cy="3385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 b="1" dirty="0" err="1"/>
                <a:t>src</a:t>
              </a:r>
              <a:r>
                <a:rPr lang="en-US" sz="1600" b="1" dirty="0"/>
                <a:t> or </a:t>
              </a:r>
              <a:r>
                <a:rPr lang="en-US" sz="1600" b="1" dirty="0" err="1"/>
                <a:t>dst</a:t>
              </a:r>
              <a:r>
                <a:rPr lang="en-US" sz="1600" b="1" dirty="0"/>
                <a:t> EA </a:t>
              </a:r>
            </a:p>
          </p:txBody>
        </p:sp>
        <p:sp>
          <p:nvSpPr>
            <p:cNvPr id="176140" name="Rectangle 10"/>
            <p:cNvSpPr>
              <a:spLocks noChangeArrowheads="1"/>
            </p:cNvSpPr>
            <p:nvPr/>
          </p:nvSpPr>
          <p:spPr bwMode="auto">
            <a:xfrm>
              <a:off x="3691042" y="3707595"/>
              <a:ext cx="4005156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176141" name="Rectangle 11"/>
            <p:cNvSpPr>
              <a:spLocks noChangeArrowheads="1"/>
            </p:cNvSpPr>
            <p:nvPr/>
          </p:nvSpPr>
          <p:spPr bwMode="auto">
            <a:xfrm>
              <a:off x="4428501" y="3707595"/>
              <a:ext cx="3267697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176142" name="Text Box 12"/>
            <p:cNvSpPr txBox="1">
              <a:spLocks noChangeArrowheads="1"/>
            </p:cNvSpPr>
            <p:nvPr/>
          </p:nvSpPr>
          <p:spPr bwMode="auto">
            <a:xfrm>
              <a:off x="3691041" y="3649980"/>
              <a:ext cx="737459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sz="1400" b="1" dirty="0"/>
                <a:t>op mode 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1127182" y="4116784"/>
              <a:ext cx="6708888" cy="24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000" b="1" dirty="0"/>
                <a:t>15                                       12  11               9  8               6  5                                                                                        0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1" y="5734050"/>
            <a:ext cx="71342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8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4" y="2361459"/>
            <a:ext cx="8915400" cy="869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92886"/>
            <a:ext cx="4572000" cy="9541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0164" y="4512086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Effective Address field—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    If the location specified is 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source</a:t>
            </a:r>
            <a:r>
              <a:rPr lang="en-US" sz="2400" b="1" dirty="0">
                <a:latin typeface="Arial" panose="020B0604020202020204" pitchFamily="34" charset="0"/>
              </a:rPr>
              <a:t> operand,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all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  addressing modes</a:t>
            </a:r>
            <a:r>
              <a:rPr lang="en-US" sz="2400" b="1" dirty="0">
                <a:latin typeface="Arial" panose="020B0604020202020204" pitchFamily="34" charset="0"/>
              </a:rPr>
              <a:t> can be used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    If the location specified is 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destination</a:t>
            </a:r>
            <a:r>
              <a:rPr lang="en-US" sz="2400" b="1" dirty="0">
                <a:latin typeface="Arial" panose="020B0604020202020204" pitchFamily="34" charset="0"/>
              </a:rPr>
              <a:t> operand, only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  memory alterable addressing </a:t>
            </a:r>
            <a:r>
              <a:rPr lang="en-US" sz="2400" b="1" dirty="0">
                <a:latin typeface="Arial" panose="020B0604020202020204" pitchFamily="34" charset="0"/>
              </a:rPr>
              <a:t>modes can be used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62000" y="1828800"/>
            <a:ext cx="46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Specifies any of the eight data registers</a:t>
            </a: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 flipV="1">
            <a:off x="3096934" y="2228910"/>
            <a:ext cx="27266" cy="37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352800" y="3073067"/>
            <a:ext cx="1219200" cy="29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34200" y="3140486"/>
            <a:ext cx="457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5" y="244753"/>
            <a:ext cx="7629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03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Exercise</a:t>
            </a:r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1. Assemble by hand the following assembly language MOVE and ADD instructions</a:t>
            </a:r>
          </a:p>
          <a:p>
            <a:pPr lvl="0"/>
            <a:r>
              <a:rPr lang="en-US" sz="1800" dirty="0"/>
              <a:t> MOVE.B			(A0)	,D7</a:t>
            </a:r>
          </a:p>
          <a:p>
            <a:pPr lvl="0"/>
            <a:endParaRPr lang="en-US" sz="1800" dirty="0"/>
          </a:p>
          <a:p>
            <a:r>
              <a:rPr lang="en-US" sz="1800" dirty="0"/>
              <a:t> MOVE.L			$1234,D7</a:t>
            </a:r>
          </a:p>
          <a:p>
            <a:endParaRPr lang="en-US" sz="1800" dirty="0"/>
          </a:p>
          <a:p>
            <a:r>
              <a:rPr lang="en-US" sz="1800" dirty="0"/>
              <a:t> MOVEA.W		D7,A0</a:t>
            </a:r>
          </a:p>
          <a:p>
            <a:endParaRPr lang="en-US" sz="1800" dirty="0"/>
          </a:p>
          <a:p>
            <a:r>
              <a:rPr lang="en-US" sz="1800" dirty="0"/>
              <a:t> ADD.W			D0,D7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70690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Exercise - Illegal Instructions</a:t>
            </a:r>
          </a:p>
        </p:txBody>
      </p:sp>
      <p:sp>
        <p:nvSpPr>
          <p:cNvPr id="182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+mj-lt"/>
              <a:buAutoNum type="arabicPeriod" startAt="2"/>
            </a:pPr>
            <a:r>
              <a:rPr lang="en-US" sz="2400" dirty="0"/>
              <a:t>Explain why the following codes are illegal</a:t>
            </a:r>
          </a:p>
          <a:p>
            <a:pPr lvl="0"/>
            <a:r>
              <a:rPr lang="en-US" sz="1800" dirty="0"/>
              <a:t>MOVE.W		$2233,A5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Answer: A5 is an Address register</a:t>
            </a:r>
          </a:p>
          <a:p>
            <a:pPr lvl="0"/>
            <a:r>
              <a:rPr lang="en-US" sz="1800" dirty="0"/>
              <a:t>MOVE.B		#$2233,D6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Answer: #$2233 is a word (2 bytes)</a:t>
            </a:r>
          </a:p>
          <a:p>
            <a:r>
              <a:rPr lang="en-US" sz="1800" dirty="0"/>
              <a:t>ADD.W		D0,#$1000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Answer: #$1000 is an immediate number, which cannot be a destination in ADD operation</a:t>
            </a:r>
          </a:p>
          <a:p>
            <a:r>
              <a:rPr lang="en-US" sz="1800" dirty="0"/>
              <a:t>MOVEA.B	D7,A0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Answer: MOVEA can only operate on Word or Long, but not Byte</a:t>
            </a:r>
          </a:p>
          <a:p>
            <a:r>
              <a:rPr lang="en-US" sz="1800" dirty="0"/>
              <a:t>MOVEA.W	A0,$1234</a:t>
            </a:r>
          </a:p>
          <a:p>
            <a:pPr marL="0" lv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Answer: Destination must be an Address register for MOVEA operation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133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23288" cy="7731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Single operand instructions</a:t>
            </a:r>
            <a:r>
              <a:rPr lang="en-US" sz="1800" dirty="0"/>
              <a:t>, i.e., CLR (clear the contents of the </a:t>
            </a:r>
            <a:r>
              <a:rPr lang="en-US" sz="1800" dirty="0" err="1"/>
              <a:t>dst</a:t>
            </a:r>
            <a:r>
              <a:rPr lang="en-US" sz="1800" dirty="0"/>
              <a:t> EA)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An </a:t>
            </a:r>
            <a:r>
              <a:rPr lang="en-US" sz="1800" dirty="0" err="1"/>
              <a:t>opcode</a:t>
            </a:r>
            <a:r>
              <a:rPr lang="en-US" sz="1800" dirty="0"/>
              <a:t> word + rest of instruction (sometimes do not have)</a:t>
            </a:r>
          </a:p>
        </p:txBody>
      </p:sp>
      <p:sp>
        <p:nvSpPr>
          <p:cNvPr id="177158" name="Rectangle 4"/>
          <p:cNvSpPr>
            <a:spLocks noChangeArrowheads="1"/>
          </p:cNvSpPr>
          <p:nvPr/>
        </p:nvSpPr>
        <p:spPr bwMode="auto">
          <a:xfrm>
            <a:off x="1387475" y="2179638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7159" name="Text Box 5"/>
          <p:cNvSpPr txBox="1">
            <a:spLocks noChangeArrowheads="1"/>
          </p:cNvSpPr>
          <p:nvPr/>
        </p:nvSpPr>
        <p:spPr bwMode="auto">
          <a:xfrm>
            <a:off x="1768475" y="2241550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177160" name="Text Box 6"/>
          <p:cNvSpPr txBox="1">
            <a:spLocks noChangeArrowheads="1"/>
          </p:cNvSpPr>
          <p:nvPr/>
        </p:nvSpPr>
        <p:spPr bwMode="auto">
          <a:xfrm>
            <a:off x="6137274" y="2286001"/>
            <a:ext cx="896937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/>
              <a:t>register</a:t>
            </a:r>
          </a:p>
        </p:txBody>
      </p:sp>
      <p:sp>
        <p:nvSpPr>
          <p:cNvPr id="177161" name="Text Box 7"/>
          <p:cNvSpPr txBox="1">
            <a:spLocks noChangeArrowheads="1"/>
          </p:cNvSpPr>
          <p:nvPr/>
        </p:nvSpPr>
        <p:spPr bwMode="auto">
          <a:xfrm>
            <a:off x="1295400" y="2589927"/>
            <a:ext cx="6144631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15                                                                                                 6   5                      3  2                           0</a:t>
            </a:r>
          </a:p>
        </p:txBody>
      </p:sp>
      <p:sp>
        <p:nvSpPr>
          <p:cNvPr id="177162" name="Rectangle 8"/>
          <p:cNvSpPr>
            <a:spLocks noChangeArrowheads="1"/>
          </p:cNvSpPr>
          <p:nvPr/>
        </p:nvSpPr>
        <p:spPr bwMode="auto">
          <a:xfrm>
            <a:off x="5029200" y="2179638"/>
            <a:ext cx="215265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177163" name="Rectangle 9"/>
          <p:cNvSpPr>
            <a:spLocks noChangeArrowheads="1"/>
          </p:cNvSpPr>
          <p:nvPr/>
        </p:nvSpPr>
        <p:spPr bwMode="auto">
          <a:xfrm>
            <a:off x="6019800" y="2175308"/>
            <a:ext cx="1158874" cy="3714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177165" name="Rectangle 11"/>
          <p:cNvSpPr>
            <a:spLocks noChangeArrowheads="1"/>
          </p:cNvSpPr>
          <p:nvPr/>
        </p:nvSpPr>
        <p:spPr bwMode="auto">
          <a:xfrm>
            <a:off x="1387475" y="2179638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7166" name="Text Box 12"/>
          <p:cNvSpPr txBox="1">
            <a:spLocks noChangeArrowheads="1"/>
          </p:cNvSpPr>
          <p:nvPr/>
        </p:nvSpPr>
        <p:spPr bwMode="auto">
          <a:xfrm>
            <a:off x="1768475" y="2241550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177167" name="Rectangle 13"/>
          <p:cNvSpPr>
            <a:spLocks noChangeArrowheads="1"/>
          </p:cNvSpPr>
          <p:nvPr/>
        </p:nvSpPr>
        <p:spPr bwMode="auto">
          <a:xfrm>
            <a:off x="323850" y="2841625"/>
            <a:ext cx="8523288" cy="338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•"/>
            </a:pPr>
            <a:endParaRPr kumimoji="1" lang="en-US" sz="1800" dirty="0">
              <a:latin typeface="Tahoma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•"/>
            </a:pPr>
            <a:r>
              <a:rPr kumimoji="1" lang="en-US" sz="1800" dirty="0">
                <a:latin typeface="Tahoma" pitchFamily="34" charset="0"/>
              </a:rPr>
              <a:t>JMP (Jump) and JSR (Jump to Sub-Routine) are single-operand instructions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-"/>
            </a:pPr>
            <a:r>
              <a:rPr kumimoji="1" lang="en-US" sz="1800" dirty="0">
                <a:latin typeface="Tahoma" pitchFamily="34" charset="0"/>
              </a:rPr>
              <a:t>JMP: Change the value of the Program Counter (PC)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-"/>
            </a:pPr>
            <a:r>
              <a:rPr kumimoji="1" lang="en-US" sz="1800" dirty="0">
                <a:latin typeface="Tahoma" pitchFamily="34" charset="0"/>
              </a:rPr>
              <a:t>Next instruction is fetched from &lt;PC&gt;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•"/>
            </a:pPr>
            <a:r>
              <a:rPr kumimoji="1" lang="en-US" sz="1800" dirty="0">
                <a:latin typeface="Tahoma" pitchFamily="34" charset="0"/>
              </a:rPr>
              <a:t>JSR is a special type of jump instruction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-"/>
            </a:pPr>
            <a:r>
              <a:rPr kumimoji="1" lang="en-US" sz="1800" dirty="0">
                <a:latin typeface="Tahoma" pitchFamily="34" charset="0"/>
              </a:rPr>
              <a:t>Replaces &lt;PC&gt; with operand but also saves the  current &lt;PC&gt; on the stack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-"/>
            </a:pPr>
            <a:r>
              <a:rPr kumimoji="1" lang="en-US" sz="1800" dirty="0">
                <a:latin typeface="Tahoma" pitchFamily="34" charset="0"/>
              </a:rPr>
              <a:t>Can return to starting point with RTS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  <a:buFontTx/>
              <a:buChar char="-"/>
            </a:pPr>
            <a:r>
              <a:rPr kumimoji="1" lang="en-US" sz="1800" dirty="0">
                <a:latin typeface="Tahoma" pitchFamily="34" charset="0"/>
              </a:rPr>
              <a:t>Used for interrupt subroutines or ISR’s and function calls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77238" cy="762000"/>
          </a:xfrm>
        </p:spPr>
        <p:txBody>
          <a:bodyPr/>
          <a:lstStyle/>
          <a:p>
            <a:r>
              <a:rPr lang="en-US" dirty="0"/>
              <a:t>Format of the 68000 Instructions Set (3)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127626" y="2294660"/>
            <a:ext cx="739774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b="1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855050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77238" cy="762000"/>
          </a:xfrm>
        </p:spPr>
        <p:txBody>
          <a:bodyPr/>
          <a:lstStyle/>
          <a:p>
            <a:r>
              <a:rPr lang="en-US" dirty="0"/>
              <a:t>Format of the 68000 Instructions Set (4)</a:t>
            </a:r>
          </a:p>
        </p:txBody>
      </p:sp>
      <p:sp>
        <p:nvSpPr>
          <p:cNvPr id="178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1071563"/>
            <a:ext cx="8267700" cy="2309812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Branch instructions</a:t>
            </a:r>
          </a:p>
          <a:p>
            <a:pPr lvl="1"/>
            <a:r>
              <a:rPr lang="en-US" sz="2000" dirty="0"/>
              <a:t>Change the program counter value to a new value if a test condition is true</a:t>
            </a:r>
          </a:p>
          <a:p>
            <a:pPr lvl="1"/>
            <a:r>
              <a:rPr lang="en-US" sz="2000" dirty="0"/>
              <a:t>Test conditions are represented by the state of the </a:t>
            </a:r>
            <a:r>
              <a:rPr lang="en-US" sz="2000" i="1" dirty="0"/>
              <a:t>flags</a:t>
            </a:r>
            <a:r>
              <a:rPr lang="en-US" sz="2000" dirty="0"/>
              <a:t> in the </a:t>
            </a:r>
            <a:r>
              <a:rPr lang="en-US" sz="2000" i="1" dirty="0"/>
              <a:t>Condition Code Register (CCR)</a:t>
            </a:r>
            <a:endParaRPr lang="en-US" sz="2000" dirty="0"/>
          </a:p>
          <a:p>
            <a:pPr lvl="2"/>
            <a:r>
              <a:rPr lang="en-US" sz="2000" dirty="0"/>
              <a:t>Tests can be, zero, overflow, carry or borrow, negative</a:t>
            </a:r>
          </a:p>
          <a:p>
            <a:pPr lvl="1"/>
            <a:endParaRPr lang="en-US" sz="2000" dirty="0"/>
          </a:p>
        </p:txBody>
      </p:sp>
      <p:sp>
        <p:nvSpPr>
          <p:cNvPr id="178182" name="Rectangle 4"/>
          <p:cNvSpPr>
            <a:spLocks noChangeArrowheads="1"/>
          </p:cNvSpPr>
          <p:nvPr/>
        </p:nvSpPr>
        <p:spPr bwMode="auto">
          <a:xfrm>
            <a:off x="1316038" y="38655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8183" name="Rectangle 5"/>
          <p:cNvSpPr>
            <a:spLocks noChangeArrowheads="1"/>
          </p:cNvSpPr>
          <p:nvPr/>
        </p:nvSpPr>
        <p:spPr bwMode="auto">
          <a:xfrm>
            <a:off x="2992438" y="3865563"/>
            <a:ext cx="41148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178184" name="Text Box 6"/>
          <p:cNvSpPr txBox="1">
            <a:spLocks noChangeArrowheads="1"/>
          </p:cNvSpPr>
          <p:nvPr/>
        </p:nvSpPr>
        <p:spPr bwMode="auto">
          <a:xfrm>
            <a:off x="1697038" y="3927475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178185" name="Text Box 7"/>
          <p:cNvSpPr txBox="1">
            <a:spLocks noChangeArrowheads="1"/>
          </p:cNvSpPr>
          <p:nvPr/>
        </p:nvSpPr>
        <p:spPr bwMode="auto">
          <a:xfrm>
            <a:off x="3384550" y="3911600"/>
            <a:ext cx="87312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condition</a:t>
            </a:r>
          </a:p>
        </p:txBody>
      </p:sp>
      <p:sp>
        <p:nvSpPr>
          <p:cNvPr id="178186" name="Text Box 8"/>
          <p:cNvSpPr txBox="1">
            <a:spLocks noChangeArrowheads="1"/>
          </p:cNvSpPr>
          <p:nvPr/>
        </p:nvSpPr>
        <p:spPr bwMode="auto">
          <a:xfrm>
            <a:off x="5121275" y="3910013"/>
            <a:ext cx="120015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displacement </a:t>
            </a:r>
          </a:p>
        </p:txBody>
      </p:sp>
      <p:sp>
        <p:nvSpPr>
          <p:cNvPr id="178187" name="Text Box 9"/>
          <p:cNvSpPr txBox="1">
            <a:spLocks noChangeArrowheads="1"/>
          </p:cNvSpPr>
          <p:nvPr/>
        </p:nvSpPr>
        <p:spPr bwMode="auto">
          <a:xfrm>
            <a:off x="1223963" y="4275852"/>
            <a:ext cx="6003567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 dirty="0"/>
              <a:t>15                                       12  11                                 8   7                                                                      0</a:t>
            </a:r>
          </a:p>
        </p:txBody>
      </p:sp>
      <p:sp>
        <p:nvSpPr>
          <p:cNvPr id="178188" name="Rectangle 10"/>
          <p:cNvSpPr>
            <a:spLocks noChangeArrowheads="1"/>
          </p:cNvSpPr>
          <p:nvPr/>
        </p:nvSpPr>
        <p:spPr bwMode="auto">
          <a:xfrm>
            <a:off x="4449763" y="3865563"/>
            <a:ext cx="266065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178189" name="Rectangle 11"/>
          <p:cNvSpPr>
            <a:spLocks noChangeArrowheads="1"/>
          </p:cNvSpPr>
          <p:nvPr/>
        </p:nvSpPr>
        <p:spPr bwMode="auto">
          <a:xfrm>
            <a:off x="387350" y="4851400"/>
            <a:ext cx="8320088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33CC"/>
              </a:buClr>
              <a:buFontTx/>
              <a:buChar char="•"/>
            </a:pPr>
            <a:r>
              <a:rPr kumimoji="1" lang="en-US" sz="1800" dirty="0">
                <a:latin typeface="Tahoma" pitchFamily="34" charset="0"/>
              </a:rPr>
              <a:t>Destination of the branch is calculated by adding the current value of the program counter to the displacement value in the instruction</a:t>
            </a:r>
          </a:p>
          <a:p>
            <a:pPr marL="742950" lvl="1" indent="-285750">
              <a:spcBef>
                <a:spcPct val="20000"/>
              </a:spcBef>
              <a:buClr>
                <a:srgbClr val="0033CC"/>
              </a:buClr>
              <a:buFontTx/>
              <a:buChar char="-"/>
            </a:pPr>
            <a:r>
              <a:rPr kumimoji="1" lang="en-US" sz="1800" dirty="0">
                <a:latin typeface="Tahoma" pitchFamily="34" charset="0"/>
              </a:rPr>
              <a:t>Uses  2’s complement, signed addition</a:t>
            </a:r>
          </a:p>
        </p:txBody>
      </p:sp>
    </p:spTree>
    <p:extLst>
      <p:ext uri="{BB962C8B-B14F-4D97-AF65-F5344CB8AC3E}">
        <p14:creationId xmlns:p14="http://schemas.microsoft.com/office/powerpoint/2010/main" val="353433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76200"/>
            <a:ext cx="8499475" cy="762000"/>
          </a:xfrm>
        </p:spPr>
        <p:txBody>
          <a:bodyPr/>
          <a:lstStyle/>
          <a:p>
            <a:r>
              <a:rPr lang="en-US" sz="4000" dirty="0"/>
              <a:t>68000 Instruction Format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524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Instruction set in a memory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Assembly codes are assembled into binary numbers and stored in memory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One instruction code can be </a:t>
            </a:r>
            <a:r>
              <a:rPr lang="en-US" sz="2400" b="1" dirty="0">
                <a:solidFill>
                  <a:srgbClr val="FF0000"/>
                </a:solidFill>
              </a:rPr>
              <a:t>up to 5 words – 80 bits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10 = 2 + 4 + 4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sz="1600" dirty="0"/>
              <a:t>For example, </a:t>
            </a:r>
          </a:p>
          <a:p>
            <a:pPr marL="800100" lvl="3" indent="-342900">
              <a:lnSpc>
                <a:spcPct val="110000"/>
              </a:lnSpc>
            </a:pPr>
            <a:r>
              <a:rPr lang="en-US" sz="1600" dirty="0"/>
              <a:t>MOVE.B #14, D0 				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103C 000E (machine code in hex)</a:t>
            </a:r>
          </a:p>
          <a:p>
            <a:pPr marL="800100" lvl="3" indent="-342900">
              <a:lnSpc>
                <a:spcPct val="110000"/>
              </a:lnSpc>
            </a:pPr>
            <a:r>
              <a:rPr lang="en-US" sz="1600" dirty="0"/>
              <a:t>MOVE.W $0010AA00,$00103000 	</a:t>
            </a:r>
            <a:r>
              <a:rPr lang="en-US" sz="1600" dirty="0">
                <a:sym typeface="Wingdings" pitchFamily="2" charset="2"/>
              </a:rPr>
              <a:t> 33F9 0010AA00 00103000</a:t>
            </a:r>
            <a:endParaRPr lang="en-US" sz="1600" dirty="0"/>
          </a:p>
          <a:p>
            <a:pPr marL="342900" lvl="2" indent="-342900">
              <a:lnSpc>
                <a:spcPct val="110000"/>
              </a:lnSpc>
            </a:pPr>
            <a:r>
              <a:rPr lang="en-US" sz="2000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first 16-bit </a:t>
            </a:r>
            <a:r>
              <a:rPr lang="en-US" sz="2000" dirty="0"/>
              <a:t>(e.g., $103C, $33F9) of an instruction is called the </a:t>
            </a:r>
            <a:r>
              <a:rPr lang="en-US" b="1" i="1" dirty="0">
                <a:solidFill>
                  <a:srgbClr val="FF0000"/>
                </a:solidFill>
              </a:rPr>
              <a:t>Opcode Word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contains </a:t>
            </a:r>
            <a:r>
              <a:rPr lang="en-US" sz="2400" b="1" i="1" dirty="0">
                <a:solidFill>
                  <a:srgbClr val="FF0000"/>
                </a:solidFill>
              </a:rPr>
              <a:t>all of the information needed to decode the rest of the instruction</a:t>
            </a:r>
            <a:endParaRPr lang="en-US" sz="1800" b="1" i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800" dirty="0"/>
              <a:t>contains the </a:t>
            </a:r>
            <a:r>
              <a:rPr lang="en-US" sz="2400" b="1" i="1" dirty="0">
                <a:solidFill>
                  <a:srgbClr val="FF0000"/>
                </a:solidFill>
              </a:rPr>
              <a:t>Opcode</a:t>
            </a:r>
            <a:r>
              <a:rPr lang="en-US" sz="1800" dirty="0"/>
              <a:t> and </a:t>
            </a:r>
            <a:r>
              <a:rPr lang="en-US" sz="2400" b="1" i="1" dirty="0">
                <a:solidFill>
                  <a:srgbClr val="FF0000"/>
                </a:solidFill>
              </a:rPr>
              <a:t>Effective Address </a:t>
            </a:r>
            <a:r>
              <a:rPr lang="en-US" sz="1800" i="1" dirty="0"/>
              <a:t>(EA) fields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The complete instruction</a:t>
            </a:r>
            <a:r>
              <a:rPr lang="en-US" sz="2000" i="1" dirty="0"/>
              <a:t> </a:t>
            </a:r>
            <a:r>
              <a:rPr lang="en-US" sz="2000" dirty="0"/>
              <a:t>in memory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b="1" dirty="0">
                <a:solidFill>
                  <a:srgbClr val="0033CC"/>
                </a:solidFill>
              </a:rPr>
              <a:t> contain the opcode word</a:t>
            </a:r>
            <a:r>
              <a:rPr lang="en-US" sz="2000" b="1" i="1" dirty="0">
                <a:solidFill>
                  <a:srgbClr val="0033CC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i="1" dirty="0">
                <a:solidFill>
                  <a:srgbClr val="FF0000"/>
                </a:solidFill>
              </a:rPr>
              <a:t>may</a:t>
            </a:r>
            <a:r>
              <a:rPr lang="en-US" sz="2000" b="1" i="1" dirty="0">
                <a:solidFill>
                  <a:srgbClr val="0033CC"/>
                </a:solidFill>
              </a:rPr>
              <a:t> contain additional words to complete the instruction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6286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178800" cy="2971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Inherent addressing</a:t>
            </a:r>
            <a:r>
              <a:rPr lang="en-US" sz="1800" dirty="0"/>
              <a:t>: The effect (</a:t>
            </a:r>
            <a:r>
              <a:rPr lang="en-US" sz="1800" dirty="0" err="1"/>
              <a:t>dst</a:t>
            </a:r>
            <a:r>
              <a:rPr lang="en-US" sz="1800" dirty="0"/>
              <a:t> or </a:t>
            </a:r>
            <a:r>
              <a:rPr lang="en-US" sz="1800" dirty="0" err="1"/>
              <a:t>src</a:t>
            </a:r>
            <a:r>
              <a:rPr lang="en-US" sz="1800" dirty="0"/>
              <a:t>) of the opcode is inherently contained in the function of the opcode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RTS: </a:t>
            </a:r>
            <a:r>
              <a:rPr lang="en-US" sz="1800" dirty="0" err="1"/>
              <a:t>ReTurn</a:t>
            </a:r>
            <a:r>
              <a:rPr lang="en-US" sz="1800" dirty="0"/>
              <a:t> from Subroutine: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JSR instruction PUSH the return location on the stack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RTS only needs to POP the &lt;PC&gt; in order to get back from the subroutine</a:t>
            </a:r>
          </a:p>
        </p:txBody>
      </p:sp>
      <p:sp>
        <p:nvSpPr>
          <p:cNvPr id="179206" name="Rectangle 4"/>
          <p:cNvSpPr>
            <a:spLocks noChangeArrowheads="1"/>
          </p:cNvSpPr>
          <p:nvPr/>
        </p:nvSpPr>
        <p:spPr bwMode="auto">
          <a:xfrm>
            <a:off x="1611313" y="4830763"/>
            <a:ext cx="579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179207" name="Text Box 5"/>
          <p:cNvSpPr txBox="1">
            <a:spLocks noChangeArrowheads="1"/>
          </p:cNvSpPr>
          <p:nvPr/>
        </p:nvSpPr>
        <p:spPr bwMode="auto">
          <a:xfrm>
            <a:off x="4105275" y="4883150"/>
            <a:ext cx="7270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opcode</a:t>
            </a:r>
          </a:p>
        </p:txBody>
      </p:sp>
      <p:sp>
        <p:nvSpPr>
          <p:cNvPr id="179208" name="Text Box 6"/>
          <p:cNvSpPr txBox="1">
            <a:spLocks noChangeArrowheads="1"/>
          </p:cNvSpPr>
          <p:nvPr/>
        </p:nvSpPr>
        <p:spPr bwMode="auto">
          <a:xfrm>
            <a:off x="5416550" y="4875213"/>
            <a:ext cx="227013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/>
              <a:t> </a:t>
            </a:r>
          </a:p>
        </p:txBody>
      </p:sp>
      <p:sp>
        <p:nvSpPr>
          <p:cNvPr id="179209" name="Text Box 7"/>
          <p:cNvSpPr txBox="1">
            <a:spLocks noChangeArrowheads="1"/>
          </p:cNvSpPr>
          <p:nvPr/>
        </p:nvSpPr>
        <p:spPr bwMode="auto">
          <a:xfrm>
            <a:off x="1519238" y="5241925"/>
            <a:ext cx="6016625" cy="244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 b="1"/>
              <a:t>15                                                                                                                                                                 0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77238" cy="762000"/>
          </a:xfrm>
        </p:spPr>
        <p:txBody>
          <a:bodyPr/>
          <a:lstStyle/>
          <a:p>
            <a:r>
              <a:rPr lang="en-US" dirty="0"/>
              <a:t>Format of the 68000 Instructions Set (5)</a:t>
            </a:r>
          </a:p>
        </p:txBody>
      </p:sp>
    </p:spTree>
    <p:extLst>
      <p:ext uri="{BB962C8B-B14F-4D97-AF65-F5344CB8AC3E}">
        <p14:creationId xmlns:p14="http://schemas.microsoft.com/office/powerpoint/2010/main" val="208707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47637"/>
            <a:ext cx="8366125" cy="690563"/>
          </a:xfrm>
        </p:spPr>
        <p:txBody>
          <a:bodyPr/>
          <a:lstStyle/>
          <a:p>
            <a:r>
              <a:rPr lang="en-US" sz="3600" dirty="0"/>
              <a:t>Some Representative Instructions</a:t>
            </a:r>
          </a:p>
        </p:txBody>
      </p:sp>
      <p:sp>
        <p:nvSpPr>
          <p:cNvPr id="184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91525" cy="414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b="1" dirty="0"/>
              <a:t>CLR.B </a:t>
            </a:r>
            <a:r>
              <a:rPr lang="en-US" sz="1800" b="1" dirty="0" err="1"/>
              <a:t>ddst</a:t>
            </a:r>
            <a:r>
              <a:rPr lang="en-US" sz="1800" dirty="0"/>
              <a:t>		 		</a:t>
            </a:r>
            <a:r>
              <a:rPr lang="en-US" sz="1800" b="1" dirty="0"/>
              <a:t>0100001000</a:t>
            </a:r>
            <a:r>
              <a:rPr lang="en-US" sz="1800" b="1" dirty="0">
                <a:solidFill>
                  <a:srgbClr val="FF0000"/>
                </a:solidFill>
              </a:rPr>
              <a:t>dddddd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Clear (set to zero) the byte of the data destination operand – </a:t>
            </a:r>
            <a:r>
              <a:rPr lang="en-US" sz="1800" dirty="0" err="1"/>
              <a:t>ddst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dirty="0"/>
              <a:t>BNE	displacement</a:t>
            </a:r>
            <a:r>
              <a:rPr lang="en-US" sz="1800" dirty="0"/>
              <a:t>	   	</a:t>
            </a:r>
            <a:r>
              <a:rPr lang="en-US" sz="1800" b="1" dirty="0"/>
              <a:t>01100110</a:t>
            </a:r>
            <a:r>
              <a:rPr lang="en-US" sz="1800" b="1" dirty="0">
                <a:solidFill>
                  <a:srgbClr val="FF0000"/>
                </a:solidFill>
              </a:rPr>
              <a:t>dddddddd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Branch if the result is Not Equal to zero ( Zero flag = 0 )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BEQ	displacement</a:t>
            </a:r>
            <a:r>
              <a:rPr lang="en-US" sz="1800" dirty="0"/>
              <a:t>	    	</a:t>
            </a:r>
            <a:r>
              <a:rPr lang="en-US" sz="1800" b="1" dirty="0"/>
              <a:t>01100111</a:t>
            </a:r>
            <a:r>
              <a:rPr lang="en-US" sz="1800" b="1" dirty="0">
                <a:solidFill>
                  <a:srgbClr val="FF0000"/>
                </a:solidFill>
              </a:rPr>
              <a:t>dddddddd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Branch if the result is </a:t>
            </a:r>
            <a:r>
              <a:rPr lang="en-US" sz="1800" dirty="0" err="1"/>
              <a:t>EQual</a:t>
            </a:r>
            <a:r>
              <a:rPr lang="en-US" sz="1800" dirty="0"/>
              <a:t> to zero ( Zero flag = 1 )</a:t>
            </a:r>
          </a:p>
          <a:p>
            <a:pPr>
              <a:lnSpc>
                <a:spcPct val="110000"/>
              </a:lnSpc>
            </a:pPr>
            <a:r>
              <a:rPr lang="en-US" sz="1800" b="1" dirty="0"/>
              <a:t>JMP	</a:t>
            </a:r>
            <a:r>
              <a:rPr lang="en-US" sz="1800" b="1" dirty="0" err="1"/>
              <a:t>cdst</a:t>
            </a:r>
            <a:r>
              <a:rPr lang="en-US" sz="1800" b="1" dirty="0"/>
              <a:t>	</a:t>
            </a:r>
            <a:r>
              <a:rPr lang="en-US" sz="1800" dirty="0"/>
              <a:t>			</a:t>
            </a:r>
            <a:r>
              <a:rPr lang="en-US" sz="1800" b="1" dirty="0"/>
              <a:t>0100111011</a:t>
            </a:r>
            <a:r>
              <a:rPr lang="en-US" sz="1800" b="1" dirty="0">
                <a:solidFill>
                  <a:srgbClr val="FF0000"/>
                </a:solidFill>
              </a:rPr>
              <a:t>dddddd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Jump to the address defined by control destination operand, </a:t>
            </a:r>
            <a:r>
              <a:rPr lang="en-US" sz="1800" dirty="0" err="1"/>
              <a:t>cdst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dirty="0"/>
              <a:t>RTS</a:t>
            </a:r>
            <a:r>
              <a:rPr lang="en-US" sz="1800" dirty="0"/>
              <a:t>						</a:t>
            </a:r>
            <a:r>
              <a:rPr lang="en-US" sz="1800" b="1" dirty="0"/>
              <a:t>0x4E75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Notice that the RTS instruction does not require an operand</a:t>
            </a:r>
          </a:p>
        </p:txBody>
      </p:sp>
    </p:spTree>
    <p:extLst>
      <p:ext uri="{BB962C8B-B14F-4D97-AF65-F5344CB8AC3E}">
        <p14:creationId xmlns:p14="http://schemas.microsoft.com/office/powerpoint/2010/main" val="324943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016000"/>
            <a:ext cx="8280400" cy="1112838"/>
          </a:xfrm>
        </p:spPr>
        <p:txBody>
          <a:bodyPr/>
          <a:lstStyle/>
          <a:p>
            <a:r>
              <a:rPr lang="en-US" sz="1800" dirty="0"/>
              <a:t>Example: Only op-code word</a:t>
            </a:r>
          </a:p>
          <a:p>
            <a:pPr lvl="1"/>
            <a:r>
              <a:rPr lang="en-US" sz="1800" dirty="0"/>
              <a:t>Generally represented as 	     </a:t>
            </a:r>
            <a:r>
              <a:rPr lang="en-US" sz="1800" b="1" dirty="0">
                <a:solidFill>
                  <a:srgbClr val="FF0000"/>
                </a:solidFill>
              </a:rPr>
              <a:t>OPCODE</a:t>
            </a:r>
            <a:r>
              <a:rPr lang="en-US" sz="1800" b="1" dirty="0"/>
              <a:t>	</a:t>
            </a:r>
            <a:endParaRPr lang="en-US" sz="1800" b="1" dirty="0">
              <a:solidFill>
                <a:srgbClr val="0033CC"/>
              </a:solidFill>
            </a:endParaRPr>
          </a:p>
          <a:p>
            <a:pPr lvl="1"/>
            <a:r>
              <a:rPr lang="en-US" sz="1800" dirty="0"/>
              <a:t>Example:	</a:t>
            </a:r>
          </a:p>
        </p:txBody>
      </p:sp>
      <p:sp>
        <p:nvSpPr>
          <p:cNvPr id="23556" name="Rectangle 20"/>
          <p:cNvSpPr>
            <a:spLocks noChangeArrowheads="1"/>
          </p:cNvSpPr>
          <p:nvPr/>
        </p:nvSpPr>
        <p:spPr bwMode="auto">
          <a:xfrm>
            <a:off x="2281238" y="1676400"/>
            <a:ext cx="5091906" cy="40011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800" b="1" dirty="0"/>
              <a:t>MOVE.B D3, D0 </a:t>
            </a:r>
            <a:r>
              <a:rPr lang="en-US" sz="1800" b="1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</a:rPr>
              <a:t>1003</a:t>
            </a:r>
            <a:endParaRPr lang="en-US" sz="1800" b="1" i="1" dirty="0">
              <a:solidFill>
                <a:srgbClr val="0033CC"/>
              </a:solidFill>
            </a:endParaRP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903861" y="2498030"/>
            <a:ext cx="412533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/>
              <a:t>EVEN BYTE                                      ODD BYTE</a:t>
            </a:r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577850" y="2684076"/>
            <a:ext cx="7032694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7      6     5     4   3     2     1    0    7      6      5     4     3    2    1     0</a:t>
            </a:r>
          </a:p>
        </p:txBody>
      </p:sp>
      <p:sp>
        <p:nvSpPr>
          <p:cNvPr id="23561" name="Line 6"/>
          <p:cNvSpPr>
            <a:spLocks noChangeShapeType="1"/>
          </p:cNvSpPr>
          <p:nvPr/>
        </p:nvSpPr>
        <p:spPr bwMode="auto">
          <a:xfrm>
            <a:off x="2534056" y="2463992"/>
            <a:ext cx="0" cy="10481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614363" y="3564946"/>
            <a:ext cx="4616450" cy="588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563" name="Text Box 8"/>
          <p:cNvSpPr txBox="1">
            <a:spLocks noChangeArrowheads="1"/>
          </p:cNvSpPr>
          <p:nvPr/>
        </p:nvSpPr>
        <p:spPr bwMode="auto">
          <a:xfrm>
            <a:off x="570495" y="2988082"/>
            <a:ext cx="4642168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15    14  13   12 11   10     9    8   7      6      5      4     3    2    1     0</a:t>
            </a:r>
          </a:p>
        </p:txBody>
      </p:sp>
      <p:sp>
        <p:nvSpPr>
          <p:cNvPr id="23564" name="Text Box 9"/>
          <p:cNvSpPr txBox="1">
            <a:spLocks noChangeArrowheads="1"/>
          </p:cNvSpPr>
          <p:nvPr/>
        </p:nvSpPr>
        <p:spPr bwMode="auto">
          <a:xfrm>
            <a:off x="2221795" y="3600764"/>
            <a:ext cx="1261884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/>
              <a:t>OP CODE WORD</a:t>
            </a:r>
          </a:p>
        </p:txBody>
      </p:sp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1016201" y="3827776"/>
            <a:ext cx="3865161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/>
              <a:t>FIRST WORD SPECIFIES OPERATIONS AND MODES</a:t>
            </a:r>
          </a:p>
        </p:txBody>
      </p:sp>
      <p:sp>
        <p:nvSpPr>
          <p:cNvPr id="806933" name="Text Box 21"/>
          <p:cNvSpPr txBox="1">
            <a:spLocks noChangeArrowheads="1"/>
          </p:cNvSpPr>
          <p:nvPr/>
        </p:nvSpPr>
        <p:spPr bwMode="auto">
          <a:xfrm>
            <a:off x="5782914" y="3463246"/>
            <a:ext cx="3198245" cy="923330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It is a </a:t>
            </a:r>
            <a:r>
              <a:rPr lang="en-US" sz="1800" b="1" i="1" dirty="0">
                <a:solidFill>
                  <a:srgbClr val="0033CC"/>
                </a:solidFill>
              </a:rPr>
              <a:t>MOVE.B</a:t>
            </a:r>
            <a:r>
              <a:rPr lang="en-US" b="1" dirty="0">
                <a:latin typeface="Arial" pitchFamily="34" charset="0"/>
              </a:rPr>
              <a:t> instruction</a:t>
            </a:r>
          </a:p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The source operand is register </a:t>
            </a:r>
            <a:r>
              <a:rPr lang="en-US" sz="1800" b="1" i="1" dirty="0">
                <a:solidFill>
                  <a:srgbClr val="0033CC"/>
                </a:solidFill>
              </a:rPr>
              <a:t>D3</a:t>
            </a:r>
          </a:p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The destination operand is register </a:t>
            </a:r>
            <a:r>
              <a:rPr lang="en-US" sz="1800" b="1" i="1" dirty="0">
                <a:solidFill>
                  <a:srgbClr val="0033CC"/>
                </a:solidFill>
              </a:rPr>
              <a:t>D0 </a:t>
            </a:r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 flipH="1" flipV="1">
            <a:off x="5229222" y="3949702"/>
            <a:ext cx="553691" cy="2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614363" y="4153908"/>
            <a:ext cx="4616450" cy="588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82772" y="4159564"/>
            <a:ext cx="3236784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/>
              <a:t>SOURCE EFFECTIVE ADDRESS EXTENSION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836380" y="4386576"/>
            <a:ext cx="233910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/>
              <a:t>IF ANY, ONE OR TWO WORDS</a:t>
            </a: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H="1" flipV="1">
            <a:off x="5229223" y="4424364"/>
            <a:ext cx="1187348" cy="2524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416573" y="4603755"/>
            <a:ext cx="836612" cy="274638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</a:rPr>
              <a:t>Not used</a:t>
            </a: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5229222" y="4805365"/>
            <a:ext cx="1185761" cy="22445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16299" y="4735801"/>
            <a:ext cx="4611333" cy="588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1051994" y="4758051"/>
            <a:ext cx="3685624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/>
              <a:t>DESTINATION EFFECTIVE ADDRESS EXTENSION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808599" y="4985063"/>
            <a:ext cx="233910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/>
              <a:t>IF ANY, ONE OR TWO WORDS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304800" y="76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4000" kern="0" dirty="0"/>
              <a:t>Instruction Format in Memory</a:t>
            </a:r>
          </a:p>
        </p:txBody>
      </p:sp>
    </p:spTree>
    <p:extLst>
      <p:ext uri="{BB962C8B-B14F-4D97-AF65-F5344CB8AC3E}">
        <p14:creationId xmlns:p14="http://schemas.microsoft.com/office/powerpoint/2010/main" val="69149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1016000"/>
            <a:ext cx="8280400" cy="1112838"/>
          </a:xfrm>
        </p:spPr>
        <p:txBody>
          <a:bodyPr/>
          <a:lstStyle/>
          <a:p>
            <a:r>
              <a:rPr lang="en-US" sz="1800" dirty="0"/>
              <a:t>Example: an </a:t>
            </a:r>
            <a:r>
              <a:rPr lang="en-US" sz="1800" b="1" i="1" dirty="0"/>
              <a:t>immediate operand </a:t>
            </a:r>
            <a:r>
              <a:rPr lang="en-US" sz="1800" dirty="0"/>
              <a:t>is the actual data value</a:t>
            </a:r>
          </a:p>
          <a:p>
            <a:pPr lvl="1"/>
            <a:r>
              <a:rPr lang="en-US" sz="1800" dirty="0"/>
              <a:t>Generally represented as 	       </a:t>
            </a:r>
            <a:r>
              <a:rPr lang="en-US" sz="1800" b="1" dirty="0">
                <a:solidFill>
                  <a:srgbClr val="FF0000"/>
                </a:solidFill>
              </a:rPr>
              <a:t>OPCODE</a:t>
            </a:r>
            <a:r>
              <a:rPr lang="en-US" sz="1800" b="1" dirty="0"/>
              <a:t>  </a:t>
            </a:r>
            <a:r>
              <a:rPr lang="en-US" sz="1800" b="1" i="1" dirty="0">
                <a:solidFill>
                  <a:srgbClr val="0033CC"/>
                </a:solidFill>
              </a:rPr>
              <a:t>#DATA </a:t>
            </a:r>
            <a:r>
              <a:rPr lang="en-US" sz="1800" b="1" dirty="0">
                <a:solidFill>
                  <a:srgbClr val="0033CC"/>
                </a:solidFill>
              </a:rPr>
              <a:t>(min. unit is word)</a:t>
            </a:r>
          </a:p>
          <a:p>
            <a:pPr lvl="1"/>
            <a:r>
              <a:rPr lang="en-US" sz="1800" dirty="0"/>
              <a:t>Example:	</a:t>
            </a:r>
          </a:p>
        </p:txBody>
      </p:sp>
      <p:sp>
        <p:nvSpPr>
          <p:cNvPr id="23556" name="Rectangle 20"/>
          <p:cNvSpPr>
            <a:spLocks noChangeArrowheads="1"/>
          </p:cNvSpPr>
          <p:nvPr/>
        </p:nvSpPr>
        <p:spPr bwMode="auto">
          <a:xfrm>
            <a:off x="2281238" y="1676400"/>
            <a:ext cx="5091906" cy="400110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800" b="1" dirty="0"/>
              <a:t>MOVE.B #14, D0 </a:t>
            </a:r>
            <a:r>
              <a:rPr lang="en-US" sz="1800" b="1" dirty="0"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</a:rPr>
              <a:t>103C </a:t>
            </a:r>
            <a:r>
              <a:rPr lang="en-US" sz="1800" b="1" i="1" dirty="0">
                <a:solidFill>
                  <a:srgbClr val="0033CC"/>
                </a:solidFill>
              </a:rPr>
              <a:t>000E </a:t>
            </a:r>
          </a:p>
        </p:txBody>
      </p:sp>
      <p:sp>
        <p:nvSpPr>
          <p:cNvPr id="23562" name="Rectangle 7"/>
          <p:cNvSpPr>
            <a:spLocks noChangeArrowheads="1"/>
          </p:cNvSpPr>
          <p:nvPr/>
        </p:nvSpPr>
        <p:spPr bwMode="auto">
          <a:xfrm>
            <a:off x="614363" y="3635372"/>
            <a:ext cx="4616450" cy="5889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564" name="Text Box 9"/>
          <p:cNvSpPr txBox="1">
            <a:spLocks noChangeArrowheads="1"/>
          </p:cNvSpPr>
          <p:nvPr/>
        </p:nvSpPr>
        <p:spPr bwMode="auto">
          <a:xfrm>
            <a:off x="2146300" y="3687759"/>
            <a:ext cx="14128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OP CODE WORD</a:t>
            </a:r>
          </a:p>
        </p:txBody>
      </p:sp>
      <p:sp>
        <p:nvSpPr>
          <p:cNvPr id="23565" name="Text Box 10"/>
          <p:cNvSpPr txBox="1">
            <a:spLocks noChangeArrowheads="1"/>
          </p:cNvSpPr>
          <p:nvPr/>
        </p:nvSpPr>
        <p:spPr bwMode="auto">
          <a:xfrm>
            <a:off x="941388" y="3914772"/>
            <a:ext cx="4014787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/>
              <a:t>FIRST WORD SPECIFIES OPERATIONS AND MODES</a:t>
            </a:r>
          </a:p>
        </p:txBody>
      </p:sp>
      <p:sp>
        <p:nvSpPr>
          <p:cNvPr id="23566" name="Rectangle 11"/>
          <p:cNvSpPr>
            <a:spLocks noChangeArrowheads="1"/>
          </p:cNvSpPr>
          <p:nvPr/>
        </p:nvSpPr>
        <p:spPr bwMode="auto">
          <a:xfrm>
            <a:off x="614363" y="4224334"/>
            <a:ext cx="4616450" cy="588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567" name="Text Box 12"/>
          <p:cNvSpPr txBox="1">
            <a:spLocks noChangeArrowheads="1"/>
          </p:cNvSpPr>
          <p:nvPr/>
        </p:nvSpPr>
        <p:spPr bwMode="auto">
          <a:xfrm>
            <a:off x="739898" y="4245379"/>
            <a:ext cx="4322530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/>
              <a:t>SOURCE EFFECTIVE ADDRESS - IMMEDIATE OPERAND</a:t>
            </a:r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1806575" y="4473572"/>
            <a:ext cx="2398713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IF ANY, ONE OR TWO WORDS</a:t>
            </a:r>
          </a:p>
        </p:txBody>
      </p:sp>
      <p:sp>
        <p:nvSpPr>
          <p:cNvPr id="23572" name="Rectangle 17"/>
          <p:cNvSpPr>
            <a:spLocks noChangeArrowheads="1"/>
          </p:cNvSpPr>
          <p:nvPr/>
        </p:nvSpPr>
        <p:spPr bwMode="auto">
          <a:xfrm>
            <a:off x="614362" y="4812001"/>
            <a:ext cx="4614863" cy="588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573" name="Text Box 18"/>
          <p:cNvSpPr txBox="1">
            <a:spLocks noChangeArrowheads="1"/>
          </p:cNvSpPr>
          <p:nvPr/>
        </p:nvSpPr>
        <p:spPr bwMode="auto">
          <a:xfrm>
            <a:off x="973931" y="4871514"/>
            <a:ext cx="3810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DESTINATION EFFECTIVE ADDRESS EXTENSION</a:t>
            </a:r>
          </a:p>
        </p:txBody>
      </p:sp>
      <p:sp>
        <p:nvSpPr>
          <p:cNvPr id="23574" name="Text Box 19"/>
          <p:cNvSpPr txBox="1">
            <a:spLocks noChangeArrowheads="1"/>
          </p:cNvSpPr>
          <p:nvPr/>
        </p:nvSpPr>
        <p:spPr bwMode="auto">
          <a:xfrm>
            <a:off x="1762919" y="5098527"/>
            <a:ext cx="2398712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IF ANY, ONE OR TWO WORDS</a:t>
            </a:r>
          </a:p>
        </p:txBody>
      </p:sp>
      <p:sp>
        <p:nvSpPr>
          <p:cNvPr id="806933" name="Text Box 21"/>
          <p:cNvSpPr txBox="1">
            <a:spLocks noChangeArrowheads="1"/>
          </p:cNvSpPr>
          <p:nvPr/>
        </p:nvSpPr>
        <p:spPr bwMode="auto">
          <a:xfrm>
            <a:off x="5410200" y="3200400"/>
            <a:ext cx="3648756" cy="923330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It is a </a:t>
            </a:r>
            <a:r>
              <a:rPr lang="en-US" sz="1800" b="1" i="1" dirty="0">
                <a:solidFill>
                  <a:srgbClr val="0033CC"/>
                </a:solidFill>
              </a:rPr>
              <a:t>MOVE.B</a:t>
            </a:r>
            <a:r>
              <a:rPr lang="en-US" b="1" dirty="0">
                <a:latin typeface="Arial" pitchFamily="34" charset="0"/>
              </a:rPr>
              <a:t> instruction</a:t>
            </a:r>
          </a:p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The source operand is </a:t>
            </a:r>
            <a:r>
              <a:rPr lang="en-US" sz="1800" b="1" i="1" dirty="0">
                <a:solidFill>
                  <a:srgbClr val="0033CC"/>
                </a:solidFill>
              </a:rPr>
              <a:t>immediate data</a:t>
            </a:r>
          </a:p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The destination operand is register </a:t>
            </a:r>
            <a:r>
              <a:rPr lang="en-US" sz="1800" b="1" i="1" dirty="0">
                <a:solidFill>
                  <a:srgbClr val="0033CC"/>
                </a:solidFill>
              </a:rPr>
              <a:t>D0</a:t>
            </a:r>
            <a:r>
              <a:rPr lang="en-US" b="1" dirty="0">
                <a:latin typeface="Arial" pitchFamily="34" charset="0"/>
              </a:rPr>
              <a:t> </a:t>
            </a:r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 flipH="1">
            <a:off x="5229224" y="3614328"/>
            <a:ext cx="199125" cy="2782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06935" name="Text Box 23"/>
          <p:cNvSpPr txBox="1">
            <a:spLocks noChangeArrowheads="1"/>
          </p:cNvSpPr>
          <p:nvPr/>
        </p:nvSpPr>
        <p:spPr bwMode="auto">
          <a:xfrm>
            <a:off x="6018213" y="4419600"/>
            <a:ext cx="2908168" cy="369332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The immediate data value, </a:t>
            </a:r>
            <a:r>
              <a:rPr lang="en-US" sz="1800" b="1" i="1" dirty="0">
                <a:solidFill>
                  <a:srgbClr val="0033CC"/>
                </a:solidFill>
              </a:rPr>
              <a:t>$000E</a:t>
            </a:r>
          </a:p>
        </p:txBody>
      </p:sp>
      <p:sp>
        <p:nvSpPr>
          <p:cNvPr id="23578" name="Line 24"/>
          <p:cNvSpPr>
            <a:spLocks noChangeShapeType="1"/>
          </p:cNvSpPr>
          <p:nvPr/>
        </p:nvSpPr>
        <p:spPr bwMode="auto">
          <a:xfrm flipH="1">
            <a:off x="5240337" y="4522378"/>
            <a:ext cx="777875" cy="385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06937" name="Text Box 25"/>
          <p:cNvSpPr txBox="1">
            <a:spLocks noChangeArrowheads="1"/>
          </p:cNvSpPr>
          <p:nvPr/>
        </p:nvSpPr>
        <p:spPr bwMode="auto">
          <a:xfrm>
            <a:off x="6400801" y="5079814"/>
            <a:ext cx="836612" cy="274638"/>
          </a:xfrm>
          <a:prstGeom prst="rect">
            <a:avLst/>
          </a:prstGeom>
          <a:solidFill>
            <a:srgbClr val="FFFF00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Arial" pitchFamily="34" charset="0"/>
              </a:rPr>
              <a:t>Not used</a:t>
            </a:r>
          </a:p>
        </p:txBody>
      </p:sp>
      <p:sp>
        <p:nvSpPr>
          <p:cNvPr id="23580" name="Line 26"/>
          <p:cNvSpPr>
            <a:spLocks noChangeShapeType="1"/>
          </p:cNvSpPr>
          <p:nvPr/>
        </p:nvSpPr>
        <p:spPr bwMode="auto">
          <a:xfrm flipH="1" flipV="1">
            <a:off x="5240338" y="5051420"/>
            <a:ext cx="1121551" cy="1862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77850" y="2684076"/>
            <a:ext cx="7032694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7      6     5     4   3     2     1    0    7      6      5     4     3    2    1     0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70495" y="2988082"/>
            <a:ext cx="4642168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15    14  13   12 11   10    9    8    7      6       5     4     3    2    1     0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>
            <a:off x="2547021" y="2514600"/>
            <a:ext cx="0" cy="10481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4000" dirty="0"/>
              <a:t>Instruction Format in Memory (2)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903861" y="2498030"/>
            <a:ext cx="412533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/>
              <a:t>EVEN BYTE                                      ODD BYTE</a:t>
            </a:r>
          </a:p>
        </p:txBody>
      </p:sp>
    </p:spTree>
    <p:extLst>
      <p:ext uri="{BB962C8B-B14F-4D97-AF65-F5344CB8AC3E}">
        <p14:creationId xmlns:p14="http://schemas.microsoft.com/office/powerpoint/2010/main" val="164631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4000" dirty="0"/>
              <a:t>Instruction Format in Memory (3)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636588" y="3679825"/>
            <a:ext cx="4613275" cy="4556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168525" y="3676650"/>
            <a:ext cx="1412875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OP CODE WORD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963613" y="3868738"/>
            <a:ext cx="4014787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FIRST WORD SPECIFIES OPERATIONS AND MODES</a:t>
            </a: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636588" y="4133850"/>
            <a:ext cx="4613275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635000" y="4578350"/>
            <a:ext cx="4614863" cy="466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1687513" y="4095750"/>
            <a:ext cx="25034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SOURCE EFFECTIVE ADDRESS</a:t>
            </a:r>
          </a:p>
          <a:p>
            <a:pPr algn="ctr"/>
            <a:r>
              <a:rPr lang="en-US" b="1"/>
              <a:t>HIGH ORDER WORD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635000" y="5045075"/>
            <a:ext cx="4614863" cy="3984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93" name="Text Box 19"/>
          <p:cNvSpPr txBox="1">
            <a:spLocks noChangeArrowheads="1"/>
          </p:cNvSpPr>
          <p:nvPr/>
        </p:nvSpPr>
        <p:spPr bwMode="auto">
          <a:xfrm>
            <a:off x="1670050" y="4594225"/>
            <a:ext cx="2503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SOURCE EFFECTIVE ADDRESS</a:t>
            </a:r>
          </a:p>
          <a:p>
            <a:pPr algn="ctr"/>
            <a:r>
              <a:rPr lang="en-US" b="1"/>
              <a:t>LOW ORDER WORD</a:t>
            </a:r>
          </a:p>
        </p:txBody>
      </p:sp>
      <p:sp>
        <p:nvSpPr>
          <p:cNvPr id="1196053" name="Text Box 21"/>
          <p:cNvSpPr txBox="1">
            <a:spLocks noChangeArrowheads="1"/>
          </p:cNvSpPr>
          <p:nvPr/>
        </p:nvSpPr>
        <p:spPr bwMode="auto">
          <a:xfrm>
            <a:off x="5731703" y="2932226"/>
            <a:ext cx="3228975" cy="1477328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It is a </a:t>
            </a:r>
            <a:r>
              <a:rPr lang="en-US" sz="1800" b="1" i="1" dirty="0">
                <a:solidFill>
                  <a:srgbClr val="0033CC"/>
                </a:solidFill>
              </a:rPr>
              <a:t>MOVE.W</a:t>
            </a:r>
            <a:r>
              <a:rPr lang="en-US" b="1" dirty="0">
                <a:latin typeface="Arial" pitchFamily="34" charset="0"/>
              </a:rPr>
              <a:t> instruction</a:t>
            </a:r>
          </a:p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The source operand is </a:t>
            </a:r>
            <a:r>
              <a:rPr lang="en-US" sz="1800" b="1" i="1" dirty="0">
                <a:solidFill>
                  <a:srgbClr val="0033CC"/>
                </a:solidFill>
              </a:rPr>
              <a:t>absolute address</a:t>
            </a:r>
          </a:p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The destination operand is </a:t>
            </a:r>
            <a:r>
              <a:rPr lang="en-US" sz="1800" b="1" i="1" dirty="0">
                <a:solidFill>
                  <a:srgbClr val="0033CC"/>
                </a:solidFill>
              </a:rPr>
              <a:t>absolute </a:t>
            </a:r>
          </a:p>
          <a:p>
            <a:pPr>
              <a:defRPr/>
            </a:pPr>
            <a:r>
              <a:rPr lang="en-US" sz="1800" b="1" i="1" dirty="0">
                <a:solidFill>
                  <a:srgbClr val="0033CC"/>
                </a:solidFill>
              </a:rPr>
              <a:t>  address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24595" name="Line 22"/>
          <p:cNvSpPr>
            <a:spLocks noChangeShapeType="1"/>
          </p:cNvSpPr>
          <p:nvPr/>
        </p:nvSpPr>
        <p:spPr bwMode="auto">
          <a:xfrm flipH="1">
            <a:off x="5251450" y="3735388"/>
            <a:ext cx="536575" cy="201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96055" name="Text Box 23"/>
          <p:cNvSpPr txBox="1">
            <a:spLocks noChangeArrowheads="1"/>
          </p:cNvSpPr>
          <p:nvPr/>
        </p:nvSpPr>
        <p:spPr bwMode="auto">
          <a:xfrm>
            <a:off x="6508750" y="4667250"/>
            <a:ext cx="750526" cy="276999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$0010 </a:t>
            </a:r>
          </a:p>
        </p:txBody>
      </p:sp>
      <p:sp>
        <p:nvSpPr>
          <p:cNvPr id="24597" name="Line 24"/>
          <p:cNvSpPr>
            <a:spLocks noChangeShapeType="1"/>
          </p:cNvSpPr>
          <p:nvPr/>
        </p:nvSpPr>
        <p:spPr bwMode="auto">
          <a:xfrm flipH="1" flipV="1">
            <a:off x="5273675" y="4349750"/>
            <a:ext cx="1227138" cy="468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6057" name="Text Box 25"/>
          <p:cNvSpPr txBox="1">
            <a:spLocks noChangeArrowheads="1"/>
          </p:cNvSpPr>
          <p:nvPr/>
        </p:nvSpPr>
        <p:spPr bwMode="auto">
          <a:xfrm>
            <a:off x="7065963" y="5102225"/>
            <a:ext cx="758541" cy="276999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$AA00</a:t>
            </a:r>
          </a:p>
        </p:txBody>
      </p:sp>
      <p:sp>
        <p:nvSpPr>
          <p:cNvPr id="24599" name="Line 26"/>
          <p:cNvSpPr>
            <a:spLocks noChangeShapeType="1"/>
          </p:cNvSpPr>
          <p:nvPr/>
        </p:nvSpPr>
        <p:spPr bwMode="auto">
          <a:xfrm flipH="1" flipV="1">
            <a:off x="5249863" y="4819650"/>
            <a:ext cx="18415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00" name="Line 27"/>
          <p:cNvSpPr>
            <a:spLocks noChangeShapeType="1"/>
          </p:cNvSpPr>
          <p:nvPr/>
        </p:nvSpPr>
        <p:spPr bwMode="auto">
          <a:xfrm flipH="1" flipV="1">
            <a:off x="5264150" y="5651500"/>
            <a:ext cx="903288" cy="201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01" name="Rectangle 28"/>
          <p:cNvSpPr>
            <a:spLocks noChangeArrowheads="1"/>
          </p:cNvSpPr>
          <p:nvPr/>
        </p:nvSpPr>
        <p:spPr bwMode="auto">
          <a:xfrm>
            <a:off x="634999" y="5441950"/>
            <a:ext cx="4614863" cy="4206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sz="1400" b="1"/>
          </a:p>
        </p:txBody>
      </p:sp>
      <p:sp>
        <p:nvSpPr>
          <p:cNvPr id="24602" name="Text Box 29"/>
          <p:cNvSpPr txBox="1">
            <a:spLocks noChangeArrowheads="1"/>
          </p:cNvSpPr>
          <p:nvPr/>
        </p:nvSpPr>
        <p:spPr bwMode="auto">
          <a:xfrm>
            <a:off x="1544638" y="4994275"/>
            <a:ext cx="28860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/>
              <a:t>DESTINATION EFFECTIVE ADDRESS</a:t>
            </a:r>
          </a:p>
          <a:p>
            <a:pPr algn="ctr"/>
            <a:r>
              <a:rPr lang="en-US" b="1"/>
              <a:t>HIGH ORDER WORD</a:t>
            </a:r>
          </a:p>
        </p:txBody>
      </p:sp>
      <p:sp>
        <p:nvSpPr>
          <p:cNvPr id="24603" name="Text Box 30"/>
          <p:cNvSpPr txBox="1">
            <a:spLocks noChangeArrowheads="1"/>
          </p:cNvSpPr>
          <p:nvPr/>
        </p:nvSpPr>
        <p:spPr bwMode="auto">
          <a:xfrm>
            <a:off x="1465263" y="5430838"/>
            <a:ext cx="28860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/>
              <a:t>DESTINATION EFFECTIVE ADDRESS</a:t>
            </a:r>
          </a:p>
          <a:p>
            <a:pPr algn="ctr"/>
            <a:r>
              <a:rPr lang="en-US" b="1" dirty="0"/>
              <a:t>LOW ORDER WORD</a:t>
            </a:r>
          </a:p>
        </p:txBody>
      </p:sp>
      <p:sp>
        <p:nvSpPr>
          <p:cNvPr id="1196063" name="Text Box 31"/>
          <p:cNvSpPr txBox="1">
            <a:spLocks noChangeArrowheads="1"/>
          </p:cNvSpPr>
          <p:nvPr/>
        </p:nvSpPr>
        <p:spPr bwMode="auto">
          <a:xfrm>
            <a:off x="5824538" y="5265738"/>
            <a:ext cx="707245" cy="276999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$0010</a:t>
            </a:r>
          </a:p>
        </p:txBody>
      </p:sp>
      <p:sp>
        <p:nvSpPr>
          <p:cNvPr id="24605" name="Line 32"/>
          <p:cNvSpPr>
            <a:spLocks noChangeShapeType="1"/>
          </p:cNvSpPr>
          <p:nvPr/>
        </p:nvSpPr>
        <p:spPr bwMode="auto">
          <a:xfrm flipH="1" flipV="1">
            <a:off x="5286375" y="5275263"/>
            <a:ext cx="501650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96065" name="Text Box 33"/>
          <p:cNvSpPr txBox="1">
            <a:spLocks noChangeArrowheads="1"/>
          </p:cNvSpPr>
          <p:nvPr/>
        </p:nvSpPr>
        <p:spPr bwMode="auto">
          <a:xfrm>
            <a:off x="6162675" y="5703888"/>
            <a:ext cx="707245" cy="276999"/>
          </a:xfrm>
          <a:prstGeom prst="rect">
            <a:avLst/>
          </a:prstGeom>
          <a:solidFill>
            <a:srgbClr val="DDDDDD"/>
          </a:solidFill>
          <a:ln w="1905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Arial" pitchFamily="34" charset="0"/>
              </a:rPr>
              <a:t> $3000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38138" y="1016000"/>
            <a:ext cx="82804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/>
              <a:t>Example: an </a:t>
            </a:r>
            <a:r>
              <a:rPr lang="en-US" sz="1800" b="1" i="1" kern="0" dirty="0"/>
              <a:t>absolute operand </a:t>
            </a:r>
            <a:r>
              <a:rPr lang="en-US" sz="1800" kern="0" dirty="0"/>
              <a:t>is the actual data value</a:t>
            </a:r>
          </a:p>
          <a:p>
            <a:pPr lvl="1"/>
            <a:r>
              <a:rPr lang="en-US" sz="1800" kern="0" dirty="0"/>
              <a:t>Generally represented as 	               </a:t>
            </a:r>
            <a:r>
              <a:rPr lang="en-US" sz="1800" b="1" kern="0" dirty="0">
                <a:solidFill>
                  <a:srgbClr val="FF0000"/>
                </a:solidFill>
              </a:rPr>
              <a:t>OPCODE </a:t>
            </a:r>
            <a:r>
              <a:rPr lang="en-US" sz="1800" b="1" i="1" kern="0" dirty="0">
                <a:solidFill>
                  <a:srgbClr val="0033CC"/>
                </a:solidFill>
              </a:rPr>
              <a:t>source EA, </a:t>
            </a:r>
            <a:r>
              <a:rPr lang="en-US" sz="1800" b="1" i="1" kern="0" dirty="0" err="1">
                <a:solidFill>
                  <a:schemeClr val="accent6"/>
                </a:solidFill>
              </a:rPr>
              <a:t>dest</a:t>
            </a:r>
            <a:r>
              <a:rPr lang="en-US" sz="1800" b="1" i="1" kern="0" dirty="0">
                <a:solidFill>
                  <a:schemeClr val="accent6"/>
                </a:solidFill>
              </a:rPr>
              <a:t> EA</a:t>
            </a: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830263" y="1828531"/>
            <a:ext cx="7296150" cy="281167"/>
          </a:xfrm>
          <a:prstGeom prst="rect">
            <a:avLst/>
          </a:prstGeom>
          <a:solidFill>
            <a:srgbClr val="99FF66"/>
          </a:solidFill>
          <a:ln w="190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800100" lvl="3" indent="-342900">
              <a:lnSpc>
                <a:spcPct val="110000"/>
              </a:lnSpc>
            </a:pPr>
            <a:r>
              <a:rPr lang="en-US" sz="1800" b="1" dirty="0"/>
              <a:t>MOVE.W $0010AA00,$00103000 </a:t>
            </a:r>
            <a:r>
              <a:rPr lang="en-US" sz="1800" b="1" dirty="0">
                <a:sym typeface="Wingdings" pitchFamily="2" charset="2"/>
              </a:rPr>
              <a:t> </a:t>
            </a:r>
            <a:r>
              <a:rPr lang="en-US" sz="1800" b="1" dirty="0">
                <a:solidFill>
                  <a:srgbClr val="FF0000"/>
                </a:solidFill>
                <a:sym typeface="Wingdings" pitchFamily="2" charset="2"/>
              </a:rPr>
              <a:t>33F9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rgbClr val="3333FF"/>
                </a:solidFill>
                <a:sym typeface="Wingdings" pitchFamily="2" charset="2"/>
              </a:rPr>
              <a:t>0010AA00</a:t>
            </a:r>
            <a:r>
              <a:rPr lang="en-US" sz="1800" b="1" dirty="0"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chemeClr val="accent6"/>
                </a:solidFill>
                <a:sym typeface="Wingdings" pitchFamily="2" charset="2"/>
              </a:rPr>
              <a:t>00103000</a:t>
            </a:r>
            <a:endParaRPr lang="en-US" sz="1800" b="1" i="1" dirty="0">
              <a:solidFill>
                <a:schemeClr val="accent6"/>
              </a:solidFill>
              <a:latin typeface="Arial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77850" y="2684076"/>
            <a:ext cx="7032694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7      6     5     4   3     2     1    0    7      6      5     4     3    2    1     0</a:t>
            </a: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70495" y="2988082"/>
            <a:ext cx="4728730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 dirty="0"/>
              <a:t>15   14   13   12  11  10     9    8    7     6      5     4     3    2    1     0</a:t>
            </a: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>
            <a:off x="2553947" y="2514600"/>
            <a:ext cx="0" cy="10481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903861" y="2498030"/>
            <a:ext cx="412533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400" b="1" dirty="0"/>
              <a:t>EVEN BYTE                                      ODD BYTE</a:t>
            </a:r>
          </a:p>
        </p:txBody>
      </p:sp>
    </p:spTree>
    <p:extLst>
      <p:ext uri="{BB962C8B-B14F-4D97-AF65-F5344CB8AC3E}">
        <p14:creationId xmlns:p14="http://schemas.microsoft.com/office/powerpoint/2010/main" val="56508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229600" cy="838200"/>
          </a:xfrm>
        </p:spPr>
        <p:txBody>
          <a:bodyPr/>
          <a:lstStyle/>
          <a:p>
            <a:r>
              <a:rPr lang="en-US" sz="4000" dirty="0"/>
              <a:t>Effective Address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990600"/>
            <a:ext cx="8178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The effective address, EA, determines how the operands of an instruction are </a:t>
            </a:r>
            <a:r>
              <a:rPr lang="en-US" sz="1800" b="1" dirty="0"/>
              <a:t>to be accessed by the processor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Different types of EA’s determine the processor’s </a:t>
            </a:r>
            <a:r>
              <a:rPr lang="en-US" sz="1800" i="1" dirty="0">
                <a:solidFill>
                  <a:srgbClr val="0033CC"/>
                </a:solidFill>
              </a:rPr>
              <a:t>addressing modes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i="1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15912" y="1981200"/>
            <a:ext cx="817880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kern="0" dirty="0"/>
              <a:t>In 68K manual, each instruction has different codes for each EA mode: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 err="1">
                <a:solidFill>
                  <a:srgbClr val="002BB4"/>
                </a:solidFill>
              </a:rPr>
              <a:t>Dn</a:t>
            </a:r>
            <a:r>
              <a:rPr lang="en-US" sz="1800" kern="0" dirty="0">
                <a:solidFill>
                  <a:srgbClr val="002BB4"/>
                </a:solidFill>
              </a:rPr>
              <a:t>: data register direct: D0, D1, …, D7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rgbClr val="002BB4"/>
                </a:solidFill>
              </a:rPr>
              <a:t>An</a:t>
            </a:r>
            <a:r>
              <a:rPr lang="en-US" sz="1800" kern="0" dirty="0">
                <a:solidFill>
                  <a:srgbClr val="002BB4"/>
                </a:solidFill>
              </a:rPr>
              <a:t>: address register direct : A0, A1, …, A6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rgbClr val="002BB4"/>
                </a:solidFill>
              </a:rPr>
              <a:t>(An)</a:t>
            </a:r>
            <a:r>
              <a:rPr lang="en-US" sz="1800" kern="0" dirty="0">
                <a:solidFill>
                  <a:srgbClr val="002BB4"/>
                </a:solidFill>
              </a:rPr>
              <a:t>: address register indirect: (A0), (A1), …, (A6)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rgbClr val="002BB4"/>
                </a:solidFill>
              </a:rPr>
              <a:t>(An)+</a:t>
            </a:r>
            <a:r>
              <a:rPr lang="en-US" sz="1800" kern="0" dirty="0">
                <a:solidFill>
                  <a:srgbClr val="002BB4"/>
                </a:solidFill>
              </a:rPr>
              <a:t>:</a:t>
            </a:r>
            <a:r>
              <a:rPr lang="en-US" sz="1800" b="1" kern="0" dirty="0">
                <a:solidFill>
                  <a:srgbClr val="002BB4"/>
                </a:solidFill>
              </a:rPr>
              <a:t> </a:t>
            </a:r>
            <a:r>
              <a:rPr lang="en-US" sz="1800" kern="0" dirty="0">
                <a:solidFill>
                  <a:srgbClr val="002BB4"/>
                </a:solidFill>
              </a:rPr>
              <a:t>address register indirect with post-increment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rgbClr val="002BB4"/>
                </a:solidFill>
              </a:rPr>
              <a:t>-(An)</a:t>
            </a:r>
            <a:r>
              <a:rPr lang="en-US" sz="1800" kern="0" dirty="0">
                <a:solidFill>
                  <a:srgbClr val="002BB4"/>
                </a:solidFill>
              </a:rPr>
              <a:t>: address register indirect with pre-decrement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</a:t>
            </a:r>
            <a:r>
              <a:rPr lang="en-US" sz="1800" b="1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An)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address register indirect with displacement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(EA = (An)+ d</a:t>
            </a:r>
            <a:r>
              <a:rPr lang="en-US" sz="1800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</a:t>
            </a:r>
            <a:r>
              <a:rPr lang="en-US" sz="1800" b="1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An, </a:t>
            </a:r>
            <a:r>
              <a:rPr lang="en-US" sz="18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Xn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address register indirect with index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(EA = (An)+(</a:t>
            </a:r>
            <a:r>
              <a:rPr lang="en-US" sz="18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Xn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d</a:t>
            </a:r>
            <a:r>
              <a:rPr lang="en-US" sz="1800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800" kern="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rgbClr val="002BB4"/>
                </a:solidFill>
              </a:rPr>
              <a:t>(xxx).W</a:t>
            </a:r>
            <a:r>
              <a:rPr lang="en-US" sz="1800" kern="0" dirty="0">
                <a:solidFill>
                  <a:srgbClr val="002BB4"/>
                </a:solidFill>
              </a:rPr>
              <a:t>: Absolute addressing (word)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rgbClr val="002BB4"/>
                </a:solidFill>
              </a:rPr>
              <a:t>(xxx).L</a:t>
            </a:r>
            <a:r>
              <a:rPr lang="en-US" sz="1800" kern="0" dirty="0">
                <a:solidFill>
                  <a:srgbClr val="002BB4"/>
                </a:solidFill>
              </a:rPr>
              <a:t>: Absolute addressing (long-word)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rgbClr val="002BB4"/>
                </a:solidFill>
              </a:rPr>
              <a:t>#&lt;data&gt;</a:t>
            </a:r>
            <a:r>
              <a:rPr lang="en-US" sz="1800" kern="0" dirty="0">
                <a:solidFill>
                  <a:srgbClr val="002BB4"/>
                </a:solidFill>
              </a:rPr>
              <a:t>: Immediate Addressing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</a:t>
            </a:r>
            <a:r>
              <a:rPr lang="en-US" sz="1800" b="1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PC)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Program counter with displacement (EA = (PC)+ d</a:t>
            </a:r>
            <a:r>
              <a:rPr lang="en-US" sz="1800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</a:t>
            </a:r>
            <a:r>
              <a:rPr lang="en-US" sz="1800" b="1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PC, </a:t>
            </a:r>
            <a:r>
              <a:rPr lang="en-US" sz="18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Xn</a:t>
            </a:r>
            <a:r>
              <a:rPr lang="en-US" sz="18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Program counter with index (EA = (PC)+(</a:t>
            </a:r>
            <a:r>
              <a:rPr lang="en-US" sz="1800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Xn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)+ d</a:t>
            </a:r>
            <a:r>
              <a:rPr lang="en-US" sz="1800" kern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800" kern="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Font typeface="Arial" charset="0"/>
              <a:buNone/>
            </a:pPr>
            <a:endParaRPr lang="en-US" sz="1800" kern="0" dirty="0"/>
          </a:p>
          <a:p>
            <a:pPr lvl="1">
              <a:lnSpc>
                <a:spcPct val="90000"/>
              </a:lnSpc>
            </a:pPr>
            <a:endParaRPr lang="en-US" sz="1800" kern="0" dirty="0"/>
          </a:p>
          <a:p>
            <a:pPr lvl="2">
              <a:lnSpc>
                <a:spcPct val="90000"/>
              </a:lnSpc>
            </a:pPr>
            <a:endParaRPr lang="en-US" sz="1800" kern="0" dirty="0"/>
          </a:p>
          <a:p>
            <a:pPr lvl="1"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</a:pPr>
            <a:endParaRPr lang="en-US" sz="1800" kern="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kern="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8029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Assemble manually?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processor manual tells you what you need to know!</a:t>
            </a:r>
          </a:p>
        </p:txBody>
      </p:sp>
    </p:spTree>
    <p:extLst>
      <p:ext uri="{BB962C8B-B14F-4D97-AF65-F5344CB8AC3E}">
        <p14:creationId xmlns:p14="http://schemas.microsoft.com/office/powerpoint/2010/main" val="17043769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9794</TotalTime>
  <Words>3082</Words>
  <Application>Microsoft Office PowerPoint</Application>
  <PresentationFormat>On-screen Show (4:3)</PresentationFormat>
  <Paragraphs>780</Paragraphs>
  <Slides>41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  <vt:variant>
        <vt:lpstr>Custom Shows</vt:lpstr>
      </vt:variant>
      <vt:variant>
        <vt:i4>1</vt:i4>
      </vt:variant>
    </vt:vector>
  </HeadingPairs>
  <TitlesOfParts>
    <vt:vector size="52" baseType="lpstr">
      <vt:lpstr>Frutiger 55 Roman</vt:lpstr>
      <vt:lpstr>Arial</vt:lpstr>
      <vt:lpstr>Calibri</vt:lpstr>
      <vt:lpstr>Tahoma</vt:lpstr>
      <vt:lpstr>Wingdings</vt:lpstr>
      <vt:lpstr>1_Office Theme</vt:lpstr>
      <vt:lpstr>Office Theme</vt:lpstr>
      <vt:lpstr>2_Office Theme</vt:lpstr>
      <vt:lpstr>3_Office Theme</vt:lpstr>
      <vt:lpstr>4_Office Theme</vt:lpstr>
      <vt:lpstr>CSS 422 Hardware and Computer Organization  </vt:lpstr>
      <vt:lpstr>Topic</vt:lpstr>
      <vt:lpstr>Instruction Decomposition</vt:lpstr>
      <vt:lpstr>68000 Instruction Format</vt:lpstr>
      <vt:lpstr>PowerPoint Presentation</vt:lpstr>
      <vt:lpstr>Instruction Format in Memory (2)</vt:lpstr>
      <vt:lpstr>Instruction Format in Memory (3)</vt:lpstr>
      <vt:lpstr>Effective Address</vt:lpstr>
      <vt:lpstr>Assemble manually?</vt:lpstr>
      <vt:lpstr>Format of the 68000 Instructions Set (1)</vt:lpstr>
      <vt:lpstr>68K Manual</vt:lpstr>
      <vt:lpstr>68K Manual</vt:lpstr>
      <vt:lpstr>68K Manual</vt:lpstr>
      <vt:lpstr>Decomposing the MOVE Instruction</vt:lpstr>
      <vt:lpstr>68K Manual</vt:lpstr>
      <vt:lpstr>68K Manual</vt:lpstr>
      <vt:lpstr>Decomposing the MOVE Instruction</vt:lpstr>
      <vt:lpstr>Decomposing the MOVE Instruction (2)</vt:lpstr>
      <vt:lpstr>68K Manual</vt:lpstr>
      <vt:lpstr>68K Manual</vt:lpstr>
      <vt:lpstr>Decomposing the MOVE Instruction (2)</vt:lpstr>
      <vt:lpstr>Decomposing the MOVE Instruction (2)</vt:lpstr>
      <vt:lpstr>Decomposing the MOVE Instruction (2)</vt:lpstr>
      <vt:lpstr>Decomposing the MOVE Instruction (3)</vt:lpstr>
      <vt:lpstr>Absolute Addressing Range</vt:lpstr>
      <vt:lpstr>68K Manual</vt:lpstr>
      <vt:lpstr>68K Manual</vt:lpstr>
      <vt:lpstr>Decomposing the MOVE Instruction (3)</vt:lpstr>
      <vt:lpstr>Decomposing the MOVE Instruction (3)</vt:lpstr>
      <vt:lpstr>Decomposing the MOVE Instruction (3)</vt:lpstr>
      <vt:lpstr>Decomposing the MOVE Instruction (3)</vt:lpstr>
      <vt:lpstr>PowerPoint Presentation</vt:lpstr>
      <vt:lpstr>MOVEA Notes</vt:lpstr>
      <vt:lpstr>Format of the 68000 Instructions Set (2)</vt:lpstr>
      <vt:lpstr>PowerPoint Presentation</vt:lpstr>
      <vt:lpstr>Exercise</vt:lpstr>
      <vt:lpstr>Exercise - Illegal Instructions</vt:lpstr>
      <vt:lpstr>Format of the 68000 Instructions Set (3)</vt:lpstr>
      <vt:lpstr>Format of the 68000 Instructions Set (4)</vt:lpstr>
      <vt:lpstr>Format of the 68000 Instructions Set (5)</vt:lpstr>
      <vt:lpstr>Some Representative Instructions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422 Hardware and Computer Organization</dc:title>
  <dc:creator>Yang Peng</dc:creator>
  <cp:lastModifiedBy>Yang Peng</cp:lastModifiedBy>
  <cp:revision>92</cp:revision>
  <cp:lastPrinted>2013-01-31T20:32:59Z</cp:lastPrinted>
  <dcterms:created xsi:type="dcterms:W3CDTF">2006-01-05T18:10:09Z</dcterms:created>
  <dcterms:modified xsi:type="dcterms:W3CDTF">2020-07-07T17:11:04Z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