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69" r:id="rId2"/>
    <p:sldId id="672" r:id="rId3"/>
    <p:sldId id="764" r:id="rId4"/>
    <p:sldId id="772" r:id="rId5"/>
    <p:sldId id="770" r:id="rId6"/>
    <p:sldId id="771" r:id="rId7"/>
    <p:sldId id="774" r:id="rId8"/>
    <p:sldId id="753" r:id="rId9"/>
    <p:sldId id="760" r:id="rId10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EB5"/>
    <a:srgbClr val="407CB0"/>
    <a:srgbClr val="3B7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6" autoAdjust="0"/>
    <p:restoredTop sz="76327" autoAdjust="0"/>
  </p:normalViewPr>
  <p:slideViewPr>
    <p:cSldViewPr snapToGrid="0">
      <p:cViewPr varScale="1">
        <p:scale>
          <a:sx n="149" d="100"/>
          <a:sy n="149" d="100"/>
        </p:scale>
        <p:origin x="85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A1D3-117B-4421-B603-C896614976C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B4BB-BF70-4A8D-B8E5-1C6CDDB4D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9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62F95-027A-4D19-A20C-BC0B7CA0051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7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CAAAF-FCB1-473C-A60D-F8FC39F86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5F2B-DB87-470F-9B64-6BF4F1E96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2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8089D-5558-49A5-9C99-72044A7125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Ursula Wright has over 20 years of experience in the research and design of physical and digital experiences. Dr. Wright holds a PhD in Industrial Engineering from the University of Cincinnati with expertise in Human Factors and Ergonomics. The influence of her research and design efforts spans across a variety of robotic, software, and mobile applications for companies like Microsoft, Intuit, Boeing, and General Motors.  Dr. Wright is currently a Senior Design Research Lead in the software industry and facilitates courses and workshops on topics like Design Thinking, User Experience (UX) Research, and Evaluating Human-Robot 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AAAF-FCB1-473C-A60D-F8FC39F86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3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Ursula Wright has over 20 years of experience in the research and design of physical and digital experiences. Dr. Wright holds a PhD in Industrial Engineering from the University of Cincinnati with expertise in Human Factors and Ergonomics. The influence of her research and design efforts spans across a variety of robotic, software, and mobile applications for companies like Microsoft, Intuit, Boeing, and General Motors.  Dr. Wright is currently a Senior Design Research Lead in the software industry and facilitates courses and workshops on topics like Design Thinking, User Experience (UX) Research, and Evaluating Human-Robot 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CAAAF-FCB1-473C-A60D-F8FC39F86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0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3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A830-1A28-4F25-A3ED-A522118D168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578F-A5F3-4D5F-9CC2-B5CC810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74973D-F64F-4499-9EE2-FC4CD40010DF}"/>
              </a:ext>
            </a:extLst>
          </p:cNvPr>
          <p:cNvSpPr txBox="1"/>
          <p:nvPr/>
        </p:nvSpPr>
        <p:spPr>
          <a:xfrm>
            <a:off x="3856892" y="0"/>
            <a:ext cx="7678615" cy="35572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CSS 478: Usability and User Centered Design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/>
              <a:t>Week 5 – Tuesday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Instructor:		Annuska </a:t>
            </a:r>
            <a:r>
              <a:rPr lang="en-US" sz="4200" dirty="0" err="1">
                <a:latin typeface="+mj-lt"/>
                <a:ea typeface="+mj-ea"/>
                <a:cs typeface="+mj-cs"/>
              </a:rPr>
              <a:t>Zolyomi</a:t>
            </a:r>
            <a:endParaRPr lang="en-US" sz="4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Guest speaker:	Ursula Wright</a:t>
            </a:r>
          </a:p>
        </p:txBody>
      </p:sp>
      <p:pic>
        <p:nvPicPr>
          <p:cNvPr id="6" name="Picture 5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4CF3ED15-A1E6-2646-A0AF-456FD26399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r="12114" b="-1"/>
          <a:stretch/>
        </p:blipFill>
        <p:spPr>
          <a:xfrm>
            <a:off x="1" y="10"/>
            <a:ext cx="3640395" cy="3552082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92429-DBBE-1641-8239-4B1F8CBE9B2E}"/>
              </a:ext>
            </a:extLst>
          </p:cNvPr>
          <p:cNvSpPr txBox="1"/>
          <p:nvPr/>
        </p:nvSpPr>
        <p:spPr>
          <a:xfrm>
            <a:off x="2426677" y="3917360"/>
            <a:ext cx="8581683" cy="814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i="1" dirty="0">
                <a:latin typeface="+mj-lt"/>
                <a:ea typeface="+mj-ea"/>
                <a:cs typeface="+mj-cs"/>
              </a:rPr>
              <a:t>While we wait for class to begin, how are you feeling today? (Use Zoom annotation tools to mark your answer.)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CEE18B-586A-1F41-9CEA-A04BAD66E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70" y="4737100"/>
            <a:ext cx="8485632" cy="21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4038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agenda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C51B134-FB6D-6143-9F6A-8A6CCFA86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67356"/>
              </p:ext>
            </p:extLst>
          </p:nvPr>
        </p:nvGraphicFramePr>
        <p:xfrm>
          <a:off x="996951" y="1690688"/>
          <a:ext cx="9186965" cy="423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728">
                  <a:extLst>
                    <a:ext uri="{9D8B030D-6E8A-4147-A177-3AD203B41FA5}">
                      <a16:colId xmlns:a16="http://schemas.microsoft.com/office/drawing/2014/main" val="484746539"/>
                    </a:ext>
                  </a:extLst>
                </a:gridCol>
                <a:gridCol w="3693814">
                  <a:extLst>
                    <a:ext uri="{9D8B030D-6E8A-4147-A177-3AD203B41FA5}">
                      <a16:colId xmlns:a16="http://schemas.microsoft.com/office/drawing/2014/main" val="732605499"/>
                    </a:ext>
                  </a:extLst>
                </a:gridCol>
                <a:gridCol w="1972423">
                  <a:extLst>
                    <a:ext uri="{9D8B030D-6E8A-4147-A177-3AD203B41FA5}">
                      <a16:colId xmlns:a16="http://schemas.microsoft.com/office/drawing/2014/main" val="2713782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duration (minutes)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end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Welcome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7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Guest speaker: Design Thinking and UCD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5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74258"/>
                  </a:ext>
                </a:extLst>
              </a:tr>
              <a:tr h="452056">
                <a:tc>
                  <a:txBody>
                    <a:bodyPr/>
                    <a:lstStyle/>
                    <a:p>
                      <a:r>
                        <a:rPr lang="en-US" dirty="0"/>
                        <a:t>Stretch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9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Breakout rooms for assignment: Design Thinking Case Study: Acting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9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 Study: Imagined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5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Wrap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5:20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7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53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75" y="508000"/>
            <a:ext cx="8183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Completed Assignments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712" y="1825918"/>
            <a:ext cx="10134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Field Research: Observing People (was due 10/23)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83B47647-9C54-5F47-A566-11910E67D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" y="191609"/>
            <a:ext cx="1085832" cy="1085832"/>
          </a:xfrm>
          <a:prstGeom prst="rect">
            <a:avLst/>
          </a:prstGeom>
        </p:spPr>
      </p:pic>
      <p:sp>
        <p:nvSpPr>
          <p:cNvPr id="4" name="L-Shape 3">
            <a:extLst>
              <a:ext uri="{FF2B5EF4-FFF2-40B4-BE49-F238E27FC236}">
                <a16:creationId xmlns:a16="http://schemas.microsoft.com/office/drawing/2014/main" id="{F9605BC5-BB60-B14C-9C9F-1ECD1E5AF377}"/>
              </a:ext>
            </a:extLst>
          </p:cNvPr>
          <p:cNvSpPr/>
          <p:nvPr/>
        </p:nvSpPr>
        <p:spPr>
          <a:xfrm rot="2760308" flipH="1">
            <a:off x="766622" y="1348886"/>
            <a:ext cx="730782" cy="125354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46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5999" y="508000"/>
            <a:ext cx="9170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Ongoing Week 5 Assignments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4776" y="1410282"/>
            <a:ext cx="10458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Weekly reading reflections</a:t>
            </a:r>
          </a:p>
          <a:p>
            <a:r>
              <a:rPr lang="en-US" sz="3600" dirty="0"/>
              <a:t>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Group Persona Exercise (due Wed, 10/28)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Group Immersion Synthesis (due Sun, 11/1)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83B47647-9C54-5F47-A566-11910E67D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277441"/>
            <a:ext cx="1085832" cy="10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46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5999" y="508000"/>
            <a:ext cx="9170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Launching Week 5 Assignments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4776" y="1410282"/>
            <a:ext cx="10458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Prep for Nano-Usability Study (due Fri, 10/30)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Design Thinking Case Study: Acting Class (Sun, 11/1)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Midpoint feedback about class (Sun, 11/1)</a:t>
            </a:r>
          </a:p>
          <a:p>
            <a:r>
              <a:rPr lang="en-US" sz="3600" dirty="0"/>
              <a:t>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Plan Micro-User Research Study (due Sun, 11/01)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83B47647-9C54-5F47-A566-11910E67D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277441"/>
            <a:ext cx="1085832" cy="10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83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B9534-158F-F04B-8B5E-0A98CB04C108}"/>
              </a:ext>
            </a:extLst>
          </p:cNvPr>
          <p:cNvSpPr txBox="1"/>
          <p:nvPr/>
        </p:nvSpPr>
        <p:spPr>
          <a:xfrm>
            <a:off x="5963648" y="929654"/>
            <a:ext cx="515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guest speaker, Ursula Wright, PhD!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7B55170-87A6-084A-A595-003E2F53B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48" y="2649173"/>
            <a:ext cx="5401075" cy="3594170"/>
          </a:xfrm>
          <a:prstGeom prst="rect">
            <a:avLst/>
          </a:prstGeom>
        </p:spPr>
      </p:pic>
      <p:pic>
        <p:nvPicPr>
          <p:cNvPr id="8" name="Picture 7" descr="Graphical user interface, shape&#10;&#10;Description automatically generated">
            <a:extLst>
              <a:ext uri="{FF2B5EF4-FFF2-40B4-BE49-F238E27FC236}">
                <a16:creationId xmlns:a16="http://schemas.microsoft.com/office/drawing/2014/main" id="{A32C72C0-639C-674D-8F57-FBBE5D1B1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5" y="405253"/>
            <a:ext cx="3586071" cy="34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0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323276E-FE6A-3244-821F-3DC9A7BDD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65" y="1073848"/>
            <a:ext cx="5943600" cy="4127500"/>
          </a:xfrm>
          <a:prstGeom prst="rect">
            <a:avLst/>
          </a:prstGeom>
        </p:spPr>
      </p:pic>
      <p:pic>
        <p:nvPicPr>
          <p:cNvPr id="12" name="Picture 11" descr="A vase of colorful flowers&#10;&#10;Description automatically generated">
            <a:extLst>
              <a:ext uri="{FF2B5EF4-FFF2-40B4-BE49-F238E27FC236}">
                <a16:creationId xmlns:a16="http://schemas.microsoft.com/office/drawing/2014/main" id="{9D4223DD-725D-0A48-9667-C60324E44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6" y="326781"/>
            <a:ext cx="4495800" cy="5219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34613A-3FDD-654F-BBC4-89BD10700D10}"/>
              </a:ext>
            </a:extLst>
          </p:cNvPr>
          <p:cNvSpPr txBox="1"/>
          <p:nvPr/>
        </p:nvSpPr>
        <p:spPr>
          <a:xfrm>
            <a:off x="9431175" y="4380952"/>
            <a:ext cx="182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radley Hand ITC" panose="03070402050302030203" pitchFamily="66" charset="77"/>
                <a:cs typeface="Calibri" panose="020F0502020204030204" pitchFamily="34" charset="0"/>
              </a:rPr>
              <a:t>Ursula!</a:t>
            </a:r>
          </a:p>
        </p:txBody>
      </p:sp>
    </p:spTree>
    <p:extLst>
      <p:ext uri="{BB962C8B-B14F-4D97-AF65-F5344CB8AC3E}">
        <p14:creationId xmlns:p14="http://schemas.microsoft.com/office/powerpoint/2010/main" val="402616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462" y="413359"/>
            <a:ext cx="10744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User-Centered Design Process for Group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720" y="1241689"/>
            <a:ext cx="1201928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+mj-lt"/>
              </a:rPr>
              <a:t>Wallow in the domain to generate naïve questions and build empathy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Initial Technology Immersion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Competitive and Inspirational Analysis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600" dirty="0">
                <a:latin typeface="+mj-lt"/>
              </a:rPr>
              <a:t>Preliminary observations and assessment of existing product usage to uncover potential opportunities (e.g., ethnographic evaluation)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600" dirty="0">
                <a:latin typeface="+mj-lt"/>
              </a:rPr>
              <a:t> Define ad-hoc personas and user journey maps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dirty="0">
                <a:highlight>
                  <a:srgbClr val="FFFF00"/>
                </a:highlight>
                <a:latin typeface="+mj-lt"/>
              </a:rPr>
              <a:t> Nano – Usability Testing </a:t>
            </a:r>
            <a:r>
              <a:rPr lang="en-US" sz="2600" dirty="0">
                <a:solidFill>
                  <a:srgbClr val="00B0F0"/>
                </a:solidFill>
                <a:highlight>
                  <a:srgbClr val="FFFF00"/>
                </a:highlight>
                <a:latin typeface="+mj-lt"/>
              </a:rPr>
              <a:t>(Week 5 - 6)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dirty="0">
                <a:highlight>
                  <a:srgbClr val="FFFF00"/>
                </a:highlight>
                <a:latin typeface="+mj-lt"/>
              </a:rPr>
              <a:t> Micro –  User Research Study</a:t>
            </a:r>
            <a:r>
              <a:rPr lang="en-US" sz="2600" dirty="0">
                <a:solidFill>
                  <a:srgbClr val="00B0F0"/>
                </a:solidFill>
                <a:highlight>
                  <a:srgbClr val="FFFF00"/>
                </a:highlight>
                <a:latin typeface="+mj-lt"/>
              </a:rPr>
              <a:t> (Week 5 - 6)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dirty="0">
                <a:latin typeface="+mj-lt"/>
              </a:rPr>
              <a:t> Refine personas and target scenarios (Storyboarding)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dirty="0">
                <a:latin typeface="+mj-lt"/>
              </a:rPr>
              <a:t> Explore potential solutions through design (Sketches, wireframes, prototypes)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dirty="0">
                <a:latin typeface="+mj-lt"/>
              </a:rPr>
              <a:t> Usability Testing </a:t>
            </a:r>
            <a:r>
              <a:rPr lang="en-US" sz="2600" dirty="0">
                <a:solidFill>
                  <a:srgbClr val="00B0F0"/>
                </a:solidFill>
                <a:latin typeface="+mj-lt"/>
              </a:rPr>
              <a:t>(Week 8-9)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dirty="0">
                <a:latin typeface="+mj-lt"/>
              </a:rPr>
              <a:t> Develop design and research recommendations </a:t>
            </a:r>
            <a:r>
              <a:rPr lang="en-US" sz="2600" dirty="0">
                <a:solidFill>
                  <a:srgbClr val="00B0F0"/>
                </a:solidFill>
                <a:latin typeface="+mj-lt"/>
              </a:rPr>
              <a:t>(Week 10)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1353912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5999" y="508000"/>
            <a:ext cx="9170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Week 5 Assignments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4775" y="1410282"/>
            <a:ext cx="107397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i="1" dirty="0"/>
              <a:t>Prep for Nano-Usability Study (due Fri, 10/30)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i="1" dirty="0"/>
              <a:t>Design Thinking Case Study: Acting Class (Sun, 11/1)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i="1" dirty="0"/>
              <a:t>Midpoint feedback about class (Sun, 11/1)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Weekly reading reflections</a:t>
            </a:r>
          </a:p>
          <a:p>
            <a:r>
              <a:rPr lang="en-US" sz="3600" dirty="0"/>
              <a:t>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Group Persona Exercise (due Wed, 10/28)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Group Immersion Synthesis (due Sun, 11/01)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i="1" dirty="0"/>
              <a:t>Plan Micro-User Research Study (due Sun, 11/01)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83B47647-9C54-5F47-A566-11910E67D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277441"/>
            <a:ext cx="1085832" cy="1085832"/>
          </a:xfrm>
          <a:prstGeom prst="rect">
            <a:avLst/>
          </a:prstGeom>
        </p:spPr>
      </p:pic>
      <p:pic>
        <p:nvPicPr>
          <p:cNvPr id="5" name="Picture 2" descr="https://abitofbriansbrilliance.files.wordpress.com/2017/01/question2.jpg?w=700">
            <a:extLst>
              <a:ext uri="{FF2B5EF4-FFF2-40B4-BE49-F238E27FC236}">
                <a16:creationId xmlns:a16="http://schemas.microsoft.com/office/drawing/2014/main" id="{85CA6192-4194-814E-BC75-5D4692CB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606" y="306203"/>
            <a:ext cx="1447776" cy="108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73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615</Words>
  <Application>Microsoft Macintosh PowerPoint</Application>
  <PresentationFormat>Widescreen</PresentationFormat>
  <Paragraphs>82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Wingdings</vt:lpstr>
      <vt:lpstr>Office Theme</vt:lpstr>
      <vt:lpstr>PowerPoint Presentation</vt:lpstr>
      <vt:lpstr>Today’s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Arnie Lund</dc:creator>
  <cp:lastModifiedBy>Annuska Zolyomi</cp:lastModifiedBy>
  <cp:revision>332</cp:revision>
  <cp:lastPrinted>2020-01-25T18:32:21Z</cp:lastPrinted>
  <dcterms:created xsi:type="dcterms:W3CDTF">2018-07-01T22:15:15Z</dcterms:created>
  <dcterms:modified xsi:type="dcterms:W3CDTF">2020-10-27T19:15:39Z</dcterms:modified>
</cp:coreProperties>
</file>