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Encode Sans Condensed Thin" pitchFamily="2" charset="77"/>
      <p:bold r:id="rId11"/>
    </p:embeddedFon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195"/>
  </p:normalViewPr>
  <p:slideViewPr>
    <p:cSldViewPr snapToGrid="0">
      <p:cViewPr>
        <p:scale>
          <a:sx n="137" d="100"/>
          <a:sy n="137" d="100"/>
        </p:scale>
        <p:origin x="920" y="-4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77e64580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77e64580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77e64580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77e64580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77e64580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77e64580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77e64580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77e64580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two pages employee side and the homeless side are developed using HTML,CSS and PHP.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Database is developed using SQL. We developed the database depending on a 5+ homeless intake, employee information and donation forms we gathers from different states. We normalize the tables, create a relational algebra and SQL query languages.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77e64580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77e64580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a homeless person submits his/her homeless shelter intake form, the employee of the homeless shelter reviews the forms and if there is extra information required or need like corona virus test result, the employee can send a notification to the homeless person to include necessary forms. If the form is complete and all information are provided by the homeless person, the employee confirms the form and puts his request in waiting list queue depending on the homeless persons current conditions.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Another activities that can occur between caseworker and homeless person is exchanging information that relates to wait list like estimated wait time.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80c827f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80c827f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77e645807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77e645807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doxsite.azurewebsites.ne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09283" y="2571750"/>
            <a:ext cx="8520600" cy="2052600"/>
          </a:xfrm>
          <a:prstGeom prst="rect">
            <a:avLst/>
          </a:prstGeom>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lt1"/>
              </a:buClr>
              <a:buSzPts val="990"/>
              <a:buFont typeface="Encode Sans Condensed Thin"/>
              <a:buNone/>
            </a:pPr>
            <a:r>
              <a:rPr lang="en" sz="6500" b="1">
                <a:solidFill>
                  <a:schemeClr val="lt1"/>
                </a:solidFill>
                <a:latin typeface="Encode Sans Condensed Thin"/>
                <a:ea typeface="Encode Sans Condensed Thin"/>
                <a:cs typeface="Encode Sans Condensed Thin"/>
                <a:sym typeface="Encode Sans Condensed Thin"/>
              </a:rPr>
              <a:t>Dox Homeless Shelter Site</a:t>
            </a:r>
            <a:endParaRPr sz="6500" b="1">
              <a:solidFill>
                <a:schemeClr val="lt1"/>
              </a:solidFill>
              <a:latin typeface="Encode Sans Condensed Thin"/>
              <a:ea typeface="Encode Sans Condensed Thin"/>
              <a:cs typeface="Encode Sans Condensed Thin"/>
              <a:sym typeface="Encode Sans Condensed Thin"/>
            </a:endParaRPr>
          </a:p>
          <a:p>
            <a:pPr marL="0" lvl="0" indent="0" algn="ctr" rtl="0">
              <a:spcBef>
                <a:spcPts val="0"/>
              </a:spcBef>
              <a:spcAft>
                <a:spcPts val="0"/>
              </a:spcAft>
              <a:buSzPts val="990"/>
              <a:buNone/>
            </a:pPr>
            <a:endParaRPr sz="6500"/>
          </a:p>
        </p:txBody>
      </p:sp>
      <p:sp>
        <p:nvSpPr>
          <p:cNvPr id="55" name="Google Shape;55;p13"/>
          <p:cNvSpPr txBox="1">
            <a:spLocks noGrp="1"/>
          </p:cNvSpPr>
          <p:nvPr>
            <p:ph type="subTitle" idx="1"/>
          </p:nvPr>
        </p:nvSpPr>
        <p:spPr>
          <a:xfrm>
            <a:off x="1366200" y="3831750"/>
            <a:ext cx="8520600" cy="7926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Clr>
                <a:schemeClr val="dk1"/>
              </a:buClr>
              <a:buFont typeface="Arial"/>
              <a:buNone/>
            </a:pPr>
            <a:r>
              <a:rPr lang="en" sz="3000">
                <a:solidFill>
                  <a:srgbClr val="FFFFFF"/>
                </a:solidFill>
                <a:latin typeface="Open Sans"/>
                <a:ea typeface="Open Sans"/>
                <a:cs typeface="Open Sans"/>
                <a:sym typeface="Open Sans"/>
              </a:rPr>
              <a:t>By Eduardo Ponce De Leon , Bisrat Asefaw </a:t>
            </a:r>
            <a:endParaRPr sz="1400">
              <a:solidFill>
                <a:srgbClr val="FFFFFF"/>
              </a:solidFill>
            </a:endParaRPr>
          </a:p>
          <a:p>
            <a:pPr marL="0" lvl="0" indent="0" algn="l" rtl="0">
              <a:spcBef>
                <a:spcPts val="0"/>
              </a:spcBef>
              <a:spcAft>
                <a:spcPts val="0"/>
              </a:spcAft>
              <a:buClr>
                <a:schemeClr val="dk1"/>
              </a:buClr>
              <a:buFont typeface="Arial"/>
              <a:buNone/>
            </a:pPr>
            <a:endParaRPr sz="3000">
              <a:solidFill>
                <a:srgbClr val="FFFFFF"/>
              </a:solidFill>
              <a:latin typeface="Open Sans"/>
              <a:ea typeface="Open Sans"/>
              <a:cs typeface="Open Sans"/>
              <a:sym typeface="Open Sans"/>
            </a:endParaRPr>
          </a:p>
          <a:p>
            <a:pPr marL="0" lvl="0" indent="0" algn="ctr" rtl="0">
              <a:spcBef>
                <a:spcPts val="0"/>
              </a:spcBef>
              <a:spcAft>
                <a:spcPts val="0"/>
              </a:spcAft>
              <a:buNone/>
            </a:pPr>
            <a:endParaRPr/>
          </a:p>
        </p:txBody>
      </p:sp>
      <p:pic>
        <p:nvPicPr>
          <p:cNvPr id="56" name="Google Shape;56;p13"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57" name="Google Shape;57;p13"/>
          <p:cNvPicPr preferRelativeResize="0"/>
          <p:nvPr/>
        </p:nvPicPr>
        <p:blipFill>
          <a:blip r:embed="rId4">
            <a:alphaModFix/>
          </a:blip>
          <a:stretch>
            <a:fillRect/>
          </a:stretch>
        </p:blipFill>
        <p:spPr>
          <a:xfrm>
            <a:off x="7179400" y="1"/>
            <a:ext cx="1814325" cy="181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a:solidFill>
                  <a:srgbClr val="FFFFFF"/>
                </a:solidFill>
              </a:rPr>
              <a:t>Background </a:t>
            </a:r>
            <a:endParaRPr sz="4000">
              <a:solidFill>
                <a:srgbClr val="FFFFFF"/>
              </a:solidFill>
            </a:endParaRPr>
          </a:p>
        </p:txBody>
      </p:sp>
      <p:sp>
        <p:nvSpPr>
          <p:cNvPr id="63" name="Google Shape;63;p14"/>
          <p:cNvSpPr txBox="1">
            <a:spLocks noGrp="1"/>
          </p:cNvSpPr>
          <p:nvPr>
            <p:ph type="subTitle" idx="1"/>
          </p:nvPr>
        </p:nvSpPr>
        <p:spPr>
          <a:xfrm>
            <a:off x="311700" y="21754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58"/>
              <a:buFont typeface="Arial"/>
              <a:buNone/>
            </a:pPr>
            <a:r>
              <a:rPr lang="en" sz="1675">
                <a:solidFill>
                  <a:srgbClr val="FFFFFF"/>
                </a:solidFill>
                <a:latin typeface="Open Sans"/>
                <a:ea typeface="Open Sans"/>
                <a:cs typeface="Open Sans"/>
                <a:sym typeface="Open Sans"/>
              </a:rPr>
              <a:t>Our idea came about helping homeless people during the COVID-19 pandemic. We wanted to create a system which could be used by the staff at shelters to perform everyday tasks. Some of the functionality include a chat system, database (to keep records), calendar, maps, COVID-19 information, air quality index, weather, humidity, google translate, and much more.</a:t>
            </a:r>
            <a:endParaRPr sz="1675">
              <a:solidFill>
                <a:srgbClr val="FFFFFF"/>
              </a:solidFill>
              <a:latin typeface="Open Sans"/>
              <a:ea typeface="Open Sans"/>
              <a:cs typeface="Open Sans"/>
              <a:sym typeface="Open Sans"/>
            </a:endParaRPr>
          </a:p>
          <a:p>
            <a:pPr marL="0" lvl="0" indent="0" algn="ctr" rtl="0">
              <a:spcBef>
                <a:spcPts val="0"/>
              </a:spcBef>
              <a:spcAft>
                <a:spcPts val="0"/>
              </a:spcAft>
              <a:buSzPts val="358"/>
              <a:buNone/>
            </a:pPr>
            <a:endParaRPr sz="1610">
              <a:solidFill>
                <a:srgbClr val="FFFFFF"/>
              </a:solidFill>
            </a:endParaRPr>
          </a:p>
        </p:txBody>
      </p:sp>
      <p:pic>
        <p:nvPicPr>
          <p:cNvPr id="64" name="Google Shape;64;p14"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65" name="Google Shape;65;p14"/>
          <p:cNvPicPr preferRelativeResize="0"/>
          <p:nvPr/>
        </p:nvPicPr>
        <p:blipFill>
          <a:blip r:embed="rId4">
            <a:alphaModFix/>
          </a:blip>
          <a:stretch>
            <a:fillRect/>
          </a:stretch>
        </p:blipFill>
        <p:spPr>
          <a:xfrm>
            <a:off x="7179400" y="1"/>
            <a:ext cx="1814325" cy="1814300"/>
          </a:xfrm>
          <a:prstGeom prst="rect">
            <a:avLst/>
          </a:prstGeom>
          <a:noFill/>
          <a:ln>
            <a:noFill/>
          </a:ln>
        </p:spPr>
      </p:pic>
      <p:pic>
        <p:nvPicPr>
          <p:cNvPr id="66" name="Google Shape;66;p14"/>
          <p:cNvPicPr preferRelativeResize="0"/>
          <p:nvPr/>
        </p:nvPicPr>
        <p:blipFill>
          <a:blip r:embed="rId5">
            <a:alphaModFix/>
          </a:blip>
          <a:stretch>
            <a:fillRect/>
          </a:stretch>
        </p:blipFill>
        <p:spPr>
          <a:xfrm>
            <a:off x="7061025" y="3972637"/>
            <a:ext cx="1223547" cy="1061575"/>
          </a:xfrm>
          <a:prstGeom prst="rect">
            <a:avLst/>
          </a:prstGeom>
          <a:noFill/>
          <a:ln>
            <a:noFill/>
          </a:ln>
        </p:spPr>
      </p:pic>
      <p:pic>
        <p:nvPicPr>
          <p:cNvPr id="67" name="Google Shape;67;p14"/>
          <p:cNvPicPr preferRelativeResize="0"/>
          <p:nvPr/>
        </p:nvPicPr>
        <p:blipFill>
          <a:blip r:embed="rId6">
            <a:alphaModFix/>
          </a:blip>
          <a:stretch>
            <a:fillRect/>
          </a:stretch>
        </p:blipFill>
        <p:spPr>
          <a:xfrm>
            <a:off x="2941275" y="3949837"/>
            <a:ext cx="1276150" cy="1107200"/>
          </a:xfrm>
          <a:prstGeom prst="rect">
            <a:avLst/>
          </a:prstGeom>
          <a:noFill/>
          <a:ln>
            <a:noFill/>
          </a:ln>
        </p:spPr>
      </p:pic>
      <p:pic>
        <p:nvPicPr>
          <p:cNvPr id="68" name="Google Shape;68;p14"/>
          <p:cNvPicPr preferRelativeResize="0"/>
          <p:nvPr/>
        </p:nvPicPr>
        <p:blipFill>
          <a:blip r:embed="rId7">
            <a:alphaModFix/>
          </a:blip>
          <a:stretch>
            <a:fillRect/>
          </a:stretch>
        </p:blipFill>
        <p:spPr>
          <a:xfrm>
            <a:off x="5015188" y="3918738"/>
            <a:ext cx="1347725" cy="1169400"/>
          </a:xfrm>
          <a:prstGeom prst="rect">
            <a:avLst/>
          </a:prstGeom>
          <a:noFill/>
          <a:ln>
            <a:noFill/>
          </a:ln>
        </p:spPr>
      </p:pic>
      <p:pic>
        <p:nvPicPr>
          <p:cNvPr id="69" name="Google Shape;69;p14"/>
          <p:cNvPicPr preferRelativeResize="0"/>
          <p:nvPr/>
        </p:nvPicPr>
        <p:blipFill>
          <a:blip r:embed="rId8">
            <a:alphaModFix/>
          </a:blip>
          <a:stretch>
            <a:fillRect/>
          </a:stretch>
        </p:blipFill>
        <p:spPr>
          <a:xfrm>
            <a:off x="1185675" y="3889937"/>
            <a:ext cx="871725" cy="1227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a:solidFill>
                  <a:srgbClr val="FFFFFF"/>
                </a:solidFill>
              </a:rPr>
              <a:t> Lessons Learned</a:t>
            </a:r>
            <a:endParaRPr sz="4000">
              <a:solidFill>
                <a:srgbClr val="FFFFFF"/>
              </a:solidFill>
            </a:endParaRPr>
          </a:p>
        </p:txBody>
      </p:sp>
      <p:sp>
        <p:nvSpPr>
          <p:cNvPr id="75" name="Google Shape;75;p15"/>
          <p:cNvSpPr txBox="1">
            <a:spLocks noGrp="1"/>
          </p:cNvSpPr>
          <p:nvPr>
            <p:ph type="subTitle" idx="1"/>
          </p:nvPr>
        </p:nvSpPr>
        <p:spPr>
          <a:xfrm>
            <a:off x="311700" y="2175450"/>
            <a:ext cx="8520600" cy="792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endParaRPr sz="1650">
              <a:solidFill>
                <a:srgbClr val="FFFFFF"/>
              </a:solidFill>
            </a:endParaRPr>
          </a:p>
          <a:p>
            <a:pPr marL="0" lvl="0" indent="0" algn="l" rtl="0">
              <a:lnSpc>
                <a:spcPct val="80000"/>
              </a:lnSpc>
              <a:spcBef>
                <a:spcPts val="0"/>
              </a:spcBef>
              <a:spcAft>
                <a:spcPts val="0"/>
              </a:spcAft>
              <a:buClr>
                <a:schemeClr val="dk1"/>
              </a:buClr>
              <a:buSzPts val="275"/>
              <a:buFont typeface="Arial"/>
              <a:buNone/>
            </a:pPr>
            <a:r>
              <a:rPr lang="en" sz="1650" b="1">
                <a:solidFill>
                  <a:srgbClr val="FFFFFF"/>
                </a:solidFill>
                <a:latin typeface="Open Sans"/>
                <a:ea typeface="Open Sans"/>
                <a:cs typeface="Open Sans"/>
                <a:sym typeface="Open Sans"/>
              </a:rPr>
              <a:t>&gt; Using Azure services. We believe that learning this is very important in the industry because Azure is a service that offers a lot of technologies that companies use. </a:t>
            </a:r>
            <a:endParaRPr sz="1650">
              <a:solidFill>
                <a:srgbClr val="FFFFFF"/>
              </a:solidFill>
            </a:endParaRPr>
          </a:p>
          <a:p>
            <a:pPr marL="0" lvl="0" indent="0" algn="l" rtl="0">
              <a:lnSpc>
                <a:spcPct val="80000"/>
              </a:lnSpc>
              <a:spcBef>
                <a:spcPts val="0"/>
              </a:spcBef>
              <a:spcAft>
                <a:spcPts val="0"/>
              </a:spcAft>
              <a:buClr>
                <a:schemeClr val="dk1"/>
              </a:buClr>
              <a:buSzPts val="275"/>
              <a:buFont typeface="Arial"/>
              <a:buNone/>
            </a:pPr>
            <a:endParaRPr sz="1650">
              <a:solidFill>
                <a:srgbClr val="FFFFFF"/>
              </a:solidFill>
              <a:latin typeface="Open Sans"/>
              <a:ea typeface="Open Sans"/>
              <a:cs typeface="Open Sans"/>
              <a:sym typeface="Open Sans"/>
            </a:endParaRPr>
          </a:p>
          <a:p>
            <a:pPr marL="0" lvl="0" indent="0" algn="l" rtl="0">
              <a:lnSpc>
                <a:spcPct val="80000"/>
              </a:lnSpc>
              <a:spcBef>
                <a:spcPts val="0"/>
              </a:spcBef>
              <a:spcAft>
                <a:spcPts val="0"/>
              </a:spcAft>
              <a:buClr>
                <a:schemeClr val="dk1"/>
              </a:buClr>
              <a:buSzPts val="275"/>
              <a:buFont typeface="Arial"/>
              <a:buNone/>
            </a:pPr>
            <a:r>
              <a:rPr lang="en" sz="1650" b="1">
                <a:solidFill>
                  <a:srgbClr val="FFFFFF"/>
                </a:solidFill>
                <a:latin typeface="Open Sans"/>
                <a:ea typeface="Open Sans"/>
                <a:cs typeface="Open Sans"/>
                <a:sym typeface="Open Sans"/>
              </a:rPr>
              <a:t>&gt; Through the many courses we have taken at UW, we’ve learned different topics. Taking on a project like this allowed us to put together all the pieces in the puzzle together.</a:t>
            </a:r>
            <a:endParaRPr sz="1650" b="1">
              <a:solidFill>
                <a:srgbClr val="FFFFFF"/>
              </a:solidFill>
              <a:latin typeface="Open Sans"/>
              <a:ea typeface="Open Sans"/>
              <a:cs typeface="Open Sans"/>
              <a:sym typeface="Open Sans"/>
            </a:endParaRPr>
          </a:p>
          <a:p>
            <a:pPr marL="0" lvl="0" indent="0" algn="l" rtl="0">
              <a:lnSpc>
                <a:spcPct val="80000"/>
              </a:lnSpc>
              <a:spcBef>
                <a:spcPts val="0"/>
              </a:spcBef>
              <a:spcAft>
                <a:spcPts val="0"/>
              </a:spcAft>
              <a:buClr>
                <a:schemeClr val="dk1"/>
              </a:buClr>
              <a:buSzPts val="275"/>
              <a:buFont typeface="Arial"/>
              <a:buNone/>
            </a:pPr>
            <a:endParaRPr sz="1650" b="1">
              <a:solidFill>
                <a:srgbClr val="FFFFFF"/>
              </a:solidFill>
              <a:latin typeface="Open Sans"/>
              <a:ea typeface="Open Sans"/>
              <a:cs typeface="Open Sans"/>
              <a:sym typeface="Open Sans"/>
            </a:endParaRPr>
          </a:p>
          <a:p>
            <a:pPr marL="0" lvl="0" indent="0" algn="l" rtl="0">
              <a:lnSpc>
                <a:spcPct val="80000"/>
              </a:lnSpc>
              <a:spcBef>
                <a:spcPts val="0"/>
              </a:spcBef>
              <a:spcAft>
                <a:spcPts val="0"/>
              </a:spcAft>
              <a:buClr>
                <a:schemeClr val="dk1"/>
              </a:buClr>
              <a:buSzPts val="275"/>
              <a:buFont typeface="Arial"/>
              <a:buNone/>
            </a:pPr>
            <a:r>
              <a:rPr lang="en" sz="1650" b="1">
                <a:solidFill>
                  <a:srgbClr val="FFFFFF"/>
                </a:solidFill>
                <a:latin typeface="Open Sans"/>
                <a:ea typeface="Open Sans"/>
                <a:cs typeface="Open Sans"/>
                <a:sym typeface="Open Sans"/>
              </a:rPr>
              <a:t>&gt; We were able to experience and learn from the different technologies we used such as PHP and SQL</a:t>
            </a:r>
            <a:endParaRPr sz="1650" b="1">
              <a:solidFill>
                <a:srgbClr val="FFFFFF"/>
              </a:solidFill>
              <a:latin typeface="Open Sans"/>
              <a:ea typeface="Open Sans"/>
              <a:cs typeface="Open Sans"/>
              <a:sym typeface="Open Sans"/>
            </a:endParaRPr>
          </a:p>
          <a:p>
            <a:pPr marL="0" lvl="0" indent="0" algn="l" rtl="0">
              <a:lnSpc>
                <a:spcPct val="80000"/>
              </a:lnSpc>
              <a:spcBef>
                <a:spcPts val="0"/>
              </a:spcBef>
              <a:spcAft>
                <a:spcPts val="0"/>
              </a:spcAft>
              <a:buClr>
                <a:schemeClr val="dk1"/>
              </a:buClr>
              <a:buSzPts val="275"/>
              <a:buFont typeface="Arial"/>
              <a:buNone/>
            </a:pPr>
            <a:endParaRPr sz="1650">
              <a:solidFill>
                <a:srgbClr val="FFFFFF"/>
              </a:solidFill>
              <a:latin typeface="Open Sans"/>
              <a:ea typeface="Open Sans"/>
              <a:cs typeface="Open Sans"/>
              <a:sym typeface="Open Sans"/>
            </a:endParaRPr>
          </a:p>
          <a:p>
            <a:pPr marL="0" lvl="0" indent="0" algn="ctr" rtl="0">
              <a:lnSpc>
                <a:spcPct val="80000"/>
              </a:lnSpc>
              <a:spcBef>
                <a:spcPts val="0"/>
              </a:spcBef>
              <a:spcAft>
                <a:spcPts val="0"/>
              </a:spcAft>
              <a:buSzPts val="275"/>
              <a:buNone/>
            </a:pPr>
            <a:endParaRPr sz="1650">
              <a:solidFill>
                <a:srgbClr val="FFFFFF"/>
              </a:solidFill>
            </a:endParaRPr>
          </a:p>
        </p:txBody>
      </p:sp>
      <p:pic>
        <p:nvPicPr>
          <p:cNvPr id="76" name="Google Shape;76;p15"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77" name="Google Shape;77;p15"/>
          <p:cNvPicPr preferRelativeResize="0"/>
          <p:nvPr/>
        </p:nvPicPr>
        <p:blipFill>
          <a:blip r:embed="rId4">
            <a:alphaModFix/>
          </a:blip>
          <a:stretch>
            <a:fillRect/>
          </a:stretch>
        </p:blipFill>
        <p:spPr>
          <a:xfrm>
            <a:off x="7179400" y="1"/>
            <a:ext cx="1814325" cy="181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990"/>
              <a:buFont typeface="Arial"/>
              <a:buNone/>
            </a:pPr>
            <a:r>
              <a:rPr lang="en" sz="4000">
                <a:solidFill>
                  <a:srgbClr val="FFFFFF"/>
                </a:solidFill>
              </a:rPr>
              <a:t>Challenges</a:t>
            </a:r>
            <a:endParaRPr sz="4000">
              <a:solidFill>
                <a:srgbClr val="FFFFFF"/>
              </a:solidFill>
            </a:endParaRPr>
          </a:p>
        </p:txBody>
      </p:sp>
      <p:sp>
        <p:nvSpPr>
          <p:cNvPr id="83" name="Google Shape;83;p16"/>
          <p:cNvSpPr txBox="1">
            <a:spLocks noGrp="1"/>
          </p:cNvSpPr>
          <p:nvPr>
            <p:ph type="subTitle" idx="1"/>
          </p:nvPr>
        </p:nvSpPr>
        <p:spPr>
          <a:xfrm>
            <a:off x="473125" y="208857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1650" b="1">
                <a:solidFill>
                  <a:srgbClr val="FFFFFF"/>
                </a:solidFill>
                <a:latin typeface="Open Sans"/>
                <a:ea typeface="Open Sans"/>
                <a:cs typeface="Open Sans"/>
                <a:sym typeface="Open Sans"/>
              </a:rPr>
              <a:t>&gt; Costs</a:t>
            </a:r>
            <a:r>
              <a:rPr lang="en" sz="1650">
                <a:solidFill>
                  <a:srgbClr val="FFFFFF"/>
                </a:solidFill>
                <a:latin typeface="Open Sans"/>
                <a:ea typeface="Open Sans"/>
                <a:cs typeface="Open Sans"/>
                <a:sym typeface="Open Sans"/>
              </a:rPr>
              <a:t>: Our project required a database, server, and website host. We couldn’t find any funding for our project, so we had to pay a lot of out pocket costs</a:t>
            </a:r>
            <a:endParaRPr sz="16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endParaRPr sz="16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r>
              <a:rPr lang="en" sz="1650" b="1">
                <a:solidFill>
                  <a:srgbClr val="FFFFFF"/>
                </a:solidFill>
                <a:latin typeface="Open Sans"/>
                <a:ea typeface="Open Sans"/>
                <a:cs typeface="Open Sans"/>
                <a:sym typeface="Open Sans"/>
              </a:rPr>
              <a:t>&gt; Complexity</a:t>
            </a:r>
            <a:r>
              <a:rPr lang="en" sz="1650">
                <a:solidFill>
                  <a:srgbClr val="FFFFFF"/>
                </a:solidFill>
                <a:latin typeface="Open Sans"/>
                <a:ea typeface="Open Sans"/>
                <a:cs typeface="Open Sans"/>
                <a:sym typeface="Open Sans"/>
              </a:rPr>
              <a:t>: Our website has a lot of functionality and the website is very complex, especially the CSS portion. Iit became very hard to keep track of where some code was located and the changes we were making to the site.</a:t>
            </a:r>
            <a:endParaRPr sz="16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endParaRPr sz="16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r>
              <a:rPr lang="en" sz="1650" b="1">
                <a:solidFill>
                  <a:srgbClr val="FFFFFF"/>
                </a:solidFill>
                <a:latin typeface="Open Sans"/>
                <a:ea typeface="Open Sans"/>
                <a:cs typeface="Open Sans"/>
                <a:sym typeface="Open Sans"/>
              </a:rPr>
              <a:t>&gt; Accessibility</a:t>
            </a:r>
            <a:r>
              <a:rPr lang="en" sz="1650">
                <a:solidFill>
                  <a:srgbClr val="FFFFFF"/>
                </a:solidFill>
                <a:latin typeface="Open Sans"/>
                <a:ea typeface="Open Sans"/>
                <a:cs typeface="Open Sans"/>
                <a:sym typeface="Open Sans"/>
              </a:rPr>
              <a:t>: We both needed to have access to our project resources which were hosted on Azure and Dropbox. This because a problem because only one student was able to access the Dropbox where our site files were kept and synced into Azure</a:t>
            </a:r>
            <a:endParaRPr sz="16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endParaRPr sz="1650">
              <a:solidFill>
                <a:srgbClr val="FFFFFF"/>
              </a:solidFill>
              <a:latin typeface="Open Sans"/>
              <a:ea typeface="Open Sans"/>
              <a:cs typeface="Open Sans"/>
              <a:sym typeface="Open Sans"/>
            </a:endParaRPr>
          </a:p>
          <a:p>
            <a:pPr marL="0" lvl="0" indent="0" algn="ctr" rtl="0">
              <a:spcBef>
                <a:spcPts val="0"/>
              </a:spcBef>
              <a:spcAft>
                <a:spcPts val="0"/>
              </a:spcAft>
              <a:buNone/>
            </a:pPr>
            <a:endParaRPr sz="1650">
              <a:solidFill>
                <a:srgbClr val="FFFFFF"/>
              </a:solidFill>
            </a:endParaRPr>
          </a:p>
        </p:txBody>
      </p:sp>
      <p:pic>
        <p:nvPicPr>
          <p:cNvPr id="84" name="Google Shape;84;p16"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85" name="Google Shape;85;p16"/>
          <p:cNvPicPr preferRelativeResize="0"/>
          <p:nvPr/>
        </p:nvPicPr>
        <p:blipFill>
          <a:blip r:embed="rId4">
            <a:alphaModFix/>
          </a:blip>
          <a:stretch>
            <a:fillRect/>
          </a:stretch>
        </p:blipFill>
        <p:spPr>
          <a:xfrm>
            <a:off x="7179400" y="1"/>
            <a:ext cx="1814325" cy="18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a:solidFill>
                  <a:srgbClr val="FFFFFF"/>
                </a:solidFill>
              </a:rPr>
              <a:t>Software Architecture</a:t>
            </a:r>
            <a:endParaRPr sz="4000">
              <a:solidFill>
                <a:srgbClr val="FFFFFF"/>
              </a:solidFill>
            </a:endParaRPr>
          </a:p>
        </p:txBody>
      </p:sp>
      <p:sp>
        <p:nvSpPr>
          <p:cNvPr id="91" name="Google Shape;91;p17"/>
          <p:cNvSpPr txBox="1">
            <a:spLocks noGrp="1"/>
          </p:cNvSpPr>
          <p:nvPr>
            <p:ph type="subTitle" idx="1"/>
          </p:nvPr>
        </p:nvSpPr>
        <p:spPr>
          <a:xfrm>
            <a:off x="365475" y="28418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2" name="Google Shape;92;p17"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93" name="Google Shape;93;p17"/>
          <p:cNvPicPr preferRelativeResize="0"/>
          <p:nvPr/>
        </p:nvPicPr>
        <p:blipFill>
          <a:blip r:embed="rId4">
            <a:alphaModFix/>
          </a:blip>
          <a:stretch>
            <a:fillRect/>
          </a:stretch>
        </p:blipFill>
        <p:spPr>
          <a:xfrm>
            <a:off x="7179400" y="1"/>
            <a:ext cx="1814325" cy="1814300"/>
          </a:xfrm>
          <a:prstGeom prst="rect">
            <a:avLst/>
          </a:prstGeom>
          <a:noFill/>
          <a:ln>
            <a:noFill/>
          </a:ln>
        </p:spPr>
      </p:pic>
      <p:pic>
        <p:nvPicPr>
          <p:cNvPr id="94" name="Google Shape;94;p17"/>
          <p:cNvPicPr preferRelativeResize="0"/>
          <p:nvPr/>
        </p:nvPicPr>
        <p:blipFill>
          <a:blip r:embed="rId5">
            <a:alphaModFix/>
          </a:blip>
          <a:stretch>
            <a:fillRect/>
          </a:stretch>
        </p:blipFill>
        <p:spPr>
          <a:xfrm>
            <a:off x="1054360" y="1900300"/>
            <a:ext cx="6450542" cy="2675600"/>
          </a:xfrm>
          <a:prstGeom prst="rect">
            <a:avLst/>
          </a:prstGeom>
          <a:noFill/>
          <a:ln>
            <a:noFill/>
          </a:ln>
        </p:spPr>
      </p:pic>
      <p:cxnSp>
        <p:nvCxnSpPr>
          <p:cNvPr id="3" name="Straight Arrow Connector 2">
            <a:extLst>
              <a:ext uri="{FF2B5EF4-FFF2-40B4-BE49-F238E27FC236}">
                <a16:creationId xmlns:a16="http://schemas.microsoft.com/office/drawing/2014/main" id="{2CD754CD-50CD-194A-B7FB-1AF1BF27F7E4}"/>
              </a:ext>
            </a:extLst>
          </p:cNvPr>
          <p:cNvCxnSpPr/>
          <p:nvPr/>
        </p:nvCxnSpPr>
        <p:spPr>
          <a:xfrm>
            <a:off x="2956560" y="2841800"/>
            <a:ext cx="287528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a:solidFill>
                  <a:srgbClr val="FFFFFF"/>
                </a:solidFill>
              </a:rPr>
              <a:t>Sequence Diagram</a:t>
            </a:r>
            <a:endParaRPr sz="4000">
              <a:solidFill>
                <a:srgbClr val="FFFFFF"/>
              </a:solidFill>
            </a:endParaRPr>
          </a:p>
        </p:txBody>
      </p:sp>
      <p:sp>
        <p:nvSpPr>
          <p:cNvPr id="100" name="Google Shape;100;p18"/>
          <p:cNvSpPr txBox="1">
            <a:spLocks noGrp="1"/>
          </p:cNvSpPr>
          <p:nvPr>
            <p:ph type="subTitle" idx="1"/>
          </p:nvPr>
        </p:nvSpPr>
        <p:spPr>
          <a:xfrm>
            <a:off x="365475" y="28418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1" name="Google Shape;101;p18"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102" name="Google Shape;102;p18"/>
          <p:cNvPicPr preferRelativeResize="0"/>
          <p:nvPr/>
        </p:nvPicPr>
        <p:blipFill>
          <a:blip r:embed="rId4">
            <a:alphaModFix/>
          </a:blip>
          <a:stretch>
            <a:fillRect/>
          </a:stretch>
        </p:blipFill>
        <p:spPr>
          <a:xfrm>
            <a:off x="7179400" y="1"/>
            <a:ext cx="1814325" cy="1814300"/>
          </a:xfrm>
          <a:prstGeom prst="rect">
            <a:avLst/>
          </a:prstGeom>
          <a:noFill/>
          <a:ln>
            <a:noFill/>
          </a:ln>
        </p:spPr>
      </p:pic>
      <p:pic>
        <p:nvPicPr>
          <p:cNvPr id="103" name="Google Shape;103;p18"/>
          <p:cNvPicPr preferRelativeResize="0"/>
          <p:nvPr/>
        </p:nvPicPr>
        <p:blipFill>
          <a:blip r:embed="rId5">
            <a:alphaModFix/>
          </a:blip>
          <a:stretch>
            <a:fillRect/>
          </a:stretch>
        </p:blipFill>
        <p:spPr>
          <a:xfrm>
            <a:off x="1816341" y="1649903"/>
            <a:ext cx="5218401" cy="303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a:solidFill>
                  <a:srgbClr val="FFFFFF"/>
                </a:solidFill>
              </a:rPr>
              <a:t>Demo</a:t>
            </a:r>
            <a:endParaRPr sz="4000">
              <a:solidFill>
                <a:srgbClr val="FFFFFF"/>
              </a:solidFill>
            </a:endParaRPr>
          </a:p>
        </p:txBody>
      </p:sp>
      <p:sp>
        <p:nvSpPr>
          <p:cNvPr id="109" name="Google Shape;109;p19"/>
          <p:cNvSpPr txBox="1">
            <a:spLocks noGrp="1"/>
          </p:cNvSpPr>
          <p:nvPr>
            <p:ph type="subTitle" idx="1"/>
          </p:nvPr>
        </p:nvSpPr>
        <p:spPr>
          <a:xfrm>
            <a:off x="365475" y="2841800"/>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u="sng">
                <a:solidFill>
                  <a:schemeClr val="hlink"/>
                </a:solidFill>
                <a:hlinkClick r:id="rId3"/>
              </a:rPr>
              <a:t>https://doxsite.azurewebsites.net/</a:t>
            </a:r>
            <a:endParaRPr/>
          </a:p>
          <a:p>
            <a:pPr marL="0" lvl="0" indent="0" algn="ctr" rtl="0">
              <a:spcBef>
                <a:spcPts val="0"/>
              </a:spcBef>
              <a:spcAft>
                <a:spcPts val="0"/>
              </a:spcAft>
              <a:buNone/>
            </a:pPr>
            <a:endParaRPr/>
          </a:p>
        </p:txBody>
      </p:sp>
      <p:pic>
        <p:nvPicPr>
          <p:cNvPr id="110" name="Google Shape;110;p19" descr="White Block W"/>
          <p:cNvPicPr preferRelativeResize="0"/>
          <p:nvPr/>
        </p:nvPicPr>
        <p:blipFill rotWithShape="1">
          <a:blip r:embed="rId4">
            <a:alphaModFix/>
          </a:blip>
          <a:srcRect/>
          <a:stretch/>
        </p:blipFill>
        <p:spPr>
          <a:xfrm>
            <a:off x="204100" y="139000"/>
            <a:ext cx="2100802" cy="1419699"/>
          </a:xfrm>
          <a:prstGeom prst="rect">
            <a:avLst/>
          </a:prstGeom>
          <a:noFill/>
          <a:ln>
            <a:noFill/>
          </a:ln>
        </p:spPr>
      </p:pic>
      <p:pic>
        <p:nvPicPr>
          <p:cNvPr id="111" name="Google Shape;111;p19"/>
          <p:cNvPicPr preferRelativeResize="0"/>
          <p:nvPr/>
        </p:nvPicPr>
        <p:blipFill>
          <a:blip r:embed="rId5">
            <a:alphaModFix/>
          </a:blip>
          <a:stretch>
            <a:fillRect/>
          </a:stretch>
        </p:blipFill>
        <p:spPr>
          <a:xfrm>
            <a:off x="7179400" y="1"/>
            <a:ext cx="1814325" cy="181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5823"/>
        </a:soli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ctrTitle"/>
          </p:nvPr>
        </p:nvSpPr>
        <p:spPr>
          <a:xfrm>
            <a:off x="311708" y="-493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a:solidFill>
                  <a:srgbClr val="FFFFFF"/>
                </a:solidFill>
              </a:rPr>
              <a:t>Special Thanks</a:t>
            </a:r>
            <a:endParaRPr sz="4000">
              <a:solidFill>
                <a:srgbClr val="FFFFFF"/>
              </a:solidFill>
            </a:endParaRPr>
          </a:p>
        </p:txBody>
      </p:sp>
      <p:sp>
        <p:nvSpPr>
          <p:cNvPr id="117" name="Google Shape;117;p20"/>
          <p:cNvSpPr txBox="1">
            <a:spLocks noGrp="1"/>
          </p:cNvSpPr>
          <p:nvPr>
            <p:ph type="subTitle" idx="1"/>
          </p:nvPr>
        </p:nvSpPr>
        <p:spPr>
          <a:xfrm>
            <a:off x="2237775" y="25717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r>
              <a:rPr lang="en" sz="2150" b="1">
                <a:solidFill>
                  <a:srgbClr val="FFFFFF"/>
                </a:solidFill>
                <a:latin typeface="Open Sans"/>
                <a:ea typeface="Open Sans"/>
                <a:cs typeface="Open Sans"/>
                <a:sym typeface="Open Sans"/>
              </a:rPr>
              <a:t>&gt; Dr. Arnold Lund:</a:t>
            </a:r>
            <a:r>
              <a:rPr lang="en" sz="2150">
                <a:solidFill>
                  <a:srgbClr val="FFFFFF"/>
                </a:solidFill>
                <a:latin typeface="Open Sans"/>
                <a:ea typeface="Open Sans"/>
                <a:cs typeface="Open Sans"/>
                <a:sym typeface="Open Sans"/>
              </a:rPr>
              <a:t> Faculty Advisor </a:t>
            </a:r>
            <a:endParaRPr sz="21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endParaRPr sz="21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r>
              <a:rPr lang="en" sz="2150" b="1">
                <a:solidFill>
                  <a:srgbClr val="FFFFFF"/>
                </a:solidFill>
                <a:latin typeface="Open Sans"/>
                <a:ea typeface="Open Sans"/>
                <a:cs typeface="Open Sans"/>
                <a:sym typeface="Open Sans"/>
              </a:rPr>
              <a:t>&gt; Janet McDaniel:</a:t>
            </a:r>
            <a:r>
              <a:rPr lang="en" sz="2150">
                <a:solidFill>
                  <a:srgbClr val="FFFFFF"/>
                </a:solidFill>
                <a:latin typeface="Open Sans"/>
                <a:ea typeface="Open Sans"/>
                <a:cs typeface="Open Sans"/>
                <a:sym typeface="Open Sans"/>
              </a:rPr>
              <a:t> Capstone Advisor</a:t>
            </a:r>
            <a:endParaRPr sz="2150">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endParaRPr sz="2150" b="1">
              <a:solidFill>
                <a:srgbClr val="FFFFFF"/>
              </a:solidFill>
              <a:latin typeface="Open Sans"/>
              <a:ea typeface="Open Sans"/>
              <a:cs typeface="Open Sans"/>
              <a:sym typeface="Open Sans"/>
            </a:endParaRPr>
          </a:p>
          <a:p>
            <a:pPr marL="0" lvl="0" indent="0" algn="l" rtl="0">
              <a:spcBef>
                <a:spcPts val="0"/>
              </a:spcBef>
              <a:spcAft>
                <a:spcPts val="0"/>
              </a:spcAft>
              <a:buClr>
                <a:schemeClr val="dk1"/>
              </a:buClr>
              <a:buFont typeface="Arial"/>
              <a:buNone/>
            </a:pPr>
            <a:endParaRPr sz="2150">
              <a:solidFill>
                <a:srgbClr val="FFFFFF"/>
              </a:solidFill>
              <a:latin typeface="Open Sans"/>
              <a:ea typeface="Open Sans"/>
              <a:cs typeface="Open Sans"/>
              <a:sym typeface="Open Sans"/>
            </a:endParaRPr>
          </a:p>
          <a:p>
            <a:pPr marL="0" lvl="0" indent="0" algn="ctr" rtl="0">
              <a:spcBef>
                <a:spcPts val="0"/>
              </a:spcBef>
              <a:spcAft>
                <a:spcPts val="0"/>
              </a:spcAft>
              <a:buNone/>
            </a:pPr>
            <a:endParaRPr sz="2150">
              <a:solidFill>
                <a:srgbClr val="FFFFFF"/>
              </a:solidFill>
            </a:endParaRPr>
          </a:p>
        </p:txBody>
      </p:sp>
      <p:pic>
        <p:nvPicPr>
          <p:cNvPr id="118" name="Google Shape;118;p20" descr="White Block W"/>
          <p:cNvPicPr preferRelativeResize="0"/>
          <p:nvPr/>
        </p:nvPicPr>
        <p:blipFill rotWithShape="1">
          <a:blip r:embed="rId3">
            <a:alphaModFix/>
          </a:blip>
          <a:srcRect/>
          <a:stretch/>
        </p:blipFill>
        <p:spPr>
          <a:xfrm>
            <a:off x="204100" y="139000"/>
            <a:ext cx="2100802" cy="1419699"/>
          </a:xfrm>
          <a:prstGeom prst="rect">
            <a:avLst/>
          </a:prstGeom>
          <a:noFill/>
          <a:ln>
            <a:noFill/>
          </a:ln>
        </p:spPr>
      </p:pic>
      <p:pic>
        <p:nvPicPr>
          <p:cNvPr id="119" name="Google Shape;119;p20"/>
          <p:cNvPicPr preferRelativeResize="0"/>
          <p:nvPr/>
        </p:nvPicPr>
        <p:blipFill>
          <a:blip r:embed="rId4">
            <a:alphaModFix/>
          </a:blip>
          <a:stretch>
            <a:fillRect/>
          </a:stretch>
        </p:blipFill>
        <p:spPr>
          <a:xfrm>
            <a:off x="7179400" y="1"/>
            <a:ext cx="1814325" cy="1814300"/>
          </a:xfrm>
          <a:prstGeom prst="rect">
            <a:avLst/>
          </a:prstGeom>
          <a:noFill/>
          <a:ln>
            <a:noFill/>
          </a:ln>
        </p:spPr>
      </p:pic>
      <p:sp>
        <p:nvSpPr>
          <p:cNvPr id="120" name="Google Shape;120;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497</Words>
  <Application>Microsoft Macintosh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Open Sans</vt:lpstr>
      <vt:lpstr>Arial</vt:lpstr>
      <vt:lpstr>Encode Sans Condensed Thin</vt:lpstr>
      <vt:lpstr>Simple Light</vt:lpstr>
      <vt:lpstr>Dox Homeless Shelter Site </vt:lpstr>
      <vt:lpstr>Background </vt:lpstr>
      <vt:lpstr> Lessons Learned</vt:lpstr>
      <vt:lpstr>Challenges</vt:lpstr>
      <vt:lpstr>Software Architecture</vt:lpstr>
      <vt:lpstr>Sequence Diagram</vt:lpstr>
      <vt:lpstr>Demo</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Dox Homeless Shelter Site </dc:title>
  <cp:lastModifiedBy>Bisrat Asefaw</cp:lastModifiedBy>
  <cp:revision>6</cp:revision>
  <dcterms:modified xsi:type="dcterms:W3CDTF">2021-03-20T01:39:40Z</dcterms:modified>
</cp:coreProperties>
</file>