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5" r:id="rId9"/>
    <p:sldId id="266" r:id="rId10"/>
    <p:sldId id="263" r:id="rId11"/>
    <p:sldId id="264" r:id="rId12"/>
    <p:sldId id="267" r:id="rId13"/>
  </p:sldIdLst>
  <p:sldSz cx="9144000" cy="5143500" type="screen16x9"/>
  <p:notesSz cx="6858000" cy="9144000"/>
  <p:embeddedFontLst>
    <p:embeddedFont>
      <p:font typeface="Roboto"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1" d="100"/>
          <a:sy n="121" d="100"/>
        </p:scale>
        <p:origin x="-346"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997139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2c3b97204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2c3b9720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d2c3b97204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d2c3b972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d2c3b97204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d2c3b9720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2c3b97204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2c3b9720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2caa5563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2caa5563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2caa5563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2caa556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820006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60950" y="9901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EFEFEF"/>
                </a:solidFill>
              </a:rPr>
              <a:t>  </a:t>
            </a:r>
            <a:r>
              <a:rPr lang="en" sz="4300">
                <a:solidFill>
                  <a:srgbClr val="EFEFEF"/>
                </a:solidFill>
              </a:rPr>
              <a:t>Internship  Recommendation</a:t>
            </a:r>
            <a:endParaRPr sz="4300">
              <a:solidFill>
                <a:srgbClr val="EFEFEF"/>
              </a:solidFill>
            </a:endParaRPr>
          </a:p>
        </p:txBody>
      </p:sp>
      <p:sp>
        <p:nvSpPr>
          <p:cNvPr id="86" name="Google Shape;86;p13"/>
          <p:cNvSpPr txBox="1">
            <a:spLocks noGrp="1"/>
          </p:cNvSpPr>
          <p:nvPr>
            <p:ph type="subTitle" idx="1"/>
          </p:nvPr>
        </p:nvSpPr>
        <p:spPr>
          <a:xfrm>
            <a:off x="460938" y="1894138"/>
            <a:ext cx="8222100" cy="65357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smtClean="0"/>
              <a:t>Predicting </a:t>
            </a:r>
            <a:r>
              <a:rPr lang="en" sz="1600" dirty="0"/>
              <a:t>Internship requirement for students based on their skills and push notification</a:t>
            </a:r>
            <a:endParaRPr sz="1600" dirty="0"/>
          </a:p>
        </p:txBody>
      </p:sp>
      <p:sp>
        <p:nvSpPr>
          <p:cNvPr id="87" name="Google Shape;87;p13"/>
          <p:cNvSpPr txBox="1"/>
          <p:nvPr/>
        </p:nvSpPr>
        <p:spPr>
          <a:xfrm>
            <a:off x="1607325" y="3174394"/>
            <a:ext cx="3118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Roboto"/>
                <a:ea typeface="Roboto"/>
                <a:cs typeface="Roboto"/>
                <a:sym typeface="Roboto"/>
              </a:rPr>
              <a:t>Submitted by: Itishree Behera</a:t>
            </a:r>
            <a:endParaRPr dirty="0">
              <a:solidFill>
                <a:schemeClr val="lt1"/>
              </a:solidFill>
              <a:latin typeface="Roboto"/>
              <a:ea typeface="Roboto"/>
              <a:cs typeface="Roboto"/>
              <a:sym typeface="Roboto"/>
            </a:endParaRPr>
          </a:p>
          <a:p>
            <a:pPr marL="0" lvl="0" indent="0" algn="l" rtl="0">
              <a:spcBef>
                <a:spcPts val="0"/>
              </a:spcBef>
              <a:spcAft>
                <a:spcPts val="0"/>
              </a:spcAft>
              <a:buNone/>
            </a:pPr>
            <a:r>
              <a:rPr lang="en" dirty="0">
                <a:solidFill>
                  <a:schemeClr val="lt1"/>
                </a:solidFill>
                <a:latin typeface="Roboto"/>
                <a:ea typeface="Roboto"/>
                <a:cs typeface="Roboto"/>
                <a:sym typeface="Roboto"/>
              </a:rPr>
              <a:t>Regd no:1805106012</a:t>
            </a:r>
            <a:endParaRPr dirty="0">
              <a:solidFill>
                <a:schemeClr val="lt1"/>
              </a:solidFill>
              <a:latin typeface="Roboto"/>
              <a:ea typeface="Roboto"/>
              <a:cs typeface="Roboto"/>
              <a:sym typeface="Roboto"/>
            </a:endParaRPr>
          </a:p>
          <a:p>
            <a:pPr marL="0" lvl="0" indent="0" algn="l" rtl="0">
              <a:spcBef>
                <a:spcPts val="0"/>
              </a:spcBef>
              <a:spcAft>
                <a:spcPts val="0"/>
              </a:spcAft>
              <a:buNone/>
            </a:pPr>
            <a:r>
              <a:rPr lang="en" dirty="0">
                <a:solidFill>
                  <a:schemeClr val="lt1"/>
                </a:solidFill>
                <a:latin typeface="Roboto"/>
                <a:ea typeface="Roboto"/>
                <a:cs typeface="Roboto"/>
                <a:sym typeface="Roboto"/>
              </a:rPr>
              <a:t>MCA 6th sem</a:t>
            </a:r>
            <a:endParaRPr dirty="0">
              <a:latin typeface="Roboto"/>
              <a:ea typeface="Roboto"/>
              <a:cs typeface="Roboto"/>
              <a:sym typeface="Roboto"/>
            </a:endParaRPr>
          </a:p>
        </p:txBody>
      </p:sp>
      <p:sp>
        <p:nvSpPr>
          <p:cNvPr id="88" name="Google Shape;88;p13"/>
          <p:cNvSpPr txBox="1"/>
          <p:nvPr/>
        </p:nvSpPr>
        <p:spPr>
          <a:xfrm>
            <a:off x="4800026" y="3176766"/>
            <a:ext cx="3023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Roboto"/>
                <a:ea typeface="Roboto"/>
                <a:cs typeface="Roboto"/>
                <a:sym typeface="Roboto"/>
              </a:rPr>
              <a:t>Guided by : Dr. Jibitesh Mishra</a:t>
            </a:r>
            <a:endParaRPr dirty="0">
              <a:solidFill>
                <a:schemeClr val="lt1"/>
              </a:solidFill>
              <a:latin typeface="Roboto"/>
              <a:ea typeface="Roboto"/>
              <a:cs typeface="Roboto"/>
              <a:sym typeface="Roboto"/>
            </a:endParaRPr>
          </a:p>
          <a:p>
            <a:pPr marL="0" lvl="0" indent="0" algn="l" rtl="0">
              <a:spcBef>
                <a:spcPts val="0"/>
              </a:spcBef>
              <a:spcAft>
                <a:spcPts val="0"/>
              </a:spcAft>
              <a:buNone/>
            </a:pPr>
            <a:r>
              <a:rPr lang="en" dirty="0">
                <a:solidFill>
                  <a:schemeClr val="lt1"/>
                </a:solidFill>
                <a:latin typeface="Roboto"/>
                <a:ea typeface="Roboto"/>
                <a:cs typeface="Roboto"/>
                <a:sym typeface="Roboto"/>
              </a:rPr>
              <a:t>(HOD,CSA)</a:t>
            </a:r>
            <a:endParaRPr dirty="0">
              <a:solidFill>
                <a:schemeClr val="lt1"/>
              </a:solidFill>
              <a:latin typeface="Roboto"/>
              <a:ea typeface="Roboto"/>
              <a:cs typeface="Roboto"/>
              <a:sym typeface="Roboto"/>
            </a:endParaRPr>
          </a:p>
          <a:p>
            <a:pPr marL="0" lvl="0" indent="0" algn="l" rtl="0">
              <a:spcBef>
                <a:spcPts val="0"/>
              </a:spcBef>
              <a:spcAft>
                <a:spcPts val="0"/>
              </a:spcAft>
              <a:buNone/>
            </a:pPr>
            <a:endParaRPr dirty="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Profile Matching: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294" y="1092235"/>
            <a:ext cx="7863842" cy="3081745"/>
          </a:xfrm>
          <a:prstGeom prst="rect">
            <a:avLst/>
          </a:prstGeom>
        </p:spPr>
      </p:pic>
    </p:spTree>
    <p:extLst>
      <p:ext uri="{BB962C8B-B14F-4D97-AF65-F5344CB8AC3E}">
        <p14:creationId xmlns:p14="http://schemas.microsoft.com/office/powerpoint/2010/main" val="3724848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10000"/>
            <a:ext cx="2973834" cy="517013"/>
          </a:xfrm>
        </p:spPr>
        <p:txBody>
          <a:bodyPr>
            <a:normAutofit/>
          </a:bodyPr>
          <a:lstStyle/>
          <a:p>
            <a:r>
              <a:rPr lang="en-US" sz="1800" dirty="0" smtClean="0"/>
              <a:t>Certificate Generation:</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629" y="813501"/>
            <a:ext cx="4934598" cy="3462107"/>
          </a:xfrm>
          <a:prstGeom prst="rect">
            <a:avLst/>
          </a:prstGeom>
        </p:spPr>
      </p:pic>
    </p:spTree>
    <p:extLst>
      <p:ext uri="{BB962C8B-B14F-4D97-AF65-F5344CB8AC3E}">
        <p14:creationId xmlns:p14="http://schemas.microsoft.com/office/powerpoint/2010/main" val="702489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618008"/>
            <a:ext cx="8520600" cy="3950867"/>
          </a:xfrm>
        </p:spPr>
        <p:txBody>
          <a:bodyPr/>
          <a:lstStyle/>
          <a:p>
            <a:pPr marL="114300" indent="0">
              <a:buNone/>
            </a:pPr>
            <a:r>
              <a:rPr lang="en-US" dirty="0"/>
              <a:t>font = </a:t>
            </a:r>
            <a:r>
              <a:rPr lang="en-US" dirty="0" err="1"/>
              <a:t>ImageFont.truetype</a:t>
            </a:r>
            <a:r>
              <a:rPr lang="en-US" dirty="0"/>
              <a:t>('arial.ttf', 60)</a:t>
            </a:r>
            <a:br>
              <a:rPr lang="en-US" dirty="0"/>
            </a:br>
            <a:r>
              <a:rPr lang="en-US" dirty="0" err="1"/>
              <a:t>img</a:t>
            </a:r>
            <a:r>
              <a:rPr lang="en-US" dirty="0"/>
              <a:t> = </a:t>
            </a:r>
            <a:r>
              <a:rPr lang="en-US" dirty="0" err="1"/>
              <a:t>Image.open</a:t>
            </a:r>
            <a:r>
              <a:rPr lang="en-US" dirty="0"/>
              <a:t>('company/static/images/certificate.jpeg')</a:t>
            </a:r>
            <a:br>
              <a:rPr lang="en-US" dirty="0"/>
            </a:br>
            <a:r>
              <a:rPr lang="en-US" dirty="0"/>
              <a:t>draw = </a:t>
            </a:r>
            <a:r>
              <a:rPr lang="en-US" dirty="0" err="1"/>
              <a:t>ImageDraw.Draw</a:t>
            </a:r>
            <a:r>
              <a:rPr lang="en-US" dirty="0"/>
              <a:t>(</a:t>
            </a:r>
            <a:r>
              <a:rPr lang="en-US" dirty="0" err="1"/>
              <a:t>img</a:t>
            </a:r>
            <a:r>
              <a:rPr lang="en-US" dirty="0"/>
              <a:t>)</a:t>
            </a:r>
            <a:br>
              <a:rPr lang="en-US" dirty="0"/>
            </a:br>
            <a:r>
              <a:rPr lang="en-US" dirty="0" err="1"/>
              <a:t>draw.text</a:t>
            </a:r>
            <a:r>
              <a:rPr lang="en-US" dirty="0"/>
              <a:t>(</a:t>
            </a:r>
            <a:r>
              <a:rPr lang="en-US" dirty="0" err="1"/>
              <a:t>xy</a:t>
            </a:r>
            <a:r>
              <a:rPr lang="en-US" dirty="0"/>
              <a:t>=(403, 421), text='{}'.format(name), fill=(0, 0, 0), font=font)</a:t>
            </a:r>
            <a:br>
              <a:rPr lang="en-US" dirty="0"/>
            </a:br>
            <a:r>
              <a:rPr lang="en-US" dirty="0" err="1"/>
              <a:t>draw.text</a:t>
            </a:r>
            <a:r>
              <a:rPr lang="en-US" dirty="0"/>
              <a:t>(</a:t>
            </a:r>
            <a:r>
              <a:rPr lang="en-US" dirty="0" err="1"/>
              <a:t>xy</a:t>
            </a:r>
            <a:r>
              <a:rPr lang="en-US" dirty="0"/>
              <a:t>=(785, 500), text='{}'.format(</a:t>
            </a:r>
            <a:r>
              <a:rPr lang="en-US" dirty="0" err="1"/>
              <a:t>post.title</a:t>
            </a:r>
            <a:r>
              <a:rPr lang="en-US" dirty="0"/>
              <a:t>), fill=(0, 0, 0), font=</a:t>
            </a:r>
            <a:r>
              <a:rPr lang="en-US" dirty="0" err="1"/>
              <a:t>ImageFont.truetype</a:t>
            </a:r>
            <a:r>
              <a:rPr lang="en-US" dirty="0"/>
              <a:t>('arial.ttf', 25))</a:t>
            </a:r>
            <a:br>
              <a:rPr lang="en-US" dirty="0"/>
            </a:br>
            <a:r>
              <a:rPr lang="en-US" dirty="0" err="1"/>
              <a:t>draw.text</a:t>
            </a:r>
            <a:r>
              <a:rPr lang="en-US" dirty="0"/>
              <a:t>(</a:t>
            </a:r>
            <a:r>
              <a:rPr lang="en-US" dirty="0" err="1"/>
              <a:t>xy</a:t>
            </a:r>
            <a:r>
              <a:rPr lang="en-US" dirty="0"/>
              <a:t>=(154, 649), text='{}'.format(</a:t>
            </a:r>
            <a:r>
              <a:rPr lang="en-US" dirty="0" err="1"/>
              <a:t>post.company</a:t>
            </a:r>
            <a:r>
              <a:rPr lang="en-US" dirty="0"/>
              <a:t>), fill=(0, 0, 0), font=font)</a:t>
            </a:r>
            <a:br>
              <a:rPr lang="en-US" dirty="0"/>
            </a:br>
            <a:r>
              <a:rPr lang="en-US" dirty="0" err="1"/>
              <a:t>img_name</a:t>
            </a:r>
            <a:r>
              <a:rPr lang="en-US" dirty="0"/>
              <a:t>=</a:t>
            </a:r>
            <a:r>
              <a:rPr lang="en-US" dirty="0" err="1"/>
              <a:t>name+post.title</a:t>
            </a:r>
            <a:r>
              <a:rPr lang="en-US" dirty="0"/>
              <a:t/>
            </a:r>
            <a:br>
              <a:rPr lang="en-US" dirty="0"/>
            </a:br>
            <a:r>
              <a:rPr lang="en-US" dirty="0" err="1"/>
              <a:t>img.save</a:t>
            </a:r>
            <a:r>
              <a:rPr lang="en-US" dirty="0"/>
              <a:t>('{}.</a:t>
            </a:r>
            <a:r>
              <a:rPr lang="en-US" dirty="0" err="1"/>
              <a:t>png</a:t>
            </a:r>
            <a:r>
              <a:rPr lang="en-US" dirty="0"/>
              <a:t>'.format(</a:t>
            </a:r>
            <a:r>
              <a:rPr lang="en-US" dirty="0" err="1"/>
              <a:t>img_name</a:t>
            </a:r>
            <a:r>
              <a:rPr lang="en-US" dirty="0"/>
              <a:t>))</a:t>
            </a:r>
            <a:br>
              <a:rPr lang="en-US" dirty="0"/>
            </a:br>
            <a:endParaRPr lang="en-US" dirty="0"/>
          </a:p>
        </p:txBody>
      </p:sp>
    </p:spTree>
    <p:extLst>
      <p:ext uri="{BB962C8B-B14F-4D97-AF65-F5344CB8AC3E}">
        <p14:creationId xmlns:p14="http://schemas.microsoft.com/office/powerpoint/2010/main" val="109104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033" b="1">
                <a:solidFill>
                  <a:srgbClr val="000000"/>
                </a:solidFill>
                <a:latin typeface="Times New Roman"/>
                <a:ea typeface="Times New Roman"/>
                <a:cs typeface="Times New Roman"/>
                <a:sym typeface="Times New Roman"/>
              </a:rPr>
              <a:t>Abstract:</a:t>
            </a:r>
            <a:endParaRPr sz="3333"/>
          </a:p>
        </p:txBody>
      </p:sp>
      <p:sp>
        <p:nvSpPr>
          <p:cNvPr id="94" name="Google Shape;94;p14"/>
          <p:cNvSpPr txBox="1">
            <a:spLocks noGrp="1"/>
          </p:cNvSpPr>
          <p:nvPr>
            <p:ph type="body" idx="1"/>
          </p:nvPr>
        </p:nvSpPr>
        <p:spPr>
          <a:xfrm>
            <a:off x="311700" y="1229875"/>
            <a:ext cx="8520600" cy="19911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2118">
                <a:solidFill>
                  <a:srgbClr val="333333"/>
                </a:solidFill>
                <a:highlight>
                  <a:srgbClr val="FCFCFC"/>
                </a:highlight>
                <a:latin typeface="Times New Roman"/>
                <a:ea typeface="Times New Roman"/>
                <a:cs typeface="Times New Roman"/>
                <a:sym typeface="Times New Roman"/>
              </a:rPr>
              <a:t>When a student wants an internship, it is often difficult since there is too much internship available with different skill sets. To select an appropriate internship  and then submit a resume is a tedious job. It is particularly difficult for students since they normally are unfamiliar with the job market . To deal with the information overload for students during their transition into work, an internship recommendation system can be very valuable. While its a difficult job for the company to verify the resume of each and every applied students and filter out the best matched profile.This system can automate the task of matching the student’s profile with the company’s requirements based on the skill set.</a:t>
            </a:r>
            <a:endParaRPr sz="2118">
              <a:solidFill>
                <a:srgbClr val="333333"/>
              </a:solidFill>
              <a:highlight>
                <a:srgbClr val="FCFCFC"/>
              </a:highlight>
              <a:latin typeface="Times New Roman"/>
              <a:ea typeface="Times New Roman"/>
              <a:cs typeface="Times New Roman"/>
              <a:sym typeface="Times New Roman"/>
            </a:endParaRPr>
          </a:p>
          <a:p>
            <a:pPr marL="0" lvl="0" indent="0" algn="l" rtl="0">
              <a:spcBef>
                <a:spcPts val="0"/>
              </a:spcBef>
              <a:spcAft>
                <a:spcPts val="0"/>
              </a:spcAft>
              <a:buNone/>
            </a:pPr>
            <a:endParaRPr sz="1400">
              <a:solidFill>
                <a:srgbClr val="333333"/>
              </a:solidFill>
              <a:highlight>
                <a:srgbClr val="FCFCFC"/>
              </a:highlight>
              <a:latin typeface="Times New Roman"/>
              <a:ea typeface="Times New Roman"/>
              <a:cs typeface="Times New Roman"/>
              <a:sym typeface="Times New Roman"/>
            </a:endParaRPr>
          </a:p>
          <a:p>
            <a:pPr marL="0" lvl="0" indent="0" algn="l" rtl="0">
              <a:spcBef>
                <a:spcPts val="0"/>
              </a:spcBef>
              <a:spcAft>
                <a:spcPts val="0"/>
              </a:spcAft>
              <a:buNone/>
            </a:pPr>
            <a:endParaRPr sz="1400">
              <a:solidFill>
                <a:srgbClr val="333333"/>
              </a:solidFill>
              <a:highlight>
                <a:srgbClr val="FCFCFC"/>
              </a:highlight>
              <a:latin typeface="Times New Roman"/>
              <a:ea typeface="Times New Roman"/>
              <a:cs typeface="Times New Roman"/>
              <a:sym typeface="Times New Roman"/>
            </a:endParaRPr>
          </a:p>
        </p:txBody>
      </p:sp>
      <p:pic>
        <p:nvPicPr>
          <p:cNvPr id="95" name="Google Shape;95;p14"/>
          <p:cNvPicPr preferRelativeResize="0"/>
          <p:nvPr/>
        </p:nvPicPr>
        <p:blipFill>
          <a:blip r:embed="rId3">
            <a:alphaModFix/>
          </a:blip>
          <a:stretch>
            <a:fillRect/>
          </a:stretch>
        </p:blipFill>
        <p:spPr>
          <a:xfrm>
            <a:off x="2500375" y="2911125"/>
            <a:ext cx="3663025" cy="16177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033" b="1">
                <a:solidFill>
                  <a:srgbClr val="000000"/>
                </a:solidFill>
                <a:latin typeface="Times New Roman"/>
                <a:ea typeface="Times New Roman"/>
                <a:cs typeface="Times New Roman"/>
                <a:sym typeface="Times New Roman"/>
              </a:rPr>
              <a:t>Proposed system:</a:t>
            </a:r>
            <a:endParaRPr sz="3333"/>
          </a:p>
        </p:txBody>
      </p:sp>
      <p:sp>
        <p:nvSpPr>
          <p:cNvPr id="101" name="Google Shape;101;p15"/>
          <p:cNvSpPr txBox="1">
            <a:spLocks noGrp="1"/>
          </p:cNvSpPr>
          <p:nvPr>
            <p:ph type="body" idx="1"/>
          </p:nvPr>
        </p:nvSpPr>
        <p:spPr>
          <a:xfrm>
            <a:off x="311700" y="1229875"/>
            <a:ext cx="8520600" cy="2578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We have proposed a student skill based internship recommendation system where students are recommended a list of potential internships based on their skill set.</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When a new internship is posted by the company, based on the company requirement the system will recommend the internship to the students having those required skills and push notification through email. In this system we are using jaccard similarity to create the ranking framework.</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When one student apply the particular internship ,the system will show the matching skill percentage to the company.</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When one company accepts the student’s application , the system will generate one certificate of acceptance and send the certificate to the particular student.</a:t>
            </a:r>
            <a:endParaRPr sz="1400">
              <a:solidFill>
                <a:srgbClr val="000000"/>
              </a:solidFill>
              <a:latin typeface="Times New Roman"/>
              <a:ea typeface="Times New Roman"/>
              <a:cs typeface="Times New Roman"/>
              <a:sym typeface="Times New Roman"/>
            </a:endParaRPr>
          </a:p>
        </p:txBody>
      </p:sp>
      <p:pic>
        <p:nvPicPr>
          <p:cNvPr id="102" name="Google Shape;102;p15"/>
          <p:cNvPicPr preferRelativeResize="0"/>
          <p:nvPr/>
        </p:nvPicPr>
        <p:blipFill>
          <a:blip r:embed="rId3">
            <a:alphaModFix/>
          </a:blip>
          <a:stretch>
            <a:fillRect/>
          </a:stretch>
        </p:blipFill>
        <p:spPr>
          <a:xfrm>
            <a:off x="7159625" y="205000"/>
            <a:ext cx="1083739" cy="812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311700" y="233900"/>
            <a:ext cx="8520600" cy="448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033" b="1">
                <a:solidFill>
                  <a:srgbClr val="000000"/>
                </a:solidFill>
                <a:latin typeface="Arial"/>
                <a:ea typeface="Arial"/>
                <a:cs typeface="Arial"/>
                <a:sym typeface="Arial"/>
              </a:rPr>
              <a:t> Architecture:</a:t>
            </a:r>
            <a:endParaRPr sz="2033" b="1">
              <a:solidFill>
                <a:srgbClr val="000000"/>
              </a:solidFill>
              <a:latin typeface="Arial"/>
              <a:ea typeface="Arial"/>
              <a:cs typeface="Arial"/>
              <a:sym typeface="Arial"/>
            </a:endParaRPr>
          </a:p>
          <a:p>
            <a:pPr marL="0" lvl="0" indent="0" algn="l" rtl="0">
              <a:spcBef>
                <a:spcPts val="0"/>
              </a:spcBef>
              <a:spcAft>
                <a:spcPts val="0"/>
              </a:spcAft>
              <a:buNone/>
            </a:pPr>
            <a:endParaRPr/>
          </a:p>
        </p:txBody>
      </p:sp>
      <p:pic>
        <p:nvPicPr>
          <p:cNvPr id="108" name="Google Shape;108;p16"/>
          <p:cNvPicPr preferRelativeResize="0"/>
          <p:nvPr/>
        </p:nvPicPr>
        <p:blipFill>
          <a:blip r:embed="rId3">
            <a:alphaModFix/>
          </a:blip>
          <a:stretch>
            <a:fillRect/>
          </a:stretch>
        </p:blipFill>
        <p:spPr>
          <a:xfrm>
            <a:off x="820125" y="661300"/>
            <a:ext cx="7074901" cy="4041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11700" y="548640"/>
            <a:ext cx="8520600" cy="49819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600" b="1" dirty="0" smtClean="0">
                <a:solidFill>
                  <a:srgbClr val="000000"/>
                </a:solidFill>
                <a:latin typeface="Arial"/>
                <a:ea typeface="Arial"/>
                <a:cs typeface="Arial"/>
                <a:sym typeface="Arial"/>
              </a:rPr>
              <a:t>Jaccard </a:t>
            </a:r>
            <a:r>
              <a:rPr lang="en" sz="1600" b="1" dirty="0">
                <a:solidFill>
                  <a:srgbClr val="000000"/>
                </a:solidFill>
                <a:latin typeface="Arial"/>
                <a:ea typeface="Arial"/>
                <a:cs typeface="Arial"/>
                <a:sym typeface="Arial"/>
              </a:rPr>
              <a:t>similarity:</a:t>
            </a:r>
            <a:r>
              <a:rPr lang="en" sz="1600" dirty="0">
                <a:solidFill>
                  <a:srgbClr val="000000"/>
                </a:solidFill>
                <a:latin typeface="Arial"/>
                <a:ea typeface="Arial"/>
                <a:cs typeface="Arial"/>
                <a:sym typeface="Arial"/>
              </a:rPr>
              <a:t> </a:t>
            </a:r>
            <a:endParaRPr sz="1600" dirty="0"/>
          </a:p>
        </p:txBody>
      </p:sp>
      <p:sp>
        <p:nvSpPr>
          <p:cNvPr id="114" name="Google Shape;114;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000000"/>
                </a:solidFill>
                <a:latin typeface="Arial"/>
                <a:ea typeface="Arial"/>
                <a:cs typeface="Arial"/>
                <a:sym typeface="Arial"/>
              </a:rPr>
              <a:t>The Jaccard index is a statistic used for comparing the similarity and diversity of sample sets. The Jaccard coefficient measures similarity between finite sample sets, and is defined as the size of the intersection divided by the size of the union of the sample sets.</a:t>
            </a:r>
            <a:endParaRPr sz="1200" dirty="0">
              <a:solidFill>
                <a:srgbClr val="000000"/>
              </a:solidFill>
              <a:latin typeface="Arial"/>
              <a:ea typeface="Arial"/>
              <a:cs typeface="Arial"/>
              <a:sym typeface="Arial"/>
            </a:endParaRPr>
          </a:p>
          <a:p>
            <a:pPr marL="0" lvl="0" indent="0" algn="l" rtl="0">
              <a:spcBef>
                <a:spcPts val="0"/>
              </a:spcBef>
              <a:spcAft>
                <a:spcPts val="0"/>
              </a:spcAft>
              <a:buNone/>
            </a:pPr>
            <a:r>
              <a:rPr lang="en" sz="1200" dirty="0">
                <a:solidFill>
                  <a:srgbClr val="000000"/>
                </a:solidFill>
                <a:latin typeface="Arial"/>
                <a:ea typeface="Arial"/>
                <a:cs typeface="Arial"/>
                <a:sym typeface="Arial"/>
              </a:rPr>
              <a:t>In this scenario, </a:t>
            </a:r>
            <a:endParaRPr sz="1200" dirty="0">
              <a:solidFill>
                <a:srgbClr val="000000"/>
              </a:solidFill>
              <a:latin typeface="Arial"/>
              <a:ea typeface="Arial"/>
              <a:cs typeface="Arial"/>
              <a:sym typeface="Arial"/>
            </a:endParaRPr>
          </a:p>
          <a:p>
            <a:pPr marL="0" lvl="0" indent="0" algn="l" rtl="0">
              <a:spcBef>
                <a:spcPts val="0"/>
              </a:spcBef>
              <a:spcAft>
                <a:spcPts val="0"/>
              </a:spcAft>
              <a:buNone/>
            </a:pPr>
            <a:r>
              <a:rPr lang="en" sz="1200" dirty="0">
                <a:solidFill>
                  <a:srgbClr val="000000"/>
                </a:solidFill>
                <a:latin typeface="Arial"/>
                <a:ea typeface="Arial"/>
                <a:cs typeface="Arial"/>
                <a:sym typeface="Arial"/>
              </a:rPr>
              <a:t>A represents student skill-sets and B represents internship requirements skill list.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18"/>
          <p:cNvPicPr preferRelativeResize="0"/>
          <p:nvPr/>
        </p:nvPicPr>
        <p:blipFill>
          <a:blip r:embed="rId3">
            <a:alphaModFix/>
          </a:blip>
          <a:stretch>
            <a:fillRect/>
          </a:stretch>
        </p:blipFill>
        <p:spPr>
          <a:xfrm>
            <a:off x="1298125" y="378250"/>
            <a:ext cx="5943600" cy="304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1409700" y="1295400"/>
            <a:ext cx="5943600" cy="2552700"/>
          </a:xfrm>
          <a:prstGeom prst="rect">
            <a:avLst/>
          </a:prstGeom>
          <a:noFill/>
          <a:ln>
            <a:noFill/>
          </a:ln>
        </p:spPr>
      </p:pic>
      <p:sp>
        <p:nvSpPr>
          <p:cNvPr id="125" name="Google Shape;125;p19"/>
          <p:cNvSpPr txBox="1"/>
          <p:nvPr/>
        </p:nvSpPr>
        <p:spPr>
          <a:xfrm>
            <a:off x="845117" y="348418"/>
            <a:ext cx="74133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020202"/>
                </a:solidFill>
              </a:rPr>
              <a:t>X: list of skills a student </a:t>
            </a:r>
            <a:r>
              <a:rPr lang="en" sz="1600" dirty="0" smtClean="0">
                <a:solidFill>
                  <a:srgbClr val="020202"/>
                </a:solidFill>
              </a:rPr>
              <a:t>have</a:t>
            </a:r>
          </a:p>
          <a:p>
            <a:pPr marL="0" lvl="0" indent="0" algn="l" rtl="0">
              <a:spcBef>
                <a:spcPts val="0"/>
              </a:spcBef>
              <a:spcAft>
                <a:spcPts val="0"/>
              </a:spcAft>
              <a:buNone/>
            </a:pPr>
            <a:r>
              <a:rPr lang="en" sz="1600" dirty="0" smtClean="0">
                <a:solidFill>
                  <a:srgbClr val="020202"/>
                </a:solidFill>
              </a:rPr>
              <a:t>Y</a:t>
            </a:r>
            <a:r>
              <a:rPr lang="en" sz="1600" dirty="0">
                <a:solidFill>
                  <a:srgbClr val="020202"/>
                </a:solidFill>
              </a:rPr>
              <a:t>: List of skills required for a particular internship by the company</a:t>
            </a:r>
            <a:endParaRPr dirty="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10000"/>
            <a:ext cx="2923384" cy="607800"/>
          </a:xfrm>
        </p:spPr>
        <p:txBody>
          <a:bodyPr>
            <a:normAutofit/>
          </a:bodyPr>
          <a:lstStyle/>
          <a:p>
            <a:r>
              <a:rPr lang="en-US" sz="1800" dirty="0" smtClean="0"/>
              <a:t>Push Notification:</a:t>
            </a: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845" y="208105"/>
            <a:ext cx="5801711" cy="4452181"/>
          </a:xfrm>
          <a:prstGeom prst="rect">
            <a:avLst/>
          </a:prstGeom>
        </p:spPr>
      </p:pic>
    </p:spTree>
    <p:extLst>
      <p:ext uri="{BB962C8B-B14F-4D97-AF65-F5344CB8AC3E}">
        <p14:creationId xmlns:p14="http://schemas.microsoft.com/office/powerpoint/2010/main" val="3791632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8006" y="573865"/>
            <a:ext cx="8520600" cy="3651294"/>
          </a:xfrm>
        </p:spPr>
        <p:txBody>
          <a:bodyPr>
            <a:normAutofit/>
          </a:bodyPr>
          <a:lstStyle/>
          <a:p>
            <a:pPr marL="114300" indent="0">
              <a:buNone/>
            </a:pPr>
            <a:r>
              <a:rPr lang="en-US" sz="1900" b="1" dirty="0">
                <a:latin typeface="+mj-lt"/>
              </a:rPr>
              <a:t>send_mail</a:t>
            </a:r>
            <a:r>
              <a:rPr lang="en-US" sz="1900" b="1" dirty="0" smtClean="0">
                <a:latin typeface="+mj-lt"/>
              </a:rPr>
              <a:t>()</a:t>
            </a:r>
            <a:endParaRPr lang="en-US" sz="1900" b="1" dirty="0">
              <a:latin typeface="+mj-lt"/>
            </a:endParaRPr>
          </a:p>
          <a:p>
            <a:pPr marL="114300" indent="0">
              <a:buNone/>
            </a:pPr>
            <a:endParaRPr lang="en-US" sz="1900" dirty="0" smtClean="0">
              <a:latin typeface="+mj-lt"/>
            </a:endParaRPr>
          </a:p>
          <a:p>
            <a:pPr marL="114300" indent="0">
              <a:buNone/>
            </a:pPr>
            <a:r>
              <a:rPr lang="en-US" sz="1900" dirty="0" smtClean="0">
                <a:latin typeface="+mj-lt"/>
              </a:rPr>
              <a:t>send_mail(</a:t>
            </a:r>
            <a:r>
              <a:rPr lang="en-US" sz="1900" i="1" dirty="0" smtClean="0">
                <a:latin typeface="+mj-lt"/>
              </a:rPr>
              <a:t>subject</a:t>
            </a:r>
            <a:r>
              <a:rPr lang="en-US" sz="1900" dirty="0" smtClean="0">
                <a:latin typeface="+mj-lt"/>
              </a:rPr>
              <a:t>,</a:t>
            </a:r>
          </a:p>
          <a:p>
            <a:pPr marL="114300" indent="0">
              <a:buNone/>
            </a:pPr>
            <a:r>
              <a:rPr lang="en-US" sz="1900" i="1" dirty="0" smtClean="0">
                <a:latin typeface="+mj-lt"/>
              </a:rPr>
              <a:t>message</a:t>
            </a:r>
            <a:r>
              <a:rPr lang="en-US" sz="1900" dirty="0">
                <a:latin typeface="+mj-lt"/>
              </a:rPr>
              <a:t>, </a:t>
            </a:r>
            <a:endParaRPr lang="en-US" sz="1900" dirty="0" smtClean="0">
              <a:latin typeface="+mj-lt"/>
            </a:endParaRPr>
          </a:p>
          <a:p>
            <a:pPr marL="114300" indent="0">
              <a:buNone/>
            </a:pPr>
            <a:r>
              <a:rPr lang="en-US" sz="1900" i="1" dirty="0" smtClean="0">
                <a:latin typeface="+mj-lt"/>
              </a:rPr>
              <a:t>from_email</a:t>
            </a:r>
            <a:r>
              <a:rPr lang="en-US" sz="1900" dirty="0">
                <a:latin typeface="+mj-lt"/>
              </a:rPr>
              <a:t>, </a:t>
            </a:r>
            <a:endParaRPr lang="en-US" sz="1900" dirty="0" smtClean="0">
              <a:latin typeface="+mj-lt"/>
            </a:endParaRPr>
          </a:p>
          <a:p>
            <a:pPr marL="114300" indent="0">
              <a:buNone/>
            </a:pPr>
            <a:r>
              <a:rPr lang="en-US" sz="1900" i="1" dirty="0" smtClean="0">
                <a:latin typeface="+mj-lt"/>
              </a:rPr>
              <a:t>recipient_list</a:t>
            </a:r>
            <a:r>
              <a:rPr lang="en-US" sz="1900" dirty="0">
                <a:latin typeface="+mj-lt"/>
              </a:rPr>
              <a:t>, </a:t>
            </a:r>
            <a:endParaRPr lang="en-US" sz="1900" dirty="0" smtClean="0">
              <a:latin typeface="+mj-lt"/>
            </a:endParaRPr>
          </a:p>
          <a:p>
            <a:pPr marL="114300" indent="0">
              <a:buNone/>
            </a:pPr>
            <a:r>
              <a:rPr lang="en-US" sz="1900" i="1" dirty="0" smtClean="0">
                <a:latin typeface="+mj-lt"/>
              </a:rPr>
              <a:t>fail_silently=False</a:t>
            </a:r>
            <a:r>
              <a:rPr lang="en-US" sz="1900" dirty="0" smtClean="0">
                <a:latin typeface="+mj-lt"/>
              </a:rPr>
              <a:t>,</a:t>
            </a:r>
          </a:p>
          <a:p>
            <a:pPr marL="114300" indent="0">
              <a:buNone/>
            </a:pPr>
            <a:r>
              <a:rPr lang="en-US" sz="1900" dirty="0">
                <a:latin typeface="+mj-lt"/>
              </a:rPr>
              <a:t> </a:t>
            </a:r>
            <a:r>
              <a:rPr lang="en-US" sz="1900" i="1" dirty="0">
                <a:latin typeface="+mj-lt"/>
              </a:rPr>
              <a:t>auth_user=None</a:t>
            </a:r>
            <a:r>
              <a:rPr lang="en-US" sz="1900" dirty="0">
                <a:latin typeface="+mj-lt"/>
              </a:rPr>
              <a:t>, </a:t>
            </a:r>
            <a:r>
              <a:rPr lang="en-US" sz="1900" i="1" dirty="0">
                <a:latin typeface="+mj-lt"/>
              </a:rPr>
              <a:t>auth_password=None</a:t>
            </a:r>
            <a:r>
              <a:rPr lang="en-US" sz="1900" dirty="0">
                <a:latin typeface="+mj-lt"/>
              </a:rPr>
              <a:t>, </a:t>
            </a:r>
            <a:r>
              <a:rPr lang="en-US" sz="1900" i="1" dirty="0">
                <a:latin typeface="+mj-lt"/>
              </a:rPr>
              <a:t>connection=None</a:t>
            </a:r>
            <a:r>
              <a:rPr lang="en-US" sz="1900" dirty="0">
                <a:latin typeface="+mj-lt"/>
              </a:rPr>
              <a:t>, </a:t>
            </a:r>
            <a:r>
              <a:rPr lang="en-US" sz="1900" i="1" dirty="0" smtClean="0">
                <a:latin typeface="+mj-lt"/>
              </a:rPr>
              <a:t>html_message=None</a:t>
            </a:r>
            <a:endParaRPr lang="en-US" sz="1900" dirty="0">
              <a:latin typeface="+mj-lt"/>
            </a:endParaRPr>
          </a:p>
          <a:p>
            <a:pPr marL="114300" indent="0">
              <a:buNone/>
            </a:pPr>
            <a:endParaRPr lang="en-US" sz="3000" dirty="0">
              <a:latin typeface="+mj-lt"/>
            </a:endParaRPr>
          </a:p>
          <a:p>
            <a:endParaRPr lang="en-US" dirty="0"/>
          </a:p>
        </p:txBody>
      </p:sp>
    </p:spTree>
    <p:extLst>
      <p:ext uri="{BB962C8B-B14F-4D97-AF65-F5344CB8AC3E}">
        <p14:creationId xmlns:p14="http://schemas.microsoft.com/office/powerpoint/2010/main" val="683020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394</Words>
  <Application>Microsoft Office PowerPoint</Application>
  <PresentationFormat>On-screen Show (16:9)</PresentationFormat>
  <Paragraphs>33</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Roboto</vt:lpstr>
      <vt:lpstr>Times New Roman</vt:lpstr>
      <vt:lpstr>Geometric</vt:lpstr>
      <vt:lpstr>  Internship  Recommendation</vt:lpstr>
      <vt:lpstr>Abstract:</vt:lpstr>
      <vt:lpstr>Proposed system:</vt:lpstr>
      <vt:lpstr> Architecture: </vt:lpstr>
      <vt:lpstr>Jaccard similarity: </vt:lpstr>
      <vt:lpstr>PowerPoint Presentation</vt:lpstr>
      <vt:lpstr>PowerPoint Presentation</vt:lpstr>
      <vt:lpstr>Push Notification:</vt:lpstr>
      <vt:lpstr>PowerPoint Presentation</vt:lpstr>
      <vt:lpstr>Profile Matching:</vt:lpstr>
      <vt:lpstr>Certificate Generation: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Internship  Recommendation</dc:title>
  <cp:lastModifiedBy>asus</cp:lastModifiedBy>
  <cp:revision>11</cp:revision>
  <dcterms:modified xsi:type="dcterms:W3CDTF">2021-04-19T07:45:16Z</dcterms:modified>
</cp:coreProperties>
</file>