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931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85" r:id="rId10"/>
    <p:sldId id="280" r:id="rId11"/>
    <p:sldId id="281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83" r:id="rId22"/>
    <p:sldId id="296" r:id="rId23"/>
    <p:sldId id="297" r:id="rId24"/>
    <p:sldId id="295" r:id="rId25"/>
    <p:sldId id="298" r:id="rId26"/>
    <p:sldId id="305" r:id="rId27"/>
    <p:sldId id="306" r:id="rId28"/>
    <p:sldId id="307" r:id="rId29"/>
    <p:sldId id="308" r:id="rId30"/>
    <p:sldId id="299" r:id="rId31"/>
    <p:sldId id="309" r:id="rId32"/>
    <p:sldId id="310" r:id="rId33"/>
    <p:sldId id="311" r:id="rId34"/>
    <p:sldId id="312" r:id="rId35"/>
    <p:sldId id="303" r:id="rId36"/>
    <p:sldId id="313" r:id="rId37"/>
    <p:sldId id="304" r:id="rId38"/>
    <p:sldId id="314" r:id="rId39"/>
    <p:sldId id="315" r:id="rId40"/>
    <p:sldId id="316" r:id="rId41"/>
    <p:sldId id="317" r:id="rId42"/>
    <p:sldId id="267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an Tzachy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5256" autoAdjust="0"/>
  </p:normalViewPr>
  <p:slideViewPr>
    <p:cSldViewPr snapToGrid="0">
      <p:cViewPr varScale="1">
        <p:scale>
          <a:sx n="113" d="100"/>
          <a:sy n="113" d="100"/>
        </p:scale>
        <p:origin x="10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91435E-6BA2-48D1-A3B0-6680C91D3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65379-5A03-4CDF-9F1F-7236F5EF17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0EE09-145E-4EDE-9164-DBA7C04FFB9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A4932-A406-4F11-9510-829338B3D1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3CED8-7EC5-4290-A832-A8816F8832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3730D-CD4F-4497-B9D6-0ABECD84F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15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B46ED-5FA9-4A7A-A0F5-A24149C6194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2729-6B9A-4968-BD96-6825176E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08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סטכוטיים – הסתברותיים</a:t>
            </a:r>
          </a:p>
          <a:p>
            <a:pPr algn="r" rtl="1"/>
            <a:r>
              <a:rPr lang="he-IL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דטרמיניסטיים אלגוריתם המתנהג בצורה צפויה מראש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64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algn="r" rtl="1">
              <a:buFontTx/>
              <a:buChar char="•"/>
            </a:pPr>
            <a:r>
              <a:rPr lang="he-IL" altLang="en-US" dirty="0"/>
              <a:t>בדוגמה רואים את נקודות </a:t>
            </a:r>
            <a:r>
              <a:rPr lang="he-IL" altLang="en-US" b="1" dirty="0"/>
              <a:t>ה</a:t>
            </a:r>
            <a:r>
              <a:rPr kumimoji="0" lang="he-I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קונסטלציית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בהם האות נדגם</a:t>
            </a:r>
          </a:p>
          <a:p>
            <a:pPr marL="171450" indent="-171450" algn="r" rtl="1">
              <a:buFontTx/>
              <a:buChar char="•"/>
            </a:pPr>
            <a:r>
              <a:rPr kumimoji="0" lang="he-IL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rPr>
              <a:t>עבור רעש חזק וחלש</a:t>
            </a: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20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8726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he-IL" altLang="en-US" dirty="0"/>
              <a:t>אנחנו לוקחים את האות, ומקפלים אותו כמו נייר תועלת</a:t>
            </a:r>
          </a:p>
          <a:p>
            <a:pPr marL="628650" lvl="1" indent="-171450">
              <a:buFontTx/>
              <a:buChar char="•"/>
            </a:pPr>
            <a:r>
              <a:rPr lang="he-IL" altLang="en-US" dirty="0"/>
              <a:t>נקפל אותו כך שנקודות הדגימה יעלו אחד על השני.</a:t>
            </a:r>
          </a:p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21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22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42920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he-IL" sz="1200" dirty="0"/>
              <a:t>מה שמאפשר ניתוח של האות בעזרת כל סימבול לבדו, ללא התחשבות בסימבולים ששודרו לפניו ואחריו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 algn="r" rtl="1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23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65733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24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91328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25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5766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26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95961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27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8071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28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82514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29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929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FOM </a:t>
            </a:r>
            <a:r>
              <a:rPr lang="he-IL" dirty="0"/>
              <a:t>מספר המיצג התנהגות סטטיסטית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67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30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18537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31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18461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32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56793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33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65949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34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05333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35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20902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36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16463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Time-division multiplexing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TDM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 method of transmitting and receiving independent signals over a common signal path by means of synchronized switches at each end of the transmission line so that each signal appears on the line only a fraction of time in an alternating pattern</a:t>
            </a: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43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79569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44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61711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76AD462E-90A1-49AF-AB66-A4193703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28C64E9-83D6-4DCD-B9D2-8E0C82286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endParaRPr lang="he-IL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629FED9E-F641-4C37-8EF8-0CB140C3A2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8CB5C6-1EB0-4C87-965E-A19D7FDD586F}" type="slidenum">
              <a:rPr lang="en-US" altLang="he-IL" smtClean="0"/>
              <a:pPr/>
              <a:t>45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445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4BAE1780-0193-46B9-995F-4D7CBEDAB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EF0B998E-F898-4C4A-B64B-91FC70C95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e-IL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09466DDD-389F-433F-BBCD-B94E1F8AC8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6B10B5D-8667-4A72-835E-F9D896453506}" type="slidenum">
              <a:rPr lang="en-US" altLang="he-IL" smtClean="0"/>
              <a:pPr/>
              <a:t>8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4BAE1780-0193-46B9-995F-4D7CBEDAB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EF0B998E-F898-4C4A-B64B-91FC70C95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effectLst/>
                <a:latin typeface="Roboto" panose="02000000000000000000" pitchFamily="2" charset="0"/>
              </a:rPr>
              <a:t> Error Vector Magnitude  </a:t>
            </a:r>
            <a:r>
              <a:rPr lang="en-US" b="1" i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EVM)</a:t>
            </a:r>
            <a:endParaRPr lang="en-US" altLang="he-IL" dirty="0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09466DDD-389F-433F-BBCD-B94E1F8AC8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6B10B5D-8667-4A72-835E-F9D896453506}" type="slidenum">
              <a:rPr lang="en-US" altLang="he-IL" smtClean="0"/>
              <a:pPr/>
              <a:t>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406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האנרגיה המושקעת בשידור כל </a:t>
            </a:r>
            <a:r>
              <a:rPr lang="en-US" dirty="0"/>
              <a:t>BIT</a:t>
            </a:r>
            <a:endParaRPr lang="he-IL" dirty="0"/>
          </a:p>
          <a:p>
            <a:pPr algn="r" rtl="1"/>
            <a:r>
              <a:rPr lang="he-IL" dirty="0"/>
              <a:t>היחס בין הנקודה הכי גבוה, לממוצע, 0 הוא יחס של 1/1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5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במקרה</a:t>
            </a:r>
            <a:r>
              <a:rPr lang="he-IL" baseline="0" dirty="0"/>
              <a:t> הזה נבחר חלון מרובע, בלי רעש.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9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he-IL" dirty="0">
                <a:solidFill>
                  <a:schemeClr val="tx1"/>
                </a:solidFill>
              </a:rPr>
              <a:t>הדבר תואם עם הסימבולים שבהם עבדנו [1,1-].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65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P(t) – </a:t>
            </a:r>
            <a:r>
              <a:rPr lang="he-IL" dirty="0"/>
              <a:t>צורת החלון</a:t>
            </a:r>
          </a:p>
          <a:p>
            <a:r>
              <a:rPr lang="en-US" dirty="0" err="1"/>
              <a:t>f_c</a:t>
            </a:r>
            <a:r>
              <a:rPr lang="en-US" dirty="0"/>
              <a:t> – </a:t>
            </a:r>
            <a:r>
              <a:rPr lang="he-IL" dirty="0"/>
              <a:t>תדר השידור</a:t>
            </a:r>
          </a:p>
          <a:p>
            <a:r>
              <a:rPr lang="he-IL" dirty="0"/>
              <a:t>מערכת </a:t>
            </a:r>
            <a:r>
              <a:rPr lang="he-IL" dirty="0" err="1"/>
              <a:t>אורט</a:t>
            </a:r>
            <a:r>
              <a:rPr lang="he-IL" b="1" dirty="0" err="1"/>
              <a:t>ונ</a:t>
            </a:r>
            <a:r>
              <a:rPr lang="he-IL" dirty="0" err="1"/>
              <a:t>ורמלית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06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QAM – 4</a:t>
            </a:r>
            <a:r>
              <a:rPr lang="he-IL" dirty="0"/>
              <a:t> זהה ל-</a:t>
            </a:r>
            <a:r>
              <a:rPr lang="en-US" dirty="0"/>
              <a:t>PSK</a:t>
            </a:r>
            <a:r>
              <a:rPr lang="he-IL" dirty="0"/>
              <a:t>. מבחינת התכונות שלו.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6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9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2796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89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12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70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51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1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9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2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1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E9A3-8465-4A9E-A9AD-5D4E6E12D2E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462E-BEB2-4DAC-B397-F7F6F1BA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4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  <p:sldLayoutId id="21474839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9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47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3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Page - Diglab">
            <a:extLst>
              <a:ext uri="{FF2B5EF4-FFF2-40B4-BE49-F238E27FC236}">
                <a16:creationId xmlns:a16="http://schemas.microsoft.com/office/drawing/2014/main" id="{E57976DD-309D-4096-A261-82E4B595C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9" y="228699"/>
            <a:ext cx="5514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8E22162-F20C-4842-9E5A-667C70395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357" y="251929"/>
            <a:ext cx="3884613" cy="9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8">
            <a:extLst>
              <a:ext uri="{FF2B5EF4-FFF2-40B4-BE49-F238E27FC236}">
                <a16:creationId xmlns:a16="http://schemas.microsoft.com/office/drawing/2014/main" id="{765C5994-37B2-4638-8299-A3395EE193E8}"/>
              </a:ext>
            </a:extLst>
          </p:cNvPr>
          <p:cNvGrpSpPr>
            <a:grpSpLocks/>
          </p:cNvGrpSpPr>
          <p:nvPr/>
        </p:nvGrpSpPr>
        <p:grpSpPr bwMode="auto">
          <a:xfrm>
            <a:off x="5725014" y="3587313"/>
            <a:ext cx="5364162" cy="2560637"/>
            <a:chOff x="48" y="144"/>
            <a:chExt cx="5472" cy="2592"/>
          </a:xfrm>
        </p:grpSpPr>
        <p:pic>
          <p:nvPicPr>
            <p:cNvPr id="13" name="Picture 9">
              <a:extLst>
                <a:ext uri="{FF2B5EF4-FFF2-40B4-BE49-F238E27FC236}">
                  <a16:creationId xmlns:a16="http://schemas.microsoft.com/office/drawing/2014/main" id="{B988453E-DC61-45DF-B596-86AE5D254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44"/>
              <a:ext cx="2880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62191087-866E-4413-A5C5-244653994E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144"/>
              <a:ext cx="2832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8A6E8F50-F6B9-4C10-8A20-93030DD0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035" y="1615362"/>
            <a:ext cx="9953929" cy="1422049"/>
          </a:xfrm>
        </p:spPr>
        <p:txBody>
          <a:bodyPr/>
          <a:lstStyle/>
          <a:p>
            <a:pPr algn="ctr" rtl="1" eaLnBrk="1" hangingPunct="1"/>
            <a:r>
              <a:rPr lang="he-IL" altLang="he-IL" sz="4000" b="1" dirty="0">
                <a:solidFill>
                  <a:schemeClr val="tx1"/>
                </a:solidFill>
                <a:cs typeface="+mn-cs"/>
              </a:rPr>
              <a:t>טכניקות לקידוד ולפענוח מידע בינרי במערכות ספרתיות מהירות</a:t>
            </a:r>
          </a:p>
        </p:txBody>
      </p:sp>
      <p:sp>
        <p:nvSpPr>
          <p:cNvPr id="16" name="כותרת משנה 2">
            <a:extLst>
              <a:ext uri="{FF2B5EF4-FFF2-40B4-BE49-F238E27FC236}">
                <a16:creationId xmlns:a16="http://schemas.microsoft.com/office/drawing/2014/main" id="{DCB713C9-4FE1-45BC-A0EA-4E3FE1DD1B7F}"/>
              </a:ext>
            </a:extLst>
          </p:cNvPr>
          <p:cNvSpPr txBox="1">
            <a:spLocks/>
          </p:cNvSpPr>
          <p:nvPr/>
        </p:nvSpPr>
        <p:spPr>
          <a:xfrm>
            <a:off x="78406" y="5957887"/>
            <a:ext cx="7405688" cy="900113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Students: Idan Tzachy , Dan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Ilan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Ben-David</a:t>
            </a:r>
          </a:p>
          <a:p>
            <a:pPr marL="27432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Supervisor: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Avi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Biran</a:t>
            </a:r>
            <a:endParaRPr lang="he-IL" sz="20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0108859-67C3-4C73-B984-D7725DD0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39" y="5129735"/>
            <a:ext cx="172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he-IL"/>
              <a:t>Project id:3430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6917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57E665-0C49-4A32-AA48-1556DD0A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979" y="2724503"/>
            <a:ext cx="3472317" cy="2976302"/>
          </a:xfrm>
        </p:spPr>
        <p:txBody>
          <a:bodyPr>
            <a:noAutofit/>
          </a:bodyPr>
          <a:lstStyle/>
          <a:p>
            <a:pPr algn="r" rtl="1">
              <a:defRPr/>
            </a:pPr>
            <a:r>
              <a:rPr lang="he-IL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אפנוני פאזה:</a:t>
            </a:r>
          </a:p>
          <a:p>
            <a:pPr algn="r" rtl="1">
              <a:defRPr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4PSK(QPSK)</a:t>
            </a:r>
          </a:p>
          <a:p>
            <a:pPr algn="r" rtl="1">
              <a:defRPr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8PSK</a:t>
            </a:r>
          </a:p>
          <a:p>
            <a:pPr algn="r" rtl="1">
              <a:defRPr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16PSK</a:t>
            </a:r>
          </a:p>
          <a:p>
            <a:pPr algn="r" rtl="1">
              <a:defRPr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32PSK</a:t>
            </a:r>
          </a:p>
        </p:txBody>
      </p:sp>
      <p:sp>
        <p:nvSpPr>
          <p:cNvPr id="16387" name="Title 2">
            <a:extLst>
              <a:ext uri="{FF2B5EF4-FFF2-40B4-BE49-F238E27FC236}">
                <a16:creationId xmlns:a16="http://schemas.microsoft.com/office/drawing/2014/main" id="{066482AC-1897-4B83-A65A-C8F26122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3218"/>
            <a:ext cx="9905998" cy="1478570"/>
          </a:xfrm>
        </p:spPr>
        <p:txBody>
          <a:bodyPr/>
          <a:lstStyle/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טכניקות קידוד ממומשות</a:t>
            </a:r>
            <a:endParaRPr lang="en-US" altLang="en-US" b="1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B8020D8-76E2-4FAB-BC8D-7F966D570F06}"/>
              </a:ext>
            </a:extLst>
          </p:cNvPr>
          <p:cNvSpPr txBox="1">
            <a:spLocks/>
          </p:cNvSpPr>
          <p:nvPr/>
        </p:nvSpPr>
        <p:spPr>
          <a:xfrm>
            <a:off x="7942880" y="2724503"/>
            <a:ext cx="3377291" cy="2976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defRPr/>
            </a:pPr>
            <a:r>
              <a:rPr lang="he-IL" u="sng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אפנוני</a:t>
            </a:r>
            <a:r>
              <a:rPr lang="he-IL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אמפליטודה:</a:t>
            </a:r>
          </a:p>
          <a:p>
            <a:pPr algn="r" rtl="1">
              <a:defRPr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PSK</a:t>
            </a:r>
          </a:p>
          <a:p>
            <a:pPr algn="r" rtl="1">
              <a:defRPr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QPSK</a:t>
            </a:r>
          </a:p>
          <a:p>
            <a:pPr algn="r" rtl="1">
              <a:defRPr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QAM16</a:t>
            </a:r>
          </a:p>
          <a:p>
            <a:pPr algn="r" rtl="1">
              <a:defRPr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QAM64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7081CCB-31E5-45E5-9668-533552290D64}"/>
              </a:ext>
            </a:extLst>
          </p:cNvPr>
          <p:cNvSpPr txBox="1">
            <a:spLocks/>
          </p:cNvSpPr>
          <p:nvPr/>
        </p:nvSpPr>
        <p:spPr bwMode="auto">
          <a:xfrm>
            <a:off x="1147472" y="1231773"/>
            <a:ext cx="10056811" cy="12969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b="1" dirty="0">
                <a:solidFill>
                  <a:schemeClr val="tx1"/>
                </a:solidFill>
              </a:rPr>
              <a:t>במהלך הפרויקט נחשפנו למספר משפחות שונות של </a:t>
            </a:r>
            <a:r>
              <a:rPr lang="he-IL" altLang="he-IL" b="1" dirty="0" err="1">
                <a:solidFill>
                  <a:schemeClr val="tx1"/>
                </a:solidFill>
              </a:rPr>
              <a:t>אפנונים</a:t>
            </a:r>
            <a:r>
              <a:rPr lang="he-IL" altLang="he-IL" b="1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b="1" dirty="0">
                <a:solidFill>
                  <a:schemeClr val="tx1"/>
                </a:solidFill>
              </a:rPr>
              <a:t>ניתן להפריד לשני משפחות שונות.</a:t>
            </a:r>
            <a:endParaRPr lang="he-IL" altLang="he-IL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368B4-AA30-418B-9344-B2B747021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998A61-777E-4BF6-89D8-F79C5FBC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05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000340-E331-4AC5-85C5-916C7A437DB4}"/>
              </a:ext>
            </a:extLst>
          </p:cNvPr>
          <p:cNvGrpSpPr/>
          <p:nvPr/>
        </p:nvGrpSpPr>
        <p:grpSpPr>
          <a:xfrm>
            <a:off x="987717" y="2357468"/>
            <a:ext cx="4204996" cy="3943545"/>
            <a:chOff x="987717" y="2357468"/>
            <a:chExt cx="4204996" cy="3943545"/>
          </a:xfrm>
        </p:grpSpPr>
        <p:pic>
          <p:nvPicPr>
            <p:cNvPr id="1025" name="תמונה 68" descr="תיאור: C:\Users\Eddie S\Desktop\e1.png">
              <a:extLst>
                <a:ext uri="{FF2B5EF4-FFF2-40B4-BE49-F238E27FC236}">
                  <a16:creationId xmlns:a16="http://schemas.microsoft.com/office/drawing/2014/main" id="{6D71C2AB-2739-4768-A643-A47B8ADC7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74" b="3477"/>
            <a:stretch>
              <a:fillRect/>
            </a:stretch>
          </p:blipFill>
          <p:spPr bwMode="auto">
            <a:xfrm>
              <a:off x="987717" y="2357468"/>
              <a:ext cx="4204996" cy="3943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40C969-4F38-4048-BF66-59B8FFC28B42}"/>
                </a:ext>
              </a:extLst>
            </p:cNvPr>
            <p:cNvSpPr/>
            <p:nvPr/>
          </p:nvSpPr>
          <p:spPr>
            <a:xfrm>
              <a:off x="1313817" y="2371409"/>
              <a:ext cx="535074" cy="1858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>
            <a:extLst>
              <a:ext uri="{FF2B5EF4-FFF2-40B4-BE49-F238E27FC236}">
                <a16:creationId xmlns:a16="http://schemas.microsoft.com/office/drawing/2014/main" id="{2BAA923B-EACB-4113-8298-812175A4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302"/>
            <a:ext cx="9905998" cy="1478570"/>
          </a:xfrm>
        </p:spPr>
        <p:txBody>
          <a:bodyPr/>
          <a:lstStyle/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פרמטרי קידוד – טבלת סיכום</a:t>
            </a:r>
            <a:endParaRPr lang="en-US" altLang="en-US" b="1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C9FA8F-0831-4903-A429-A127F12B7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57140"/>
              </p:ext>
            </p:extLst>
          </p:nvPr>
        </p:nvGraphicFramePr>
        <p:xfrm>
          <a:off x="1780575" y="1908309"/>
          <a:ext cx="8761480" cy="35934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4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6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6940">
                <a:tc>
                  <a:txBody>
                    <a:bodyPr/>
                    <a:lstStyle/>
                    <a:p>
                      <a:pPr algn="ctr" rtl="0"/>
                      <a:r>
                        <a:rPr lang="he-IL" sz="1800" dirty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method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# of bits /symbol</a:t>
                      </a:r>
                    </a:p>
                  </a:txBody>
                  <a:tcPr marL="91431" marR="91431" marT="45747" marB="45747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Energy Per Bit</a:t>
                      </a:r>
                    </a:p>
                  </a:txBody>
                  <a:tcPr marL="91431" marR="91431" marT="45747" marB="4574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Peak To Average</a:t>
                      </a:r>
                    </a:p>
                    <a:p>
                      <a:pPr algn="l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[dB]</a:t>
                      </a:r>
                    </a:p>
                  </a:txBody>
                  <a:tcPr marL="91431" marR="91431" marT="45747" marB="4574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6">
                <a:tc>
                  <a:txBody>
                    <a:bodyPr/>
                    <a:lstStyle/>
                    <a:p>
                      <a:pPr algn="ctr" rtl="0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Window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l" rtl="0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Rect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Nyquist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Rect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Nyquist</a:t>
                      </a:r>
                    </a:p>
                  </a:txBody>
                  <a:tcPr marL="91431" marR="91431" marT="45747" marB="457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806">
                <a:tc>
                  <a:txBody>
                    <a:bodyPr/>
                    <a:lstStyle/>
                    <a:p>
                      <a:pPr algn="ctr" rtl="0"/>
                      <a:r>
                        <a:rPr lang="he-IL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PSK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4.9042</a:t>
                      </a:r>
                    </a:p>
                  </a:txBody>
                  <a:tcPr marL="91431" marR="91431" marT="45747" marB="457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06">
                <a:tc>
                  <a:txBody>
                    <a:bodyPr/>
                    <a:lstStyle/>
                    <a:p>
                      <a:pPr algn="ctr" rtl="0"/>
                      <a:r>
                        <a:rPr lang="he-IL" sz="1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QPSK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4.3733</a:t>
                      </a:r>
                    </a:p>
                  </a:txBody>
                  <a:tcPr marL="91431" marR="91431" marT="45747" marB="457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806">
                <a:tc>
                  <a:txBody>
                    <a:bodyPr/>
                    <a:lstStyle/>
                    <a:p>
                      <a:pPr algn="ctr" rtl="0"/>
                      <a:r>
                        <a:rPr lang="he-IL" sz="1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QAM16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1.7493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1.7493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2.9834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5.9797</a:t>
                      </a:r>
                    </a:p>
                  </a:txBody>
                  <a:tcPr marL="91431" marR="91431" marT="45747" marB="457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06">
                <a:tc>
                  <a:txBody>
                    <a:bodyPr/>
                    <a:lstStyle/>
                    <a:p>
                      <a:pPr algn="ctr" rtl="0"/>
                      <a:r>
                        <a:rPr lang="he-IL" sz="18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u="none" strike="noStrike" kern="1200" baseline="0" dirty="0">
                          <a:solidFill>
                            <a:schemeClr val="bg1"/>
                          </a:solidFill>
                        </a:rPr>
                        <a:t>QAM64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6.0807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6.0807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4.1327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6.9634</a:t>
                      </a:r>
                    </a:p>
                  </a:txBody>
                  <a:tcPr marL="91431" marR="91431" marT="45747" marB="457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806">
                <a:tc>
                  <a:txBody>
                    <a:bodyPr/>
                    <a:lstStyle/>
                    <a:p>
                      <a:pPr algn="ctr" rtl="0"/>
                      <a:r>
                        <a:rPr lang="he-IL" sz="18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8PSK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0.0833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0.0833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4.2644</a:t>
                      </a:r>
                    </a:p>
                  </a:txBody>
                  <a:tcPr marL="91431" marR="91431" marT="45747" marB="457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806">
                <a:tc>
                  <a:txBody>
                    <a:bodyPr/>
                    <a:lstStyle/>
                    <a:p>
                      <a:pPr algn="ctr" rtl="0"/>
                      <a:r>
                        <a:rPr lang="he-IL" sz="18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16PSK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0.0625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0.625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4.1343</a:t>
                      </a:r>
                    </a:p>
                  </a:txBody>
                  <a:tcPr marL="91431" marR="91431" marT="45747" marB="457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8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b="0" u="none" strike="noStrike" kern="1200" baseline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8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baseline="0" dirty="0">
                          <a:solidFill>
                            <a:schemeClr val="bg1"/>
                          </a:solidFill>
                        </a:rPr>
                        <a:t>32PSK</a:t>
                      </a:r>
                      <a:endParaRPr lang="en-US" sz="18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0.05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0.05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91431" marR="91431" marT="45747" marB="45747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4.0714</a:t>
                      </a:r>
                    </a:p>
                  </a:txBody>
                  <a:tcPr marL="91431" marR="91431" marT="45747" marB="457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>
            <a:extLst>
              <a:ext uri="{FF2B5EF4-FFF2-40B4-BE49-F238E27FC236}">
                <a16:creationId xmlns:a16="http://schemas.microsoft.com/office/drawing/2014/main" id="{2BAA923B-EACB-4113-8298-812175A4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302"/>
            <a:ext cx="9905998" cy="1478570"/>
          </a:xfrm>
        </p:spPr>
        <p:txBody>
          <a:bodyPr/>
          <a:lstStyle/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איפנון - 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PSK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7505DD1-E442-498F-A3C8-ED588966E3D5}"/>
              </a:ext>
            </a:extLst>
          </p:cNvPr>
          <p:cNvSpPr txBox="1">
            <a:spLocks/>
          </p:cNvSpPr>
          <p:nvPr/>
        </p:nvSpPr>
        <p:spPr bwMode="auto">
          <a:xfrm>
            <a:off x="744537" y="1421874"/>
            <a:ext cx="10304462" cy="259767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he-IL" altLang="he-IL" dirty="0">
                <a:solidFill>
                  <a:schemeClr val="tx1"/>
                </a:solidFill>
              </a:rPr>
              <a:t>המקרה הפשוט ביותר ממשפחת האותות</a:t>
            </a:r>
            <a:r>
              <a:rPr lang="en-US" altLang="he-IL" dirty="0">
                <a:solidFill>
                  <a:schemeClr val="tx1"/>
                </a:solidFill>
              </a:rPr>
              <a:t>MPSK </a:t>
            </a:r>
            <a:r>
              <a:rPr lang="he-IL" altLang="he-IL" dirty="0">
                <a:solidFill>
                  <a:schemeClr val="tx1"/>
                </a:solidFill>
              </a:rPr>
              <a:t> והוא </a:t>
            </a:r>
            <a:r>
              <a:rPr lang="en-US" altLang="he-IL" dirty="0">
                <a:solidFill>
                  <a:schemeClr val="tx1"/>
                </a:solidFill>
              </a:rPr>
              <a:t>PSK</a:t>
            </a:r>
            <a:r>
              <a:rPr lang="he-IL" altLang="he-IL" dirty="0">
                <a:solidFill>
                  <a:schemeClr val="tx1"/>
                </a:solidFill>
              </a:rPr>
              <a:t>.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endParaRPr lang="he-IL" altLang="he-IL" dirty="0">
              <a:solidFill>
                <a:schemeClr val="tx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dirty="0">
                <a:solidFill>
                  <a:schemeClr val="tx1"/>
                </a:solidFill>
              </a:rPr>
              <a:t>יתקבל רצף של ביטים [0,1], שיועבר מיפוי לרצף בינארי [1,1-].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dirty="0">
                <a:solidFill>
                  <a:schemeClr val="tx1"/>
                </a:solidFill>
              </a:rPr>
              <a:t>לאחר מכן האות עובר ריפוד באפסים, </a:t>
            </a:r>
            <a:r>
              <a:rPr lang="he-IL" altLang="he-IL" dirty="0" err="1">
                <a:solidFill>
                  <a:schemeClr val="tx1"/>
                </a:solidFill>
              </a:rPr>
              <a:t>וקונבולוציה</a:t>
            </a:r>
            <a:r>
              <a:rPr lang="he-IL" altLang="he-IL" dirty="0">
                <a:solidFill>
                  <a:schemeClr val="tx1"/>
                </a:solidFill>
              </a:rPr>
              <a:t> עם החלון שנבחר.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dirty="0">
                <a:solidFill>
                  <a:schemeClr val="tx1"/>
                </a:solidFill>
              </a:rPr>
              <a:t>בדוגמה למטה: חלון מלבני</a:t>
            </a:r>
          </a:p>
        </p:txBody>
      </p:sp>
      <p:pic>
        <p:nvPicPr>
          <p:cNvPr id="6153" name="Picture 6">
            <a:extLst>
              <a:ext uri="{FF2B5EF4-FFF2-40B4-BE49-F238E27FC236}">
                <a16:creationId xmlns:a16="http://schemas.microsoft.com/office/drawing/2014/main" id="{AE2A4449-15F6-47A6-B9D7-B080BD326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236490"/>
            <a:ext cx="4400550" cy="14859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2D0E0C2-33A1-40D0-8DA8-12E425071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5020840"/>
            <a:ext cx="4400550" cy="147637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157" name="Picture 2">
            <a:extLst>
              <a:ext uri="{FF2B5EF4-FFF2-40B4-BE49-F238E27FC236}">
                <a16:creationId xmlns:a16="http://schemas.microsoft.com/office/drawing/2014/main" id="{5DC3F095-B74E-4004-AE39-8A3C34892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3236490"/>
            <a:ext cx="4357687" cy="326072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01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>
            <a:extLst>
              <a:ext uri="{FF2B5EF4-FFF2-40B4-BE49-F238E27FC236}">
                <a16:creationId xmlns:a16="http://schemas.microsoft.com/office/drawing/2014/main" id="{2BAA923B-EACB-4113-8298-812175A4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302"/>
            <a:ext cx="9905998" cy="1478570"/>
          </a:xfrm>
        </p:spPr>
        <p:txBody>
          <a:bodyPr/>
          <a:lstStyle/>
          <a:p>
            <a:pPr algn="ctr" rtl="1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PSK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7505DD1-E442-498F-A3C8-ED588966E3D5}"/>
              </a:ext>
            </a:extLst>
          </p:cNvPr>
          <p:cNvSpPr txBox="1">
            <a:spLocks/>
          </p:cNvSpPr>
          <p:nvPr/>
        </p:nvSpPr>
        <p:spPr bwMode="auto">
          <a:xfrm>
            <a:off x="744537" y="1421874"/>
            <a:ext cx="10304462" cy="259767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dirty="0">
                <a:solidFill>
                  <a:schemeClr val="tx1"/>
                </a:solidFill>
              </a:rPr>
              <a:t>דרך נוספת להציג את האות היא בעזרת דיאגרמת קונסטלציה, המייצגת אות </a:t>
            </a:r>
            <a:r>
              <a:rPr lang="he-IL" altLang="he-IL" dirty="0" err="1">
                <a:solidFill>
                  <a:schemeClr val="tx1"/>
                </a:solidFill>
              </a:rPr>
              <a:t>קומפלקסי</a:t>
            </a:r>
            <a:r>
              <a:rPr lang="he-IL" altLang="he-IL" dirty="0">
                <a:solidFill>
                  <a:schemeClr val="tx1"/>
                </a:solidFill>
              </a:rPr>
              <a:t>, </a:t>
            </a:r>
            <a:r>
              <a:rPr lang="en-US" altLang="he-IL" dirty="0">
                <a:solidFill>
                  <a:schemeClr val="tx1"/>
                </a:solidFill>
              </a:rPr>
              <a:t>(I/Q)</a:t>
            </a:r>
            <a:r>
              <a:rPr lang="he-IL" altLang="he-IL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dirty="0">
                <a:solidFill>
                  <a:schemeClr val="tx1"/>
                </a:solidFill>
              </a:rPr>
              <a:t>בקונסטלציה הבאה ניתן לראות את נקודות הדגימה של האות ה-</a:t>
            </a:r>
            <a:r>
              <a:rPr lang="en-US" altLang="he-IL" dirty="0">
                <a:solidFill>
                  <a:schemeClr val="tx1"/>
                </a:solidFill>
              </a:rPr>
              <a:t>PSK</a:t>
            </a:r>
            <a:r>
              <a:rPr lang="he-IL" altLang="he-IL" dirty="0">
                <a:solidFill>
                  <a:schemeClr val="tx1"/>
                </a:solidFill>
              </a:rPr>
              <a:t> (</a:t>
            </a:r>
            <a:r>
              <a:rPr lang="he-IL" altLang="he-IL" dirty="0" err="1">
                <a:solidFill>
                  <a:schemeClr val="tx1"/>
                </a:solidFill>
              </a:rPr>
              <a:t>סקלארי</a:t>
            </a:r>
            <a:r>
              <a:rPr lang="he-IL" altLang="he-IL" dirty="0">
                <a:solidFill>
                  <a:schemeClr val="tx1"/>
                </a:solidFill>
              </a:rPr>
              <a:t>).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F4E367F-68B4-49AD-9124-3BABF8735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98" y="3185334"/>
            <a:ext cx="4240339" cy="3173598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427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>
            <a:extLst>
              <a:ext uri="{FF2B5EF4-FFF2-40B4-BE49-F238E27FC236}">
                <a16:creationId xmlns:a16="http://schemas.microsoft.com/office/drawing/2014/main" id="{2BAA923B-EACB-4113-8298-812175A4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302"/>
            <a:ext cx="9905998" cy="1478570"/>
          </a:xfrm>
        </p:spPr>
        <p:txBody>
          <a:bodyPr/>
          <a:lstStyle/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איפנון - 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MPSK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27505DD1-E442-498F-A3C8-ED588966E3D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44537" y="1421874"/>
                <a:ext cx="10304462" cy="25976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marL="273050" indent="-27305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305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2088" indent="-2286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r" defTabSz="914400" rtl="1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r" defTabSz="914400" rtl="1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r" defTabSz="914400" rtl="1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r" defTabSz="914400" rtl="1" eaLnBrk="1" latinLnBrk="0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he-IL" altLang="he-IL" dirty="0">
                    <a:solidFill>
                      <a:schemeClr val="tx1"/>
                    </a:solidFill>
                  </a:rPr>
                  <a:t>בתקשורת </a:t>
                </a:r>
                <a:r>
                  <a:rPr lang="en-US" altLang="he-IL" dirty="0">
                    <a:solidFill>
                      <a:schemeClr val="tx1"/>
                    </a:solidFill>
                  </a:rPr>
                  <a:t>MPSK</a:t>
                </a:r>
                <a:r>
                  <a:rPr lang="he-IL" altLang="he-IL" dirty="0">
                    <a:solidFill>
                      <a:schemeClr val="tx1"/>
                    </a:solidFill>
                  </a:rPr>
                  <a:t> מתייחסים ל- </a:t>
                </a:r>
                <a:r>
                  <a:rPr lang="en-US" altLang="he-IL" dirty="0">
                    <a:solidFill>
                      <a:schemeClr val="tx1"/>
                    </a:solidFill>
                  </a:rPr>
                  <a:t>M</a:t>
                </a:r>
                <a:r>
                  <a:rPr lang="he-IL" altLang="he-IL" dirty="0">
                    <a:solidFill>
                      <a:schemeClr val="tx1"/>
                    </a:solidFill>
                  </a:rPr>
                  <a:t> כעל מספר הביטים ברצף ה-</a:t>
                </a:r>
                <a:r>
                  <a:rPr lang="en-US" altLang="he-IL" dirty="0">
                    <a:solidFill>
                      <a:schemeClr val="tx1"/>
                    </a:solidFill>
                  </a:rPr>
                  <a:t>Data</a:t>
                </a:r>
                <a:r>
                  <a:rPr lang="he-IL" altLang="he-IL" dirty="0">
                    <a:solidFill>
                      <a:schemeClr val="tx1"/>
                    </a:solidFill>
                  </a:rPr>
                  <a:t> (קרוי סימבול), כאשר כל סימבול נשלח בחלון הזמן אחר, הנתון:</a:t>
                </a: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𝑨𝒑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func>
                        <m:func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buNone/>
                  <a:defRPr/>
                </a:pPr>
                <a:endParaRPr lang="he-IL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kumimoji="0" lang="he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לדוגמה קונסטלציית אות </a:t>
                </a:r>
                <a:r>
                  <a:rPr kumimoji="0" lang="he-I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וקטורי</a:t>
                </a:r>
                <a:r>
                  <a:rPr kumimoji="0" lang="he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he-IL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באיפנון</a:t>
                </a:r>
                <a:r>
                  <a:rPr kumimoji="0" lang="he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-</a:t>
                </a:r>
              </a:p>
              <a:p>
                <a:pPr marL="0" indent="0" eaLnBrk="1" hangingPunct="1">
                  <a:buNone/>
                  <a:defRPr/>
                </a:pPr>
                <a:r>
                  <a:rPr kumimoji="0" lang="he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4PSK</a:t>
                </a:r>
                <a:r>
                  <a:rPr kumimoji="0" lang="he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/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QPSK</a:t>
                </a:r>
                <a:r>
                  <a:rPr kumimoji="0" lang="he-IL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buNone/>
                  <a:defRPr/>
                </a:pPr>
                <a:endParaRPr lang="he-IL" alt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27505DD1-E442-498F-A3C8-ED588966E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4537" y="1421874"/>
                <a:ext cx="10304462" cy="2597676"/>
              </a:xfrm>
              <a:prstGeom prst="rect">
                <a:avLst/>
              </a:prstGeom>
              <a:blipFill>
                <a:blip r:embed="rId3"/>
                <a:stretch>
                  <a:fillRect t="-1643" r="-947" b="-126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3" name="Picture 1">
            <a:extLst>
              <a:ext uri="{FF2B5EF4-FFF2-40B4-BE49-F238E27FC236}">
                <a16:creationId xmlns:a16="http://schemas.microsoft.com/office/drawing/2014/main" id="{7B4D1912-3F10-4F08-A1F2-E4C99B336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6" y="3214902"/>
            <a:ext cx="4533900" cy="339839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ACCE44-3F24-4B29-BA4B-6E7EDFDB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240" y="4492284"/>
            <a:ext cx="434181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28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>
            <a:extLst>
              <a:ext uri="{FF2B5EF4-FFF2-40B4-BE49-F238E27FC236}">
                <a16:creationId xmlns:a16="http://schemas.microsoft.com/office/drawing/2014/main" id="{2BAA923B-EACB-4113-8298-812175A4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302"/>
            <a:ext cx="9905998" cy="1478570"/>
          </a:xfrm>
        </p:spPr>
        <p:txBody>
          <a:bodyPr/>
          <a:lstStyle/>
          <a:p>
            <a:pPr algn="ctr" rtl="1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MPSK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7505DD1-E442-498F-A3C8-ED588966E3D5}"/>
              </a:ext>
            </a:extLst>
          </p:cNvPr>
          <p:cNvSpPr txBox="1">
            <a:spLocks/>
          </p:cNvSpPr>
          <p:nvPr/>
        </p:nvSpPr>
        <p:spPr bwMode="auto">
          <a:xfrm>
            <a:off x="744537" y="1421874"/>
            <a:ext cx="10304462" cy="259767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45720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בתרשים הבא ניתן לראות דוגמה של אות עם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he-IL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רנדמולי, העובר אפנון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QPSK</a:t>
            </a:r>
            <a:r>
              <a:rPr lang="he-IL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עם חלון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Raised Cosine</a:t>
            </a:r>
            <a:r>
              <a:rPr lang="he-IL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67A73D-C341-417D-B1BC-D1882B657FF5}"/>
              </a:ext>
            </a:extLst>
          </p:cNvPr>
          <p:cNvGrpSpPr/>
          <p:nvPr/>
        </p:nvGrpSpPr>
        <p:grpSpPr>
          <a:xfrm>
            <a:off x="670718" y="2419772"/>
            <a:ext cx="5196682" cy="4078814"/>
            <a:chOff x="270668" y="2264836"/>
            <a:chExt cx="5327650" cy="4244335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93F04EB2-B213-4056-ADA7-234328095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68" y="2264836"/>
              <a:ext cx="5327650" cy="22574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pic>
          <p:nvPicPr>
            <p:cNvPr id="9219" name="Picture 3">
              <a:extLst>
                <a:ext uri="{FF2B5EF4-FFF2-40B4-BE49-F238E27FC236}">
                  <a16:creationId xmlns:a16="http://schemas.microsoft.com/office/drawing/2014/main" id="{F21EB050-4D9C-46C6-B6CC-E6C063E60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668" y="4537496"/>
              <a:ext cx="5327650" cy="19716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D29ED27-4B7C-4377-A59A-19715C28CF1A}"/>
              </a:ext>
            </a:extLst>
          </p:cNvPr>
          <p:cNvGrpSpPr/>
          <p:nvPr/>
        </p:nvGrpSpPr>
        <p:grpSpPr>
          <a:xfrm>
            <a:off x="6593684" y="2419772"/>
            <a:ext cx="4665662" cy="4009603"/>
            <a:chOff x="6072187" y="2286421"/>
            <a:chExt cx="5327650" cy="4508334"/>
          </a:xfrm>
        </p:grpSpPr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8388D1E7-D0D4-4337-88DB-6E6E25780F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87" y="2286421"/>
              <a:ext cx="5327650" cy="2251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id="{E237900C-681D-40B3-87C6-21E8A6F3E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87" y="4543680"/>
              <a:ext cx="5327650" cy="2251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237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>
            <a:extLst>
              <a:ext uri="{FF2B5EF4-FFF2-40B4-BE49-F238E27FC236}">
                <a16:creationId xmlns:a16="http://schemas.microsoft.com/office/drawing/2014/main" id="{2BAA923B-EACB-4113-8298-812175A4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302"/>
            <a:ext cx="9905998" cy="147857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MPSK</a:t>
            </a:r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-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Trajectory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7505DD1-E442-498F-A3C8-ED588966E3D5}"/>
              </a:ext>
            </a:extLst>
          </p:cNvPr>
          <p:cNvSpPr txBox="1">
            <a:spLocks/>
          </p:cNvSpPr>
          <p:nvPr/>
        </p:nvSpPr>
        <p:spPr bwMode="auto">
          <a:xfrm>
            <a:off x="744537" y="1421874"/>
            <a:ext cx="10304462" cy="259767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4572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בגרף הבא מתואר ה-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Trajectory</a:t>
            </a: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האות באפנון 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QPSK</a:t>
            </a: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עם מסנן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Raised Cosine </a:t>
            </a: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לעיצוב האות.</a:t>
            </a:r>
          </a:p>
          <a:p>
            <a:pPr marR="4572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בצהוב מסומנות נקודות הקונסטלציה.</a:t>
            </a:r>
          </a:p>
          <a:p>
            <a:pPr marR="4572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41" name="Picture 8">
            <a:extLst>
              <a:ext uri="{FF2B5EF4-FFF2-40B4-BE49-F238E27FC236}">
                <a16:creationId xmlns:a16="http://schemas.microsoft.com/office/drawing/2014/main" id="{77B36312-6928-4297-A89D-2C68386A4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649" y="2900444"/>
            <a:ext cx="4856702" cy="364501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8967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>
            <a:extLst>
              <a:ext uri="{FF2B5EF4-FFF2-40B4-BE49-F238E27FC236}">
                <a16:creationId xmlns:a16="http://schemas.microsoft.com/office/drawing/2014/main" id="{2BAA923B-EACB-4113-8298-812175A4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302"/>
            <a:ext cx="9905998" cy="147857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MPSK</a:t>
            </a:r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–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eye diagram 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7505DD1-E442-498F-A3C8-ED588966E3D5}"/>
              </a:ext>
            </a:extLst>
          </p:cNvPr>
          <p:cNvSpPr txBox="1">
            <a:spLocks/>
          </p:cNvSpPr>
          <p:nvPr/>
        </p:nvSpPr>
        <p:spPr bwMode="auto">
          <a:xfrm>
            <a:off x="744537" y="1421874"/>
            <a:ext cx="10304462" cy="259767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דיאגרמת עין הינה דרך נוחה להציג את האותות ואת מידת העיוות שלו. דיאגרמת עין מתקבלת ע"י "קיפול" סדרתי של האות הדגום במישור הזמן בכפולות של תדר זמן המחזור.</a:t>
            </a:r>
          </a:p>
        </p:txBody>
      </p:sp>
      <p:pic>
        <p:nvPicPr>
          <p:cNvPr id="11266" name="תמונה 55">
            <a:extLst>
              <a:ext uri="{FF2B5EF4-FFF2-40B4-BE49-F238E27FC236}">
                <a16:creationId xmlns:a16="http://schemas.microsoft.com/office/drawing/2014/main" id="{8CAB1BF0-373E-4D81-A2C6-8BAE2FBC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4" y="2773681"/>
            <a:ext cx="6892925" cy="35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עמיד סודוקו Su מודפס רקמות נייר טואלט גליל נייר טובה פאזל משחק|paper toilet  roll|toilet tissue paper rolltoilet paper roll - AliExpress">
            <a:extLst>
              <a:ext uri="{FF2B5EF4-FFF2-40B4-BE49-F238E27FC236}">
                <a16:creationId xmlns:a16="http://schemas.microsoft.com/office/drawing/2014/main" id="{0B3A3F5C-9ED3-43A3-9790-774C43562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083325"/>
            <a:ext cx="2016125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17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>
            <a:extLst>
              <a:ext uri="{FF2B5EF4-FFF2-40B4-BE49-F238E27FC236}">
                <a16:creationId xmlns:a16="http://schemas.microsoft.com/office/drawing/2014/main" id="{2BAA923B-EACB-4113-8298-812175A4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302"/>
            <a:ext cx="9905998" cy="1478570"/>
          </a:xfrm>
        </p:spPr>
        <p:txBody>
          <a:bodyPr/>
          <a:lstStyle/>
          <a:p>
            <a:pPr algn="ctr"/>
            <a:r>
              <a:rPr lang="en-US" alt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MPSk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– 8PSK</a:t>
            </a:r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en-US" b="1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7505DD1-E442-498F-A3C8-ED588966E3D5}"/>
              </a:ext>
            </a:extLst>
          </p:cNvPr>
          <p:cNvSpPr txBox="1">
            <a:spLocks/>
          </p:cNvSpPr>
          <p:nvPr/>
        </p:nvSpPr>
        <p:spPr bwMode="auto">
          <a:xfrm>
            <a:off x="744537" y="1298049"/>
            <a:ext cx="10304462" cy="259767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4572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בצורה דומה ניתן לשדר יותר סמבולים, כגון 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8PSK, 16PSk, 32PSK</a:t>
            </a: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R="4572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בדוגמה </a:t>
            </a:r>
            <a:r>
              <a:rPr lang="he-IL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מוצג אות</a:t>
            </a: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8PSK</a:t>
            </a: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המיצג 8 </a:t>
            </a:r>
            <a:r>
              <a:rPr lang="he-IL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סמבולים</a:t>
            </a:r>
            <a:r>
              <a:rPr lang="he-IL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R="4572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ומשדר בכל מחזור 3 </a:t>
            </a:r>
            <a:r>
              <a:rPr lang="he-IL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ביתים</a:t>
            </a: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C62AF1A-2AC8-4935-9A92-146F95278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7" y="2924098"/>
            <a:ext cx="4469376" cy="334803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1622FEA4-C110-4D20-B8CD-C24A4A0DD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338" y="2924099"/>
            <a:ext cx="6014995" cy="334803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82EB1C-118C-49F3-8E0A-CC3729756229}"/>
              </a:ext>
            </a:extLst>
          </p:cNvPr>
          <p:cNvSpPr/>
          <p:nvPr/>
        </p:nvSpPr>
        <p:spPr>
          <a:xfrm>
            <a:off x="7972148" y="6365290"/>
            <a:ext cx="1331650" cy="3906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only</a:t>
            </a:r>
          </a:p>
        </p:txBody>
      </p:sp>
    </p:spTree>
    <p:extLst>
      <p:ext uri="{BB962C8B-B14F-4D97-AF65-F5344CB8AC3E}">
        <p14:creationId xmlns:p14="http://schemas.microsoft.com/office/powerpoint/2010/main" val="373323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2">
            <a:extLst>
              <a:ext uri="{FF2B5EF4-FFF2-40B4-BE49-F238E27FC236}">
                <a16:creationId xmlns:a16="http://schemas.microsoft.com/office/drawing/2014/main" id="{2BAA923B-EACB-4113-8298-812175A4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302"/>
            <a:ext cx="9905998" cy="147857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QAM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7505DD1-E442-498F-A3C8-ED588966E3D5}"/>
              </a:ext>
            </a:extLst>
          </p:cNvPr>
          <p:cNvSpPr txBox="1">
            <a:spLocks/>
          </p:cNvSpPr>
          <p:nvPr/>
        </p:nvSpPr>
        <p:spPr bwMode="auto">
          <a:xfrm>
            <a:off x="744537" y="1298049"/>
            <a:ext cx="10304462" cy="259767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9895" marR="588645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בניגוד לאפנון ה-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MPSK</a:t>
            </a: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(בהם הסימבולים מאולצים על מעגל היחידה), באפנון ה-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QAM</a:t>
            </a: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הסמבולים</a:t>
            </a: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מבוזרים במרחב ה-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IQ</a:t>
            </a:r>
            <a:r>
              <a:rPr lang="he-IL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כולו.</a:t>
            </a:r>
          </a:p>
          <a:p>
            <a:pPr marL="733108" marR="588645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בפרויקט מומשו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16-QAM, 64-QAM</a:t>
            </a:r>
            <a:r>
              <a:rPr lang="he-IL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he-IL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29895" marR="588645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וכך</a:t>
            </a:r>
            <a:r>
              <a:rPr lang="he-IL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מובטחת הסתברות שגיאה נמוכה יותר.</a:t>
            </a:r>
          </a:p>
          <a:p>
            <a:pPr marL="429895" marR="588645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לדוגמה נציג את 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QAM-16</a:t>
            </a:r>
            <a:r>
              <a:rPr lang="he-IL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94033E8-3F0E-4D81-A9D5-B6641983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6" y="3185034"/>
            <a:ext cx="4639709" cy="3475634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7D1C11B2-88B4-40D3-B40A-8BA96019E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3185034"/>
            <a:ext cx="5557043" cy="347563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749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0AAF3F4B-F07F-44EB-AA7F-4DF1E4CA068A}"/>
              </a:ext>
            </a:extLst>
          </p:cNvPr>
          <p:cNvSpPr txBox="1">
            <a:spLocks/>
          </p:cNvSpPr>
          <p:nvPr/>
        </p:nvSpPr>
        <p:spPr>
          <a:xfrm>
            <a:off x="1981200" y="478097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מהות הפרויקט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EED6DF3-51D7-465F-856C-E81FBAAE81EA}"/>
              </a:ext>
            </a:extLst>
          </p:cNvPr>
          <p:cNvSpPr txBox="1">
            <a:spLocks/>
          </p:cNvSpPr>
          <p:nvPr/>
        </p:nvSpPr>
        <p:spPr bwMode="auto">
          <a:xfrm>
            <a:off x="308362" y="2381703"/>
            <a:ext cx="11345571" cy="36004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r>
              <a:rPr lang="he-IL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הדרישות להעברת מידע ספרתי במערכות ספרתיות מודרניות צוברות תאוצה בקצב מהיר, לצד קצבי שעון מהירים ביותר (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1.0 GHz</a:t>
            </a:r>
            <a:r>
              <a:rPr lang="he-IL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 מעלה) התומכים בדרישה זו. נידרש פיתוח טכניקות אפנון וקידוד מתקדמות - במטרה להבטיח העברה יעילה ואמינה של המידע הספרתי בין מרכיבי המערכת הספרתית.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endParaRPr lang="he-IL" altLang="en-US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r>
              <a:rPr lang="he-IL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עיוותי המערכת סטוכטיים ודטרמיניסטיים מעוותים את שלמות האות ומגבילים את יכולות הגילוי של המידע הספרתי המועבר באמצעות האותות.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endParaRPr lang="he-IL" altLang="en-US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r>
              <a:rPr lang="he-IL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בעיית הגילוי מחריפה ככל שרמת ה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SNR-</a:t>
            </a:r>
            <a:r>
              <a:rPr lang="he-IL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 קטנה. במקרים אלו הסתברות שגיאות הגילוי (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BER</a:t>
            </a:r>
            <a:r>
              <a:rPr lang="he-IL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) גדלה לרמות מעבר לנדרש.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endParaRPr lang="he-IL" altLang="en-US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endParaRPr lang="he-IL" altLang="en-US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36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1">
            <a:extLst>
              <a:ext uri="{FF2B5EF4-FFF2-40B4-BE49-F238E27FC236}">
                <a16:creationId xmlns:a16="http://schemas.microsoft.com/office/drawing/2014/main" id="{839360CC-7A90-42E6-9E50-D0A310496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412876"/>
            <a:ext cx="10182225" cy="2265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576263" indent="-273050" algn="r" rtl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855663" indent="-228600" algn="r" rtl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143000" indent="-228600" algn="r" rtl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1462088" indent="-228600" algn="r" rtl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19192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3764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28336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2908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  <a:defRPr/>
            </a:pPr>
            <a:r>
              <a:rPr lang="he-IL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ה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BER-</a:t>
            </a:r>
            <a:r>
              <a:rPr lang="he-IL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\</a:t>
            </a:r>
            <a:r>
              <a:rPr lang="en-US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</a:t>
            </a:r>
            <a:r>
              <a:rPr lang="he-IL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הינו מדד טיב המייצג את כמות שגיאות ביטים/סימבולים לאחר הפענוח ביחס לאלו באות המשודר</a:t>
            </a:r>
            <a:r>
              <a:rPr lang="he-IL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he-IL" altLang="he-IL" dirty="0">
                <a:solidFill>
                  <a:schemeClr val="tx1"/>
                </a:solidFill>
                <a:latin typeface="Arial" panose="020B0604020202020204" pitchFamily="34" charset="0"/>
              </a:rPr>
              <a:t>בדוגמה: נקודות הדגימה של אפנון 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</a:rPr>
              <a:t>QPSK</a:t>
            </a:r>
            <a:r>
              <a:rPr lang="he-IL" altLang="he-IL" dirty="0">
                <a:solidFill>
                  <a:schemeClr val="tx1"/>
                </a:solidFill>
                <a:latin typeface="Arial" panose="020B0604020202020204" pitchFamily="34" charset="0"/>
              </a:rPr>
              <a:t> עם רעש גבוה ורעש נמוך.</a:t>
            </a:r>
          </a:p>
          <a:p>
            <a:pPr>
              <a:buNone/>
              <a:defRPr/>
            </a:pPr>
            <a:endParaRPr lang="he-IL" altLang="he-IL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SER \ BER</a:t>
            </a:r>
          </a:p>
        </p:txBody>
      </p:sp>
      <p:pic>
        <p:nvPicPr>
          <p:cNvPr id="14338" name="תמונה 35" descr="תיאור: Noise may cause bit errors">
            <a:extLst>
              <a:ext uri="{FF2B5EF4-FFF2-40B4-BE49-F238E27FC236}">
                <a16:creationId xmlns:a16="http://schemas.microsoft.com/office/drawing/2014/main" id="{4178012D-606D-463D-A37F-429C5E9E7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9" y="3283929"/>
            <a:ext cx="301307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FFF558-60BA-4D30-AD5F-344ABDCB9EFD}"/>
              </a:ext>
            </a:extLst>
          </p:cNvPr>
          <p:cNvGrpSpPr/>
          <p:nvPr/>
        </p:nvGrpSpPr>
        <p:grpSpPr>
          <a:xfrm>
            <a:off x="3778250" y="2891446"/>
            <a:ext cx="8210550" cy="3687772"/>
            <a:chOff x="3778250" y="2674565"/>
            <a:chExt cx="8210550" cy="3687772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AFA36C2-6398-44E1-BD6E-71EA9894AD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8250" y="3067048"/>
              <a:ext cx="8210550" cy="3295289"/>
              <a:chOff x="-30" y="7804"/>
              <a:chExt cx="11498" cy="4333"/>
            </a:xfrm>
          </p:grpSpPr>
          <p:pic>
            <p:nvPicPr>
              <p:cNvPr id="14340" name="תמונה 38" descr="תמונה שמכילה צילום מסך, מפה&#10;&#10;תיאור שנוצר ברמת מהימנות גבוהה">
                <a:extLst>
                  <a:ext uri="{FF2B5EF4-FFF2-40B4-BE49-F238E27FC236}">
                    <a16:creationId xmlns:a16="http://schemas.microsoft.com/office/drawing/2014/main" id="{D8DE69B2-66AD-4BAD-A013-4D86AD6E8D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" y="7804"/>
                <a:ext cx="5760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41" name="תמונה 49">
                <a:extLst>
                  <a:ext uri="{FF2B5EF4-FFF2-40B4-BE49-F238E27FC236}">
                    <a16:creationId xmlns:a16="http://schemas.microsoft.com/office/drawing/2014/main" id="{B8F6E5F4-5643-4484-B66A-D1CE54AD7E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7" y="7809"/>
                <a:ext cx="5771" cy="4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TextBox 5">
              <a:extLst>
                <a:ext uri="{FF2B5EF4-FFF2-40B4-BE49-F238E27FC236}">
                  <a16:creationId xmlns:a16="http://schemas.microsoft.com/office/drawing/2014/main" id="{312CFAC8-CEDD-46FB-AC99-42C152C01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9374" y="2674565"/>
              <a:ext cx="21510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/>
              <a:r>
                <a:rPr lang="he-IL" altLang="en-US" b="1" u="sng" dirty="0"/>
                <a:t>עם רעש גבוה:</a:t>
              </a:r>
              <a:endParaRPr lang="en-US" altLang="en-US" b="1" u="sng" dirty="0"/>
            </a:p>
          </p:txBody>
        </p: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05695B19-FEA7-4F44-AF87-77DD18834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878" y="2707296"/>
              <a:ext cx="21510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/>
              <a:r>
                <a:rPr lang="he-IL" altLang="en-US" b="1" u="sng" dirty="0"/>
                <a:t>עם רעש נמוך:</a:t>
              </a:r>
              <a:endParaRPr lang="en-US" altLang="en-US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85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1">
            <a:extLst>
              <a:ext uri="{FF2B5EF4-FFF2-40B4-BE49-F238E27FC236}">
                <a16:creationId xmlns:a16="http://schemas.microsoft.com/office/drawing/2014/main" id="{839360CC-7A90-42E6-9E50-D0A310496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412877"/>
            <a:ext cx="10182225" cy="187896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576263" indent="-273050" algn="r" rtl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855663" indent="-228600" algn="r" rtl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143000" indent="-228600" algn="r" rtl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1462088" indent="-228600" algn="r" rtl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19192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3764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28336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2908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  <a:defRPr/>
            </a:pPr>
            <a:r>
              <a:rPr lang="he-IL" altLang="he-IL" b="1" dirty="0">
                <a:solidFill>
                  <a:schemeClr val="tx1"/>
                </a:solidFill>
              </a:rPr>
              <a:t>המטרה: </a:t>
            </a:r>
            <a:r>
              <a:rPr lang="he-IL" altLang="he-IL" dirty="0">
                <a:solidFill>
                  <a:schemeClr val="tx1"/>
                </a:solidFill>
              </a:rPr>
              <a:t>הצגה ויזואלית של מבנה האות. בנקודות הדגימה בהם האותות נפגשים.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he-IL" altLang="he-IL" dirty="0">
                <a:solidFill>
                  <a:schemeClr val="tx1"/>
                </a:solidFill>
              </a:rPr>
              <a:t>נוצר מקיפול של האות במישור הזמן.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he-IL" altLang="he-IL" dirty="0">
                <a:solidFill>
                  <a:schemeClr val="tx1"/>
                </a:solidFill>
              </a:rPr>
              <a:t>בדיאגרמת העין, ככל שהעיניים פתוחות יותר, כך יש עיוות גדול יותר של צורת הגל.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FB7594-A998-4130-93BC-4DE39A6C8E61}"/>
              </a:ext>
            </a:extLst>
          </p:cNvPr>
          <p:cNvSpPr/>
          <p:nvPr/>
        </p:nvSpPr>
        <p:spPr>
          <a:xfrm>
            <a:off x="2979941" y="4043825"/>
            <a:ext cx="360363" cy="3603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5E1F00-1674-4EE0-975D-114CAC00E34D}"/>
              </a:ext>
            </a:extLst>
          </p:cNvPr>
          <p:cNvSpPr/>
          <p:nvPr/>
        </p:nvSpPr>
        <p:spPr>
          <a:xfrm>
            <a:off x="7588453" y="4262900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F4F8A-58F6-49CC-BA77-40CC0C17D6E8}"/>
              </a:ext>
            </a:extLst>
          </p:cNvPr>
          <p:cNvGrpSpPr/>
          <p:nvPr/>
        </p:nvGrpSpPr>
        <p:grpSpPr>
          <a:xfrm>
            <a:off x="6652621" y="3158001"/>
            <a:ext cx="3616325" cy="3130550"/>
            <a:chOff x="6815931" y="3640139"/>
            <a:chExt cx="3616325" cy="3130550"/>
          </a:xfrm>
        </p:grpSpPr>
        <p:pic>
          <p:nvPicPr>
            <p:cNvPr id="29703" name="Picture 3">
              <a:extLst>
                <a:ext uri="{FF2B5EF4-FFF2-40B4-BE49-F238E27FC236}">
                  <a16:creationId xmlns:a16="http://schemas.microsoft.com/office/drawing/2014/main" id="{B4DF9163-B20F-4B5D-80BA-0A674727A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5931" y="4059239"/>
              <a:ext cx="3616325" cy="27114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29705" name="TextBox 5">
              <a:extLst>
                <a:ext uri="{FF2B5EF4-FFF2-40B4-BE49-F238E27FC236}">
                  <a16:creationId xmlns:a16="http://schemas.microsoft.com/office/drawing/2014/main" id="{36584586-C454-4C4F-81B0-B383A0121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0624" y="3640139"/>
              <a:ext cx="21510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/>
              <a:r>
                <a:rPr lang="he-IL" altLang="en-US" b="1" u="sng" dirty="0"/>
                <a:t>עם רעש גאוסי:</a:t>
              </a:r>
              <a:endParaRPr lang="en-US" altLang="en-US" b="1" u="sng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211A81-A81C-4D59-9EC3-541F0E887609}"/>
              </a:ext>
            </a:extLst>
          </p:cNvPr>
          <p:cNvGrpSpPr/>
          <p:nvPr/>
        </p:nvGrpSpPr>
        <p:grpSpPr>
          <a:xfrm>
            <a:off x="1900441" y="3158001"/>
            <a:ext cx="4048125" cy="3135312"/>
            <a:chOff x="2063751" y="3640139"/>
            <a:chExt cx="4048125" cy="3135312"/>
          </a:xfrm>
        </p:grpSpPr>
        <p:pic>
          <p:nvPicPr>
            <p:cNvPr id="29700" name="Picture 2">
              <a:extLst>
                <a:ext uri="{FF2B5EF4-FFF2-40B4-BE49-F238E27FC236}">
                  <a16:creationId xmlns:a16="http://schemas.microsoft.com/office/drawing/2014/main" id="{2CB956C1-CA4E-438D-85AA-6A82C6671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751" y="4062414"/>
              <a:ext cx="4048125" cy="27130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sp>
          <p:nvSpPr>
            <p:cNvPr id="29706" name="TextBox 11">
              <a:extLst>
                <a:ext uri="{FF2B5EF4-FFF2-40B4-BE49-F238E27FC236}">
                  <a16:creationId xmlns:a16="http://schemas.microsoft.com/office/drawing/2014/main" id="{75170AE5-A235-4951-98A1-51D49E210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488" y="3640139"/>
              <a:ext cx="21526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/>
              <a:r>
                <a:rPr lang="he-IL" altLang="en-US" b="1" u="sng" dirty="0"/>
                <a:t>בלי רעש:</a:t>
              </a:r>
              <a:endParaRPr lang="en-US" altLang="en-US" b="1" u="sng" dirty="0"/>
            </a:p>
          </p:txBody>
        </p: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דיאגרמת עין - 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Eye pattern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EEE173-BC1F-41C1-BE5D-A3E34DEAB575}"/>
              </a:ext>
            </a:extLst>
          </p:cNvPr>
          <p:cNvSpPr/>
          <p:nvPr/>
        </p:nvSpPr>
        <p:spPr>
          <a:xfrm>
            <a:off x="2996214" y="3991437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A28B39-BB08-4AE3-BFCD-90566E1B734B}"/>
              </a:ext>
            </a:extLst>
          </p:cNvPr>
          <p:cNvSpPr/>
          <p:nvPr/>
        </p:nvSpPr>
        <p:spPr>
          <a:xfrm>
            <a:off x="7588453" y="4157330"/>
            <a:ext cx="360362" cy="3603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Pulse Shaping</a:t>
            </a:r>
          </a:p>
        </p:txBody>
      </p:sp>
      <p:pic>
        <p:nvPicPr>
          <p:cNvPr id="2050" name="תמונה 78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7083A64B-870C-4EFD-9A81-12BCC3D7D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72" y="3140544"/>
            <a:ext cx="4731255" cy="354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BEFE4C-0978-45CF-8EE4-E0D57C9D1BA7}"/>
              </a:ext>
            </a:extLst>
          </p:cNvPr>
          <p:cNvSpPr txBox="1"/>
          <p:nvPr/>
        </p:nvSpPr>
        <p:spPr>
          <a:xfrm>
            <a:off x="980902" y="1222501"/>
            <a:ext cx="10721284" cy="1866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274320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dirty="0"/>
              <a:t>עיצוב פולס הנו תהליך של אפנון תצורת הסימבול לאות המשודר, על פי החלון הנבחר.</a:t>
            </a:r>
          </a:p>
          <a:p>
            <a:pPr marL="285750" marR="274320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dirty="0"/>
              <a:t>ניתן להשתמש בחלון בעל רוחב סרט צר ביחס לחלון מלבני, המבטיח מעבר אות במערכת מוגבלת סרט ללא עיוותי תצורה משמעותיים (</a:t>
            </a:r>
            <a:r>
              <a:rPr lang="en-US" dirty="0"/>
              <a:t>Gibbs</a:t>
            </a:r>
            <a:r>
              <a:rPr lang="he-IL" dirty="0"/>
              <a:t>)</a:t>
            </a:r>
          </a:p>
          <a:p>
            <a:pPr marL="285750" marR="274320" indent="-28575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dirty="0"/>
              <a:t>לבעיה קיימים אינסוף פתרונות, התמקדנו בפתרונות הנפוצים שבהם בנקודות הדגימה ה-</a:t>
            </a:r>
            <a:r>
              <a:rPr lang="en-US" dirty="0"/>
              <a:t>ISI</a:t>
            </a:r>
            <a:r>
              <a:rPr lang="he-IL" dirty="0"/>
              <a:t> הוא 0.</a:t>
            </a:r>
            <a:endParaRPr lang="en-US" dirty="0"/>
          </a:p>
          <a:p>
            <a:pPr marL="285750" marR="274320" indent="-28575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במסגרת הפרויקט עבדנו עם חלון מלבני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), ו-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Raised Cosine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44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ISI – Inter symbol interference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EFE4C-0978-45CF-8EE4-E0D57C9D1BA7}"/>
              </a:ext>
            </a:extLst>
          </p:cNvPr>
          <p:cNvSpPr txBox="1"/>
          <p:nvPr/>
        </p:nvSpPr>
        <p:spPr>
          <a:xfrm>
            <a:off x="735358" y="1695872"/>
            <a:ext cx="10721284" cy="3063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7190" marR="365760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800" dirty="0"/>
              <a:t>הפרעה בין סימבולית, </a:t>
            </a:r>
            <a:r>
              <a:rPr lang="en-US" sz="2800" dirty="0"/>
              <a:t>ISI</a:t>
            </a:r>
            <a:r>
              <a:rPr lang="he-IL" sz="2800" dirty="0"/>
              <a:t>, הנה תופעה שבה חלק מהאנרגיה של הסימבול זולגת לסימבולים האחרים.</a:t>
            </a:r>
          </a:p>
          <a:p>
            <a:pPr marL="377190" marR="365760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800" dirty="0"/>
              <a:t>מקורות התופעה: תצורת חלון הפולס על האות המשודר, מהחזרות על קווי התמסורת </a:t>
            </a:r>
            <a:r>
              <a:rPr lang="he-IL" sz="2800" dirty="0" err="1"/>
              <a:t>וכו</a:t>
            </a:r>
            <a:r>
              <a:rPr lang="he-IL" sz="2800" dirty="0"/>
              <a:t>'.</a:t>
            </a:r>
          </a:p>
          <a:p>
            <a:pPr marL="377190" marR="365760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800" dirty="0"/>
              <a:t>בפרויקט זה נשתמש בצורת חלון עומדת </a:t>
            </a:r>
            <a:r>
              <a:rPr lang="he-IL" sz="2800" dirty="0" err="1"/>
              <a:t>בקרטריון</a:t>
            </a:r>
            <a:r>
              <a:rPr lang="he-IL" sz="2800" dirty="0"/>
              <a:t> </a:t>
            </a:r>
            <a:r>
              <a:rPr lang="he-IL" sz="2800" dirty="0" err="1"/>
              <a:t>נייקוויסט</a:t>
            </a:r>
            <a:r>
              <a:rPr lang="he-IL" sz="2800" dirty="0"/>
              <a:t> להפרעה הדדית בין </a:t>
            </a:r>
            <a:r>
              <a:rPr lang="he-IL" sz="2800" dirty="0" err="1"/>
              <a:t>סמבולים</a:t>
            </a:r>
            <a:r>
              <a:rPr lang="he-IL" sz="2800" dirty="0"/>
              <a:t> המבטיח </a:t>
            </a:r>
            <a:r>
              <a:rPr lang="en-US" sz="2800" dirty="0"/>
              <a:t>ISI = 0</a:t>
            </a:r>
            <a:r>
              <a:rPr lang="he-IL" sz="2800" dirty="0"/>
              <a:t> בנקודות הדגימה.</a:t>
            </a:r>
          </a:p>
        </p:txBody>
      </p:sp>
    </p:spTree>
    <p:extLst>
      <p:ext uri="{BB962C8B-B14F-4D97-AF65-F5344CB8AC3E}">
        <p14:creationId xmlns:p14="http://schemas.microsoft.com/office/powerpoint/2010/main" val="1642923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BEFE4C-0978-45CF-8EE4-E0D57C9D1BA7}"/>
                  </a:ext>
                </a:extLst>
              </p:cNvPr>
              <p:cNvSpPr txBox="1"/>
              <p:nvPr/>
            </p:nvSpPr>
            <p:spPr>
              <a:xfrm>
                <a:off x="735358" y="1382580"/>
                <a:ext cx="10721284" cy="1717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274320" indent="-285750" algn="r" rtl="1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kumimoji="0" lang="he-IL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נקרא ה-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roll-off factor</a:t>
                </a:r>
                <a:r>
                  <a:rPr kumimoji="0" lang="he-IL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וקיים קשר ישיר בינו לבין רוחב הסרט של המסנן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he-IL" altLang="en-US" sz="20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marR="274320" indent="-285750" algn="r" rtl="1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kumimoji="0" lang="he-IL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נשים לב כי ה-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ISI</a:t>
                </a:r>
                <a:r>
                  <a:rPr kumimoji="0" lang="he-IL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של 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Raised Cosine</a:t>
                </a:r>
                <a:r>
                  <a:rPr kumimoji="0" lang="he-IL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הוא 0</a:t>
                </a:r>
                <a:r>
                  <a:rPr lang="he-IL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kumimoji="0" lang="he-IL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marR="274320" indent="-28575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he-IL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85750" marR="274320" indent="-28575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BEFE4C-0978-45CF-8EE4-E0D57C9D1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58" y="1382580"/>
                <a:ext cx="10721284" cy="1717393"/>
              </a:xfrm>
              <a:prstGeom prst="rect">
                <a:avLst/>
              </a:prstGeom>
              <a:blipFill>
                <a:blip r:embed="rId3"/>
                <a:stretch>
                  <a:fillRect t="-2128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Raised Cosine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391C16-94F3-484F-AB73-AF4BF45AFC5F}"/>
                  </a:ext>
                </a:extLst>
              </p:cNvPr>
              <p:cNvSpPr txBox="1"/>
              <p:nvPr/>
            </p:nvSpPr>
            <p:spPr>
              <a:xfrm>
                <a:off x="4729885" y="4124493"/>
                <a:ext cx="6972301" cy="1616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e-I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den>
                                          </m:f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i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i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i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e-I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e-I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391C16-94F3-484F-AB73-AF4BF45AF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5" y="4124493"/>
                <a:ext cx="6972301" cy="1616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57ED82-FF2B-4047-BCF3-0C727FABDF77}"/>
                  </a:ext>
                </a:extLst>
              </p:cNvPr>
              <p:cNvSpPr txBox="1"/>
              <p:nvPr/>
            </p:nvSpPr>
            <p:spPr>
              <a:xfrm>
                <a:off x="4729885" y="2886395"/>
                <a:ext cx="3009264" cy="1105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sinc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𝜋𝛽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57ED82-FF2B-4047-BCF3-0C727FABD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85" y="2886395"/>
                <a:ext cx="3009264" cy="11052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תמונה 69" descr="תיאור: File:Raised-cosine-impulse.svg">
            <a:extLst>
              <a:ext uri="{FF2B5EF4-FFF2-40B4-BE49-F238E27FC236}">
                <a16:creationId xmlns:a16="http://schemas.microsoft.com/office/drawing/2014/main" id="{E321EF8F-189D-4404-91D1-A14886E8A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341222"/>
            <a:ext cx="3572907" cy="191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תמונה 67" descr="תיאור: File:Raised-cosine filter.svg">
            <a:extLst>
              <a:ext uri="{FF2B5EF4-FFF2-40B4-BE49-F238E27FC236}">
                <a16:creationId xmlns:a16="http://schemas.microsoft.com/office/drawing/2014/main" id="{801F7B41-23D6-4DCB-B72D-AD127F4CD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99063"/>
            <a:ext cx="3572907" cy="191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3">
            <a:extLst>
              <a:ext uri="{FF2B5EF4-FFF2-40B4-BE49-F238E27FC236}">
                <a16:creationId xmlns:a16="http://schemas.microsoft.com/office/drawing/2014/main" id="{150FF90D-6637-4E69-88F7-81789CC3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</a:t>
            </a:r>
            <a:endParaRPr kumimoji="0" lang="he-I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00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שערוך זמן מחזור, 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Zero Crossings</a:t>
            </a:r>
            <a:endParaRPr lang="he-IL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150FF90D-6637-4E69-88F7-81789CC3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</a:t>
            </a:r>
            <a:endParaRPr kumimoji="0" lang="he-I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B08D46-231B-4BC5-9777-9BEBD38182A9}"/>
              </a:ext>
            </a:extLst>
          </p:cNvPr>
          <p:cNvSpPr txBox="1"/>
          <p:nvPr/>
        </p:nvSpPr>
        <p:spPr>
          <a:xfrm>
            <a:off x="735358" y="1913174"/>
            <a:ext cx="10721284" cy="314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7432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נשים לב שלמידע יש זמן מחזור הנקבע על ידי קצב השעון של המערכת, אך האותות עצמן אינם בהכרח מחזוריים.</a:t>
            </a:r>
          </a:p>
          <a:p>
            <a:pPr marR="27432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מטרתנו היא לשערך את זמן המחזור מהאות הנקלט.</a:t>
            </a:r>
          </a:p>
          <a:p>
            <a:pPr marL="285750" marR="274320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האלגוריתם לשערוך זמן המחזור מתבסס על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zero crossings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המשערך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את זמן חיתוכי האפס של האות.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274320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יש לחשב את מספר נקודות הדגימה המבטיח שגיאת חלוקה מינימלית כפי שיוסבר בהמשך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543797D-1E61-4EAB-AD74-A2778AE1234F}"/>
              </a:ext>
            </a:extLst>
          </p:cNvPr>
          <p:cNvSpPr txBox="1">
            <a:spLocks/>
          </p:cNvSpPr>
          <p:nvPr/>
        </p:nvSpPr>
        <p:spPr>
          <a:xfrm>
            <a:off x="1143001" y="278946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endParaRPr lang="he-IL" altLang="en-US" b="1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56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Zero Crossings</a:t>
            </a:r>
            <a:endParaRPr lang="he-IL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150FF90D-6637-4E69-88F7-81789CC3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</a:t>
            </a:r>
            <a:endParaRPr kumimoji="0" lang="he-I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A543797D-1E61-4EAB-AD74-A2778AE1234F}"/>
              </a:ext>
            </a:extLst>
          </p:cNvPr>
          <p:cNvSpPr txBox="1">
            <a:spLocks/>
          </p:cNvSpPr>
          <p:nvPr/>
        </p:nvSpPr>
        <p:spPr>
          <a:xfrm>
            <a:off x="1143001" y="278946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endParaRPr lang="he-IL" altLang="en-US" b="1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B14901-5E3F-4A98-8054-D70835CA3C10}"/>
              </a:ext>
            </a:extLst>
          </p:cNvPr>
          <p:cNvSpPr/>
          <p:nvPr/>
        </p:nvSpPr>
        <p:spPr>
          <a:xfrm>
            <a:off x="668868" y="1650097"/>
            <a:ext cx="10481732" cy="339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365760" indent="-4572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האלגוריתם לשערוך זמן המחזור מתבסס על אלגוריתם ה-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zero crossings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 שפותח במסגרת הפרויקט שמוצא את שערוך זמן חיתוכי אפס של האות. כלומר, אם נתונים הזמנים שבהם מתקיימים חיתוכי אפס ניתן לקבל את זמן המחזור. </a:t>
            </a:r>
          </a:p>
          <a:p>
            <a:pPr marL="457200" marR="365760" indent="-4572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, אות המידע אינו מחזורי במובן המתמטי ולכן נצטרך להתחשב בכך שלא די לקחת הפרש בין 2 חיתוכים, אלא יש לחשב את מספר נקודות הדגימה המבטיח שגיאת חלוקה מינימלית כפי שיוסבר בהמשך.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0"/>
            <a:ext cx="9905998" cy="169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אלגוריתם 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Zero Crossings</a:t>
            </a:r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אותות  עם מעברים דרך ציר אפס</a:t>
            </a:r>
            <a:endParaRPr lang="he-IL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A543797D-1E61-4EAB-AD74-A2778AE1234F}"/>
              </a:ext>
            </a:extLst>
          </p:cNvPr>
          <p:cNvSpPr txBox="1">
            <a:spLocks/>
          </p:cNvSpPr>
          <p:nvPr/>
        </p:nvSpPr>
        <p:spPr>
          <a:xfrm>
            <a:off x="1143001" y="278946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endParaRPr lang="he-IL" altLang="en-US" b="1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80A3C00-674C-47A3-9228-412BCDF42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23268"/>
              </p:ext>
            </p:extLst>
          </p:nvPr>
        </p:nvGraphicFramePr>
        <p:xfrm>
          <a:off x="7831138" y="2671763"/>
          <a:ext cx="46037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2671763"/>
                        <a:ext cx="460375" cy="690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B143B507-B7EE-4FFC-983D-2D0247031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170425"/>
              </p:ext>
            </p:extLst>
          </p:nvPr>
        </p:nvGraphicFramePr>
        <p:xfrm>
          <a:off x="4011613" y="4318000"/>
          <a:ext cx="5049837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7" imgW="1841400" imgH="863280" progId="Equation.DSMT4">
                  <p:embed/>
                </p:oleObj>
              </mc:Choice>
              <mc:Fallback>
                <p:oleObj name="Equation" r:id="rId7" imgW="1841400" imgH="863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4318000"/>
                        <a:ext cx="5049837" cy="2352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3">
            <a:extLst>
              <a:ext uri="{FF2B5EF4-FFF2-40B4-BE49-F238E27FC236}">
                <a16:creationId xmlns:a16="http://schemas.microsoft.com/office/drawing/2014/main" id="{2DA30BA3-9DEA-4E21-975F-F3D24EC13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09" y="1308815"/>
            <a:ext cx="961833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</a:t>
            </a:r>
            <a:r>
              <a:rPr kumimoji="0" lang="he-IL" altLang="he-IL" sz="32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קודות חיתוך האפס מתבצע ע"י האלגוריתם הבא:</a:t>
            </a:r>
            <a:endParaRPr kumimoji="0" lang="en-US" altLang="he-I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he-IL" altLang="he-IL" sz="3200" b="0" i="0" u="none" strike="noStrike" cap="none" normalizeH="0" baseline="0" dirty="0" bmk="_Hlk99722685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נמצא את כל נקודות ה</a:t>
            </a:r>
            <a:r>
              <a:rPr kumimoji="0" lang="en-US" altLang="he-IL" sz="3200" b="0" i="0" u="none" strike="noStrike" cap="none" normalizeH="0" baseline="0" dirty="0" bmk="_Hlk99722685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Raising Edge</a:t>
            </a:r>
            <a:endParaRPr kumimoji="0" lang="en-US" altLang="he-IL" sz="3200" b="0" i="0" u="none" strike="noStrike" cap="none" normalizeH="0" baseline="0" dirty="0" bmk="_Hlk99722685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he-IL" altLang="he-IL" sz="3200" b="0" i="0" u="none" strike="noStrike" cap="none" normalizeH="0" baseline="0" dirty="0" bmk="_Hlk99722685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נמצא את כל נקודות ה</a:t>
            </a:r>
            <a:r>
              <a:rPr kumimoji="0" lang="en-US" altLang="he-IL" sz="3200" b="0" i="0" u="none" strike="noStrike" cap="none" normalizeH="0" baseline="0" dirty="0" bmk="_Hlk99722685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Falling Edge</a:t>
            </a:r>
            <a:endParaRPr kumimoji="0" lang="en-US" altLang="he-IL" sz="3200" b="0" i="0" u="none" strike="noStrike" cap="none" normalizeH="0" baseline="0" dirty="0" bmk="_Hlk99722685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he-IL" altLang="he-IL" sz="3200" b="0" i="0" u="none" strike="noStrike" cap="none" normalizeH="0" baseline="0" dirty="0" bmk="_Hlk99722685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עבור כל נקודת </a:t>
            </a:r>
            <a:endParaRPr kumimoji="0" lang="en-US" altLang="he-IL" sz="3200" b="0" i="0" u="none" strike="noStrike" cap="none" normalizeH="0" baseline="0" dirty="0" bmk="_Hlk99722685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he-IL" sz="3200" b="0" i="0" u="none" strike="noStrike" cap="none" normalizeH="0" baseline="0" dirty="0" bmk="_Hlk99722685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Edge</a:t>
            </a:r>
            <a:r>
              <a:rPr kumimoji="0" lang="en-US" altLang="he-IL" sz="3200" b="0" i="0" u="none" strike="noStrike" cap="none" normalizeH="0" baseline="0" dirty="0" bmk="_Hlk99722685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3200" b="0" i="0" u="none" strike="noStrike" cap="none" normalizeH="0" baseline="0" dirty="0" bmk="_Hlk99722685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3200" b="0" i="0" u="none" strike="noStrike" cap="none" normalizeH="0" baseline="0" dirty="0" bmk="_Hlk99722685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falling/raising</a:t>
            </a:r>
            <a:r>
              <a:rPr kumimoji="0" lang="en-US" altLang="he-IL" sz="3200" b="0" i="0" u="none" strike="noStrike" cap="none" normalizeH="0" baseline="0" dirty="0" bmk="_Hlk99722685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he-IL" altLang="he-IL" sz="3200" b="0" i="0" u="none" strike="noStrike" cap="none" normalizeH="0" baseline="0" dirty="0" bmk="_Hlk99722685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he-IL" altLang="he-IL" sz="3200" dirty="0" bmk="_Hlk99722685">
                <a:latin typeface="Calibri" panose="020F0502020204030204" pitchFamily="34" charset="0"/>
                <a:ea typeface="Calibri" panose="020F0502020204030204" pitchFamily="34" charset="0"/>
              </a:rPr>
              <a:t> נמצא את נקודת ה</a:t>
            </a:r>
            <a:r>
              <a:rPr lang="en-US" altLang="he-IL" sz="3200" dirty="0" bmk="_Hlk99722685">
                <a:ea typeface="Calibri" panose="020F0502020204030204" pitchFamily="34" charset="0"/>
              </a:rPr>
              <a:t>zero crossing</a:t>
            </a:r>
            <a:r>
              <a:rPr lang="he-IL" altLang="he-IL" sz="3200" dirty="0" bmk="_Hlk99722685">
                <a:latin typeface="Calibri" panose="020F0502020204030204" pitchFamily="34" charset="0"/>
                <a:ea typeface="Calibri" panose="020F0502020204030204" pitchFamily="34" charset="0"/>
              </a:rPr>
              <a:t> המתאימה ע"י הנוסחה:</a:t>
            </a:r>
            <a:endParaRPr lang="en-US" altLang="he-IL" sz="3200" dirty="0">
              <a:ea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he-I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594A83B-18FF-43AE-9300-B6E58DB60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867" y="4057866"/>
            <a:ext cx="541058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501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99871EA1-4B48-483C-AF75-044B3BC13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2466" y="40931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501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23583DB5-F788-45A1-A0DB-CB6634D6C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893498"/>
              </p:ext>
            </p:extLst>
          </p:nvPr>
        </p:nvGraphicFramePr>
        <p:xfrm>
          <a:off x="7820877" y="2646575"/>
          <a:ext cx="470636" cy="705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20877" y="2646575"/>
                        <a:ext cx="470636" cy="705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923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אלגוריתם 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: Zero Crossings</a:t>
            </a:r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אותות בעלי מעברים שאינם חותכים את ציר ה-0</a:t>
            </a:r>
            <a:endParaRPr lang="he-IL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A543797D-1E61-4EAB-AD74-A2778AE1234F}"/>
              </a:ext>
            </a:extLst>
          </p:cNvPr>
          <p:cNvSpPr txBox="1">
            <a:spLocks/>
          </p:cNvSpPr>
          <p:nvPr/>
        </p:nvSpPr>
        <p:spPr>
          <a:xfrm>
            <a:off x="1143001" y="278946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endParaRPr lang="he-IL" altLang="en-US" b="1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594A83B-18FF-43AE-9300-B6E58DB60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867" y="4057866"/>
            <a:ext cx="541058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501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99871EA1-4B48-483C-AF75-044B3BC13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2466" y="40931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501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8DE7C-50A2-4CAB-8BCC-4BC86A6E3D27}"/>
              </a:ext>
            </a:extLst>
          </p:cNvPr>
          <p:cNvSpPr/>
          <p:nvPr/>
        </p:nvSpPr>
        <p:spPr>
          <a:xfrm>
            <a:off x="1828801" y="2057400"/>
            <a:ext cx="8779932" cy="314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בפרויקט מומשו מספר </a:t>
            </a:r>
            <a:r>
              <a:rPr lang="he-IL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מודולציות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 שלהן יותר מ-2 רמות לוגיות. על מנת לחשב את החיתוכים בצענו: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חלוקה לרמות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Zero crossing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 באמצע בין כל 2 רמות לוגיות שונות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עבור כל רמה יש לבצע את </a:t>
            </a:r>
            <a:r>
              <a:rPr lang="he-IL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האלגורתים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 ה-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ZC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 של רמה אחת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איחוד החיתוכים של כל הרמות לרשימה ומיונה.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4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5E58ABEB-2915-4029-87A7-44BC9018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08" y="1679657"/>
            <a:ext cx="1087119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קיומו של רעש המתווסף לאות המשודר, וכן באלגוריתם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alt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ZC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המתבצע על מספר רמות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קיימת</a:t>
            </a:r>
            <a:r>
              <a:rPr kumimoji="0" lang="he-IL" altLang="he-IL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סבירות לקיומם 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 חיתוכי אפס "פרזיטיים" המאופיינים על ידי ערכים קרובים ביחס לזמן הביט הממוצע.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כדי לסנן  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ערכים</a:t>
            </a:r>
            <a:r>
              <a:rPr kumimoji="0" lang="he-IL" altLang="he-IL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אלו 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(בנקודות זמן שאינן נובעות ממעבר בין רמות לוגיות) המקלט מבצע את הפעולות הבאות:</a:t>
            </a: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קיבוץ הנקודות שמרחקן אחת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מהשניה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קטן מ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ניקוי 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Zero Crossings</a:t>
            </a:r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סמוכים</a:t>
            </a:r>
            <a:endParaRPr lang="he-IL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A543797D-1E61-4EAB-AD74-A2778AE1234F}"/>
              </a:ext>
            </a:extLst>
          </p:cNvPr>
          <p:cNvSpPr txBox="1">
            <a:spLocks/>
          </p:cNvSpPr>
          <p:nvPr/>
        </p:nvSpPr>
        <p:spPr>
          <a:xfrm>
            <a:off x="1143001" y="278946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endParaRPr lang="he-IL" altLang="en-US" b="1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594A83B-18FF-43AE-9300-B6E58DB60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867" y="4057866"/>
            <a:ext cx="541058" cy="4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501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99871EA1-4B48-483C-AF75-044B3BC13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5793" y="4057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501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0276562-05E4-48EF-8A76-CE46A4B2F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755216"/>
              </p:ext>
            </p:extLst>
          </p:nvPr>
        </p:nvGraphicFramePr>
        <p:xfrm>
          <a:off x="1879599" y="3212074"/>
          <a:ext cx="3869267" cy="70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5" imgW="1091880" imgH="203040" progId="Equation.DSMT4">
                  <p:embed/>
                </p:oleObj>
              </mc:Choice>
              <mc:Fallback>
                <p:oleObj name="Equation" r:id="rId5" imgW="109188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599" y="3212074"/>
                        <a:ext cx="3869267" cy="706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43F40F5-16E0-445F-B274-E1B7B3406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281032"/>
              </p:ext>
            </p:extLst>
          </p:nvPr>
        </p:nvGraphicFramePr>
        <p:xfrm>
          <a:off x="9431867" y="3838105"/>
          <a:ext cx="1760536" cy="557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7" imgW="571320" imgH="177480" progId="Equation.DSMT4">
                  <p:embed/>
                </p:oleObj>
              </mc:Choice>
              <mc:Fallback>
                <p:oleObj name="Equation" r:id="rId7" imgW="571320" imgH="1774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1867" y="3838105"/>
                        <a:ext cx="1760536" cy="557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B3FC3D8-FD7E-4AB2-AB72-EA05DF836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1330" y="398197"/>
            <a:ext cx="1040670" cy="51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כאשר </a:t>
            </a:r>
            <a:endParaRPr kumimoji="0" lang="he-IL" altLang="he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7409249-F228-4F26-BE56-8E87FEE3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339" y="4154607"/>
            <a:ext cx="750146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בחירת הממוצע מכל קבוצה כערך מייצג</a:t>
            </a:r>
            <a:endParaRPr lang="he-IL" altLang="he-IL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3.ביצוע מספר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איטרציות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סינון (בדרך כלל שתיים מספיקות) עד להתכנסות הממוצע לערך סף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מסויים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269799-7B4C-40EA-80E4-8F52E7F85AFB}"/>
              </a:ext>
            </a:extLst>
          </p:cNvPr>
          <p:cNvSpPr txBox="1"/>
          <p:nvPr/>
        </p:nvSpPr>
        <p:spPr>
          <a:xfrm>
            <a:off x="497633" y="2171605"/>
            <a:ext cx="11215396" cy="44935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r>
              <a:rPr lang="he-IL" altLang="he-IL" sz="2200" b="1" dirty="0">
                <a:latin typeface="Arial" panose="020B0604020202020204" pitchFamily="34" charset="0"/>
                <a:cs typeface="Arial" panose="020B0604020202020204" pitchFamily="34" charset="0"/>
              </a:rPr>
              <a:t>שיפור (הקטנת) רמת שגיאות הגילוי (</a:t>
            </a:r>
            <a:r>
              <a:rPr lang="en-US" altLang="he-IL" sz="2200" b="1" dirty="0">
                <a:latin typeface="Arial" panose="020B0604020202020204" pitchFamily="34" charset="0"/>
                <a:cs typeface="Arial" panose="020B0604020202020204" pitchFamily="34" charset="0"/>
              </a:rPr>
              <a:t>BER</a:t>
            </a:r>
            <a:r>
              <a:rPr lang="he-IL" altLang="he-IL" sz="2200" b="1" dirty="0">
                <a:latin typeface="Arial" panose="020B0604020202020204" pitchFamily="34" charset="0"/>
                <a:cs typeface="Arial" panose="020B0604020202020204" pitchFamily="34" charset="0"/>
              </a:rPr>
              <a:t>) מחייב הכנסת יתרות (</a:t>
            </a:r>
            <a:r>
              <a:rPr lang="en-US" altLang="he-IL" sz="2200" b="1" dirty="0">
                <a:latin typeface="Arial" panose="020B0604020202020204" pitchFamily="34" charset="0"/>
                <a:cs typeface="Arial" panose="020B0604020202020204" pitchFamily="34" charset="0"/>
              </a:rPr>
              <a:t>redundancy</a:t>
            </a:r>
            <a:r>
              <a:rPr lang="he-IL" altLang="he-IL" sz="2200" b="1" dirty="0">
                <a:latin typeface="Arial" panose="020B0604020202020204" pitchFamily="34" charset="0"/>
                <a:cs typeface="Arial" panose="020B0604020202020204" pitchFamily="34" charset="0"/>
              </a:rPr>
              <a:t>) תוך שימוש בטכניקות קידוד ופיענוח שונות.</a:t>
            </a:r>
          </a:p>
          <a:p>
            <a:pPr marL="5715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r>
              <a:rPr lang="he-IL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בפרויקט זה נפתח מספר טכניקות אפנון וגילוי של אותות במישור הזמן ,אלגוריתמי </a:t>
            </a:r>
            <a:r>
              <a:rPr lang="en-US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pulse-shaping </a:t>
            </a:r>
            <a:r>
              <a:rPr lang="he-IL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, וכן נעשה הכרה עם טכניקות הקידוד (</a:t>
            </a:r>
            <a:r>
              <a:rPr lang="en-US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he-IL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)  ופענוח (</a:t>
            </a:r>
            <a:r>
              <a:rPr lang="en-US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  <a:r>
              <a:rPr lang="he-IL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) שנועדו להבטיח העברה אמינה של המידע הספרתי ותיקון שגיאת.</a:t>
            </a:r>
          </a:p>
          <a:p>
            <a:pPr marL="5715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endParaRPr lang="he-IL" alt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r>
              <a:rPr lang="he-IL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נכיר את מבנה האותות השונים במישור הזמן ובמישור התדר.</a:t>
            </a:r>
          </a:p>
          <a:p>
            <a:pPr marL="228600" algn="r" rtl="1">
              <a:lnSpc>
                <a:spcPct val="150000"/>
              </a:lnSpc>
              <a:tabLst>
                <a:tab pos="5278438" algn="r"/>
              </a:tabLst>
              <a:defRPr/>
            </a:pPr>
            <a:endParaRPr lang="he-IL" alt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defRPr/>
            </a:pPr>
            <a:endParaRPr 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B28C0BB-E218-450C-92F5-8FCF2851ACE2}"/>
              </a:ext>
            </a:extLst>
          </p:cNvPr>
          <p:cNvSpPr txBox="1">
            <a:spLocks/>
          </p:cNvSpPr>
          <p:nvPr/>
        </p:nvSpPr>
        <p:spPr>
          <a:xfrm>
            <a:off x="1981200" y="478097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מהות הפרויקט</a:t>
            </a:r>
          </a:p>
        </p:txBody>
      </p:sp>
    </p:spTree>
    <p:extLst>
      <p:ext uri="{BB962C8B-B14F-4D97-AF65-F5344CB8AC3E}">
        <p14:creationId xmlns:p14="http://schemas.microsoft.com/office/powerpoint/2010/main" val="1512835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שערוך זמן מחזור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EFE4C-0978-45CF-8EE4-E0D57C9D1BA7}"/>
              </a:ext>
            </a:extLst>
          </p:cNvPr>
          <p:cNvSpPr txBox="1"/>
          <p:nvPr/>
        </p:nvSpPr>
        <p:spPr>
          <a:xfrm>
            <a:off x="980902" y="1222501"/>
            <a:ext cx="10721284" cy="2956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36576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כדי לשערך את זמן המחזור, נחפש את המינימום של </a:t>
            </a:r>
            <a:r>
              <a:rPr lang="he-I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פונקצית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השגיאה להלן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91440" marR="36576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" marR="36576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77190" marR="365760" indent="-28575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he-I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77190" marR="365760" indent="-28575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הוא וקטור האות הנדגם.</a:t>
            </a:r>
          </a:p>
          <a:p>
            <a:pPr marL="377190" marR="365760" indent="-28575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nwv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הוא זמן מחזור ניסיוני, בתחום ערכים מוגדר מראש. מדובר בתהליך </a:t>
            </a:r>
            <a:r>
              <a:rPr lang="he-IL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איטרטיבי</a:t>
            </a:r>
            <a:endParaRPr lang="he-I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150FF90D-6637-4E69-88F7-81789CC3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</a:t>
            </a:r>
            <a:endParaRPr kumimoji="0" lang="he-I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B837E7A-B42D-4609-96D7-319B3A42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59" y="2151299"/>
            <a:ext cx="4215841" cy="88686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943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שערוך זמן מחזור-אלגוריתם נוסף שפותח במסגרת הפרויקט הנוכחי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150FF90D-6637-4E69-88F7-81789CC3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</a:t>
            </a:r>
            <a:endParaRPr kumimoji="0" lang="he-I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C41D86-F8C1-4F2B-B7BF-E38D36383F5C}"/>
              </a:ext>
            </a:extLst>
          </p:cNvPr>
          <p:cNvSpPr/>
          <p:nvPr/>
        </p:nvSpPr>
        <p:spPr>
          <a:xfrm>
            <a:off x="2285999" y="1673263"/>
            <a:ext cx="8441267" cy="1775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כדי לשערך את ערך זמן המחזור נעשה שימוש בקוד הייחוס הידוע מראש  שמשודר בראש כל חבילת מידע (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Reference code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הפתרון האופטימלי של גודל החלון בהנחה שקיימת קורלציה נמוכה בין ביטים סמוכים הוא: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586EBD4-0701-4FE0-A864-C149DA5CF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67452"/>
              </p:ext>
            </p:extLst>
          </p:nvPr>
        </p:nvGraphicFramePr>
        <p:xfrm>
          <a:off x="1076325" y="3727450"/>
          <a:ext cx="100695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4800600" imgH="444240" progId="Equation.DSMT4">
                  <p:embed/>
                </p:oleObj>
              </mc:Choice>
              <mc:Fallback>
                <p:oleObj name="Equation" r:id="rId5" imgW="4800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6325" y="3727450"/>
                        <a:ext cx="10069513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312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שערוך הסימבולים הנקלטים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150FF90D-6637-4E69-88F7-81789CC3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</a:t>
            </a:r>
            <a:endParaRPr kumimoji="0" lang="he-I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F72997-5C90-4668-A09C-28EFB94DD398}"/>
              </a:ext>
            </a:extLst>
          </p:cNvPr>
          <p:cNvSpPr/>
          <p:nvPr/>
        </p:nvSpPr>
        <p:spPr>
          <a:xfrm>
            <a:off x="922867" y="1438662"/>
            <a:ext cx="9609667" cy="1653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לאחר שנמצאו נקודות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CROSSING ZERO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צריך לבחור את נקודות הדגימה ומהן לשערך מה הם רצף הסימבולים ששודר. </a:t>
            </a:r>
            <a:r>
              <a:rPr lang="he-IL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במודולציות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שבהן ישנו חלק ממשי ומדומה, בצע שערוך של החלק הממשי והמדומה בנפרד(ערוצי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ו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בהתאמה), ולאחר שערוך בכל ערוץ, בנפרד.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0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דסקרטיזציה</a:t>
            </a:r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של רמות ההחלטה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150FF90D-6637-4E69-88F7-81789CC3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</a:t>
            </a:r>
            <a:endParaRPr kumimoji="0" lang="he-I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9DDE4B-FFAB-4302-B410-D3018504344C}"/>
              </a:ext>
            </a:extLst>
          </p:cNvPr>
          <p:cNvSpPr/>
          <p:nvPr/>
        </p:nvSpPr>
        <p:spPr>
          <a:xfrm>
            <a:off x="3259665" y="1695872"/>
            <a:ext cx="7255933" cy="1723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לאחר שנבחר ערך מייצג לדגימה, יש להחליט איזו מילה היא הסבירה ביותר ששודרה.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מכיוון שבפרויקט כל הסימבולים הם שווי הסתברות הפתרון האופטימלי של בעיית </a:t>
            </a:r>
            <a:r>
              <a:rPr lang="he-IL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הדטקציה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האופטמלית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היא </a:t>
            </a:r>
            <a:endParaRPr lang="he-IL" sz="2400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85E0B42A-262C-4E38-B2E1-42099EB4A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64003"/>
              </p:ext>
            </p:extLst>
          </p:nvPr>
        </p:nvGraphicFramePr>
        <p:xfrm>
          <a:off x="3313113" y="3836988"/>
          <a:ext cx="6638925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5" imgW="1803240" imgH="304560" progId="Equation.DSMT4">
                  <p:embed/>
                </p:oleObj>
              </mc:Choice>
              <mc:Fallback>
                <p:oleObj name="Equation" r:id="rId5" imgW="1803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13113" y="3836988"/>
                        <a:ext cx="6638925" cy="112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600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בחירת ערך דגימה מייצג</a:t>
            </a: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150FF90D-6637-4E69-88F7-81789CC3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</a:t>
            </a:r>
            <a:endParaRPr kumimoji="0" lang="he-I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F72997-5C90-4668-A09C-28EFB94DD398}"/>
              </a:ext>
            </a:extLst>
          </p:cNvPr>
          <p:cNvSpPr/>
          <p:nvPr/>
        </p:nvSpPr>
        <p:spPr>
          <a:xfrm>
            <a:off x="922867" y="1438662"/>
            <a:ext cx="96096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בכל צורות חלון שמומשו , הערך  בעל ההסתברות הגבוהה ביותר לערך המילה ששודרה הוא בסביבות  מרכז החלון של הסימבול ששודר, כלומר </a:t>
            </a:r>
            <a:endParaRPr lang="he-IL" sz="24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240976B-BEDD-4D2B-9F33-57F1DDFC8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443126"/>
              </p:ext>
            </p:extLst>
          </p:nvPr>
        </p:nvGraphicFramePr>
        <p:xfrm>
          <a:off x="7069666" y="2202392"/>
          <a:ext cx="3462867" cy="88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5" imgW="1536480" imgH="393480" progId="Equation.DSMT4">
                  <p:embed/>
                </p:oleObj>
              </mc:Choice>
              <mc:Fallback>
                <p:oleObj name="Equation" r:id="rId5" imgW="1536480" imgH="3934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240976B-BEDD-4D2B-9F33-57F1DDFC82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69666" y="2202392"/>
                        <a:ext cx="3462867" cy="887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2B9EC82-4B9E-45EE-BCC1-10785EBC7145}"/>
              </a:ext>
            </a:extLst>
          </p:cNvPr>
          <p:cNvSpPr/>
          <p:nvPr/>
        </p:nvSpPr>
        <p:spPr>
          <a:xfrm>
            <a:off x="5727700" y="3198167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על מנת לשפר חסינות לרעש ניתן לבחור</a:t>
            </a:r>
            <a:endParaRPr lang="he-IL" sz="2400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BAE5FDC-EB84-4A62-A182-AB3072053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599733"/>
              </p:ext>
            </p:extLst>
          </p:nvPr>
        </p:nvGraphicFramePr>
        <p:xfrm>
          <a:off x="3710981" y="3217219"/>
          <a:ext cx="1908769" cy="44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7" imgW="876240" imgH="203040" progId="Equation.DSMT4">
                  <p:embed/>
                </p:oleObj>
              </mc:Choice>
              <mc:Fallback>
                <p:oleObj name="Equation" r:id="rId7" imgW="876240" imgH="2030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BAE5FDC-EB84-4A62-A182-AB3072053A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10981" y="3217219"/>
                        <a:ext cx="1908769" cy="44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146D18F-2EEA-4D6C-B469-7BBCA264C194}"/>
              </a:ext>
            </a:extLst>
          </p:cNvPr>
          <p:cNvSpPr/>
          <p:nvPr/>
        </p:nvSpPr>
        <p:spPr>
          <a:xfrm>
            <a:off x="4558352" y="3887801"/>
            <a:ext cx="9928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ולבצע מיצוע  בין מספר דגימות מוגדר מראש בסביבת נק' האמצע</a:t>
            </a:r>
            <a:endParaRPr lang="he-IL" sz="2400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6409BA1-E240-48AE-8F1E-EE060EFE2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103127"/>
              </p:ext>
            </p:extLst>
          </p:nvPr>
        </p:nvGraphicFramePr>
        <p:xfrm>
          <a:off x="2065039" y="4118633"/>
          <a:ext cx="4384146" cy="17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9" imgW="2095200" imgH="825480" progId="Equation.DSMT4">
                  <p:embed/>
                </p:oleObj>
              </mc:Choice>
              <mc:Fallback>
                <p:oleObj name="Equation" r:id="rId9" imgW="2095200" imgH="8254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6409BA1-E240-48AE-8F1E-EE060EFE21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65039" y="4118633"/>
                        <a:ext cx="4384146" cy="17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848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שערוך זמן מחזור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EFE4C-0978-45CF-8EE4-E0D57C9D1BA7}"/>
              </a:ext>
            </a:extLst>
          </p:cNvPr>
          <p:cNvSpPr txBox="1"/>
          <p:nvPr/>
        </p:nvSpPr>
        <p:spPr>
          <a:xfrm>
            <a:off x="980902" y="1222501"/>
            <a:ext cx="10721284" cy="1362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365760"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בדוגמה הבאה הופעלה פונקצית השגיאה על "אות" ניסיוני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בזמן מחזור של 10 דגימות עם שגיאת מחזור אקראית.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" marR="36576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150FF90D-6637-4E69-88F7-81789CC3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</a:t>
            </a:r>
            <a:endParaRPr kumimoji="0" lang="he-I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94F3D34-3F33-4D3D-A920-E46D14C48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38" y="2461173"/>
            <a:ext cx="5327650" cy="301307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F656D4-9B4C-45E1-BE6B-F61567306901}"/>
              </a:ext>
            </a:extLst>
          </p:cNvPr>
          <p:cNvSpPr txBox="1"/>
          <p:nvPr/>
        </p:nvSpPr>
        <p:spPr>
          <a:xfrm>
            <a:off x="5596488" y="2439181"/>
            <a:ext cx="6105698" cy="2359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שלבי האלגוריתם: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נבחר טווח ערכים גדול לזמן מחזור האות, ונחשב את גרף השגיאה.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נחפש את נקודת המינימום המקומי הנמוכה ביותר.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אם הנקודה נמצאת בסוף הטווח שלנו, נקטין את טווח הערכים המותרים.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78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b="1" dirty="0">
                <a:solidFill>
                  <a:srgbClr val="92D05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השגיאה כתלות ב-</a:t>
            </a:r>
            <a:r>
              <a:rPr lang="en-US" b="1" dirty="0">
                <a:solidFill>
                  <a:srgbClr val="92D05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SNR</a:t>
            </a:r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150FF90D-6637-4E69-88F7-81789CC3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</a:t>
            </a:r>
            <a:endParaRPr kumimoji="0" lang="he-I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718ADE-FC1D-440C-887C-D91CD420B73A}"/>
              </a:ext>
            </a:extLst>
          </p:cNvPr>
          <p:cNvSpPr/>
          <p:nvPr/>
        </p:nvSpPr>
        <p:spPr>
          <a:xfrm>
            <a:off x="2209799" y="1599559"/>
            <a:ext cx="8839200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כאשר לסיגנל נקלט מתווסף רעש (במקרה שלנו רעש </a:t>
            </a:r>
            <a:r>
              <a:rPr lang="he-IL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גאוסי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לבן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AWGN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),  הסתברות שגיאת הפענוח גדלה בתלות בעוצמת הרעש, ה-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SNR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. עולה. רמת ה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SNR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מוגדרת כ: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DF5D33B-5BA1-4FAF-A902-892CD6243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97102"/>
              </p:ext>
            </p:extLst>
          </p:nvPr>
        </p:nvGraphicFramePr>
        <p:xfrm>
          <a:off x="2827867" y="2906973"/>
          <a:ext cx="2633133" cy="750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5" imgW="1218960" imgH="457200" progId="Equation.DSMT4">
                  <p:embed/>
                </p:oleObj>
              </mc:Choice>
              <mc:Fallback>
                <p:oleObj name="Equation" r:id="rId5" imgW="1218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7867" y="2906973"/>
                        <a:ext cx="2633133" cy="750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5327033-22DC-427B-8BB1-1F519D588C8F}"/>
              </a:ext>
            </a:extLst>
          </p:cNvPr>
          <p:cNvSpPr/>
          <p:nvPr/>
        </p:nvSpPr>
        <p:spPr>
          <a:xfrm>
            <a:off x="2650066" y="3999891"/>
            <a:ext cx="8398933" cy="2565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כאשר רמת הרעש גבוה מאוד פענוח האות  ברמת שגיאות נמוכה מחייב שימוש במסננים מתקדמים ( כגון: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Wiener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או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Kalman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) שלא מומשו במסגרת פרויקט זה. 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כמצוין בשקף קודם,  רמת רעש גבוהה גורמת לתופעת  חיתוכי אפס פרזיטיים. ריבוי  חתכי אפס אלו  מונע   את האפשרות לזהות נכון  את הביטים של האות הנקלט בטכניקות שמומשו במסגרת פרויקט זה.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45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DE55-38D3-4481-AA9D-E8B7CFA1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יציבות האלגוריתם </a:t>
            </a:r>
            <a:r>
              <a:rPr lang="he-IL" dirty="0" err="1">
                <a:latin typeface="Calibri" panose="020F0502020204030204" pitchFamily="34" charset="0"/>
                <a:ea typeface="Calibri" panose="020F0502020204030204" pitchFamily="34" charset="0"/>
              </a:rPr>
              <a:t>בפרוייקט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כתלות ב-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SNR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C90D87-08E5-4BE1-A4EC-8CCAE878758A}"/>
              </a:ext>
            </a:extLst>
          </p:cNvPr>
          <p:cNvSpPr/>
          <p:nvPr/>
        </p:nvSpPr>
        <p:spPr>
          <a:xfrm>
            <a:off x="618067" y="1958862"/>
            <a:ext cx="10236199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על מנת לבדוק את יציבות האלגוריתם על רמות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, האלגוריתם הורץ 100 פעמים על כל </a:t>
            </a:r>
            <a:r>
              <a:rPr lang="he-IL" dirty="0" err="1">
                <a:latin typeface="Arial" panose="020B0604020202020204" pitchFamily="34" charset="0"/>
                <a:ea typeface="Calibri" panose="020F0502020204030204" pitchFamily="34" charset="0"/>
              </a:rPr>
              <a:t>מודלציה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 על רמת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הגרפים הבאים מתארים את השגיאה הממצעת כפונקציה של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SNR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 בחלון ריבועי: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1">
            <a:extLst>
              <a:ext uri="{FF2B5EF4-FFF2-40B4-BE49-F238E27FC236}">
                <a16:creationId xmlns:a16="http://schemas.microsoft.com/office/drawing/2014/main" id="{8D15B8E0-7FAA-4AD1-8466-E02B9B547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99" y="2924061"/>
            <a:ext cx="4022145" cy="319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Content Placeholder 4">
            <a:extLst>
              <a:ext uri="{FF2B5EF4-FFF2-40B4-BE49-F238E27FC236}">
                <a16:creationId xmlns:a16="http://schemas.microsoft.com/office/drawing/2014/main" id="{6872C5A3-614A-4C6A-8B3A-896FACAAC380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362" y="2966394"/>
            <a:ext cx="3856537" cy="311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7">
            <a:extLst>
              <a:ext uri="{FF2B5EF4-FFF2-40B4-BE49-F238E27FC236}">
                <a16:creationId xmlns:a16="http://schemas.microsoft.com/office/drawing/2014/main" id="{B3DAD8C7-C254-4E55-B946-E6C5ED40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061"/>
            <a:ext cx="3954012" cy="32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2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DE55-38D3-4481-AA9D-E8B7CFA1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קידוד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58AF9-6428-42F8-A63F-FE8883E55589}"/>
              </a:ext>
            </a:extLst>
          </p:cNvPr>
          <p:cNvSpPr txBox="1"/>
          <p:nvPr/>
        </p:nvSpPr>
        <p:spPr>
          <a:xfrm>
            <a:off x="2185690" y="2015067"/>
            <a:ext cx="8861721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dirty="0"/>
              <a:t>מקודד הנו כלי שממפה מרחב מילים מסוים למרחב אחר של מילים חוקיות.</a:t>
            </a:r>
          </a:p>
          <a:p>
            <a:pPr algn="r" rtl="1"/>
            <a:r>
              <a:rPr lang="he-IL" sz="2400" dirty="0"/>
              <a:t>ע"י קידוד ניתן להוריד את הסתברות השגיאה של הביטים הנקלטים(</a:t>
            </a:r>
            <a:r>
              <a:rPr lang="en-US" sz="2400" dirty="0"/>
              <a:t>BER</a:t>
            </a:r>
            <a:r>
              <a:rPr lang="he-IL" sz="2400" dirty="0"/>
              <a:t>) </a:t>
            </a:r>
          </a:p>
          <a:p>
            <a:pPr algn="r" rtl="1"/>
            <a:r>
              <a:rPr lang="he-IL" sz="2400" dirty="0"/>
              <a:t>או הסתברות השגיאה של מילים (</a:t>
            </a:r>
            <a:r>
              <a:rPr lang="en-US" sz="2400" dirty="0"/>
              <a:t>WER</a:t>
            </a:r>
            <a:r>
              <a:rPr lang="he-IL" sz="2400" dirty="0"/>
              <a:t>).</a:t>
            </a:r>
          </a:p>
          <a:p>
            <a:pPr algn="r" rtl="1"/>
            <a:r>
              <a:rPr lang="he-IL" sz="2400" dirty="0"/>
              <a:t>בפרויקט מומש מקודד המכיל את שני החלקים הבאים: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Scrambler</a:t>
            </a:r>
            <a:endParaRPr lang="he-IL" sz="24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ממפה </a:t>
            </a:r>
            <a:r>
              <a:rPr lang="he-IL" sz="2400" dirty="0" err="1"/>
              <a:t>קונבולוציה</a:t>
            </a:r>
            <a:r>
              <a:rPr lang="he-IL" sz="2400" dirty="0"/>
              <a:t> בעל יתירות של 2.</a:t>
            </a:r>
          </a:p>
        </p:txBody>
      </p:sp>
    </p:spTree>
    <p:extLst>
      <p:ext uri="{BB962C8B-B14F-4D97-AF65-F5344CB8AC3E}">
        <p14:creationId xmlns:p14="http://schemas.microsoft.com/office/powerpoint/2010/main" val="3363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DE55-38D3-4481-AA9D-E8B7CFA1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Scrambler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-מערבל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58AF9-6428-42F8-A63F-FE8883E55589}"/>
              </a:ext>
            </a:extLst>
          </p:cNvPr>
          <p:cNvSpPr txBox="1"/>
          <p:nvPr/>
        </p:nvSpPr>
        <p:spPr>
          <a:xfrm>
            <a:off x="698103" y="2015067"/>
            <a:ext cx="10349308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sz="2400" dirty="0"/>
              <a:t>המערבל מבצע ערבוב של סיביות המידע, כך שסיביות שבמקור היו קרובות,</a:t>
            </a:r>
          </a:p>
          <a:p>
            <a:pPr algn="r" rtl="1"/>
            <a:r>
              <a:rPr lang="he-IL" sz="2400" dirty="0"/>
              <a:t> יהיו רחוקות אחת </a:t>
            </a:r>
            <a:r>
              <a:rPr lang="he-IL" sz="2400" dirty="0" err="1"/>
              <a:t>מהשניה</a:t>
            </a:r>
            <a:r>
              <a:rPr lang="he-IL" sz="2400" dirty="0"/>
              <a:t> . פעולה זו עוזרת להגן על המידע אם מניחים ששינויים</a:t>
            </a:r>
          </a:p>
          <a:p>
            <a:pPr algn="r" rtl="1"/>
            <a:r>
              <a:rPr lang="he-IL" sz="2400" dirty="0"/>
              <a:t>במידע על קווי התמסורת  מתבצע ב</a:t>
            </a:r>
            <a:r>
              <a:rPr lang="en-US" sz="2400" dirty="0"/>
              <a:t>“Burst”</a:t>
            </a:r>
            <a:r>
              <a:rPr lang="he-IL" sz="2400" dirty="0"/>
              <a:t>ים.</a:t>
            </a:r>
          </a:p>
          <a:p>
            <a:pPr algn="r" rtl="1"/>
            <a:r>
              <a:rPr lang="he-IL" sz="2400" dirty="0"/>
              <a:t>פעולה זאת עם הכנסת היתירות בממפה מקטינה את הסתברות השגיאה תחת הנחה זו.</a:t>
            </a:r>
          </a:p>
        </p:txBody>
      </p:sp>
    </p:spTree>
    <p:extLst>
      <p:ext uri="{BB962C8B-B14F-4D97-AF65-F5344CB8AC3E}">
        <p14:creationId xmlns:p14="http://schemas.microsoft.com/office/powerpoint/2010/main" val="75307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16113C7-5E4D-46E1-B94C-70BC6C34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73" y="1828208"/>
            <a:ext cx="10673054" cy="3770798"/>
          </a:xfrm>
        </p:spPr>
        <p:txBody>
          <a:bodyPr>
            <a:noAutofit/>
          </a:bodyPr>
          <a:lstStyle/>
          <a:p>
            <a:pPr marL="0" indent="0" algn="r" rtl="1">
              <a:spcBef>
                <a:spcPct val="0"/>
              </a:spcBef>
              <a:buNone/>
              <a:tabLst>
                <a:tab pos="5278438" algn="r"/>
              </a:tabLst>
              <a:defRPr/>
            </a:pPr>
            <a:r>
              <a:rPr lang="he-IL" altLang="en-US" sz="2200" dirty="0">
                <a:latin typeface="Times New Roman" panose="02020603050405020304" pitchFamily="18" charset="0"/>
              </a:rPr>
              <a:t>בפרויקט זה נממש: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algn="r" rtl="1">
              <a:spcBef>
                <a:spcPct val="0"/>
              </a:spcBef>
              <a:tabLst>
                <a:tab pos="5278438" algn="r"/>
              </a:tabLst>
              <a:defRPr/>
            </a:pPr>
            <a:r>
              <a:rPr lang="he-IL" altLang="en-US" sz="2200" dirty="0">
                <a:latin typeface="Times New Roman" panose="02020603050405020304" pitchFamily="18" charset="0"/>
              </a:rPr>
              <a:t>פיתוח טכניקות קידוד, אפנון ו-</a:t>
            </a:r>
            <a:r>
              <a:rPr lang="en-US" altLang="en-US" sz="2200" dirty="0">
                <a:latin typeface="Times New Roman" panose="02020603050405020304" pitchFamily="18" charset="0"/>
                <a:cs typeface="Arial" panose="020B0604020202020204" pitchFamily="34" charset="0"/>
              </a:rPr>
              <a:t>Pulse-shaping</a:t>
            </a:r>
            <a:r>
              <a:rPr lang="he-IL" altLang="en-US" sz="2200" dirty="0">
                <a:latin typeface="Times New Roman" panose="02020603050405020304" pitchFamily="18" charset="0"/>
              </a:rPr>
              <a:t> של רצפים בינריים במישור הזמן.</a:t>
            </a:r>
          </a:p>
          <a:p>
            <a:pPr marL="0" indent="0" algn="r" rtl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r>
              <a:rPr lang="he-IL" altLang="en-US" sz="2200" dirty="0">
                <a:latin typeface="Times New Roman" panose="02020603050405020304" pitchFamily="18" charset="0"/>
              </a:rPr>
              <a:t> סימולציה של עיוותי ערוץ, וגילוי ופענוח של האותות הנקלטים</a:t>
            </a:r>
          </a:p>
          <a:p>
            <a:pPr marL="0" indent="0" algn="r" rtl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r>
              <a:rPr lang="he-IL" altLang="en-US" sz="2200" dirty="0">
                <a:latin typeface="Times New Roman" panose="02020603050405020304" pitchFamily="18" charset="0"/>
              </a:rPr>
              <a:t> אנליזה סטטיסטית של האות הנקלט והשוואתו למידע הבינרי  ששודר</a:t>
            </a:r>
          </a:p>
          <a:p>
            <a:pPr lvl="1" algn="r" rtl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r>
              <a:rPr lang="he-IL" altLang="en-US" sz="2200" dirty="0">
                <a:latin typeface="Times New Roman" panose="02020603050405020304" pitchFamily="18" charset="0"/>
              </a:rPr>
              <a:t>(חישובי </a:t>
            </a:r>
            <a:r>
              <a:rPr lang="en-US" altLang="en-US" sz="2200" dirty="0">
                <a:latin typeface="Times New Roman" panose="02020603050405020304" pitchFamily="18" charset="0"/>
                <a:cs typeface="Arial" panose="020B0604020202020204" pitchFamily="34" charset="0"/>
              </a:rPr>
              <a:t>BER</a:t>
            </a:r>
            <a:r>
              <a:rPr lang="he-IL" altLang="en-US" sz="2200" dirty="0">
                <a:latin typeface="Times New Roman" panose="02020603050405020304" pitchFamily="18" charset="0"/>
              </a:rPr>
              <a:t> ותלותם ברמת ה-</a:t>
            </a:r>
            <a:r>
              <a:rPr lang="en-US" altLang="en-US" sz="2200" dirty="0">
                <a:latin typeface="Times New Roman" panose="02020603050405020304" pitchFamily="18" charset="0"/>
                <a:cs typeface="Arial" panose="020B0604020202020204" pitchFamily="34" charset="0"/>
              </a:rPr>
              <a:t>SNR</a:t>
            </a:r>
            <a:r>
              <a:rPr lang="he-IL" altLang="en-US" sz="2200" dirty="0">
                <a:latin typeface="Times New Roman" panose="02020603050405020304" pitchFamily="18" charset="0"/>
              </a:rPr>
              <a:t> של האות הנקלט).</a:t>
            </a:r>
          </a:p>
          <a:p>
            <a:pPr algn="r" rtl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r>
              <a:rPr lang="he-IL" altLang="en-US" sz="2200" dirty="0">
                <a:latin typeface="Times New Roman" panose="02020603050405020304" pitchFamily="18" charset="0"/>
              </a:rPr>
              <a:t>הצגת פרמטרי האות (</a:t>
            </a:r>
            <a:r>
              <a:rPr lang="en-US" altLang="en-US" sz="2200" dirty="0">
                <a:latin typeface="Times New Roman" panose="02020603050405020304" pitchFamily="18" charset="0"/>
              </a:rPr>
              <a:t>FOM – Figure Of Merit</a:t>
            </a:r>
            <a:r>
              <a:rPr lang="he-IL" altLang="en-US" sz="2200" dirty="0">
                <a:latin typeface="Times New Roman" panose="02020603050405020304" pitchFamily="18" charset="0"/>
              </a:rPr>
              <a:t>) באמצעים גרפיים, דיאגרמת עין, </a:t>
            </a:r>
            <a:r>
              <a:rPr lang="he-IL" altLang="en-US" sz="2200" dirty="0" err="1">
                <a:latin typeface="Times New Roman" panose="02020603050405020304" pitchFamily="18" charset="0"/>
              </a:rPr>
              <a:t>היסטגורמות</a:t>
            </a:r>
            <a:r>
              <a:rPr lang="he-IL" altLang="en-US" sz="2200" dirty="0">
                <a:latin typeface="Times New Roman" panose="02020603050405020304" pitchFamily="18" charset="0"/>
              </a:rPr>
              <a:t> וכו'</a:t>
            </a:r>
          </a:p>
          <a:p>
            <a:pPr marL="0" indent="0" algn="r" rtl="1">
              <a:spcBef>
                <a:spcPct val="0"/>
              </a:spcBef>
              <a:buFont typeface="Symbol" panose="05050102010706020507" pitchFamily="18" charset="2"/>
              <a:buNone/>
              <a:tabLst>
                <a:tab pos="5278438" algn="r"/>
              </a:tabLst>
              <a:defRPr/>
            </a:pPr>
            <a:endParaRPr lang="he-IL" altLang="en-US" sz="2200" dirty="0">
              <a:latin typeface="Times New Roman" panose="02020603050405020304" pitchFamily="18" charset="0"/>
            </a:endParaRPr>
          </a:p>
          <a:p>
            <a:pPr algn="r" rtl="1">
              <a:spcBef>
                <a:spcPct val="0"/>
              </a:spcBef>
              <a:tabLst>
                <a:tab pos="5278438" algn="r"/>
              </a:tabLst>
              <a:defRPr/>
            </a:pPr>
            <a:r>
              <a:rPr lang="he-IL" altLang="en-US" sz="2200" dirty="0">
                <a:latin typeface="Times New Roman" panose="02020603050405020304" pitchFamily="18" charset="0"/>
              </a:rPr>
              <a:t>במסגרת </a:t>
            </a:r>
            <a:r>
              <a:rPr lang="he-IL" altLang="en-US" sz="2200" dirty="0" err="1">
                <a:latin typeface="Times New Roman" panose="02020603050405020304" pitchFamily="18" charset="0"/>
              </a:rPr>
              <a:t>הפרוקיט</a:t>
            </a:r>
            <a:r>
              <a:rPr lang="he-IL" altLang="en-US" sz="2200" dirty="0">
                <a:latin typeface="Times New Roman" panose="02020603050405020304" pitchFamily="18" charset="0"/>
              </a:rPr>
              <a:t> נלמד מגוון של טכניקות מודולציה</a:t>
            </a:r>
          </a:p>
          <a:p>
            <a:pPr lvl="1" algn="r" rtl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r>
              <a:rPr lang="he-IL" altLang="en-US" sz="2200" dirty="0">
                <a:latin typeface="Times New Roman" panose="02020603050405020304" pitchFamily="18" charset="0"/>
              </a:rPr>
              <a:t>מבוססי אמפליטודה (כדוגמת משפחות ה-</a:t>
            </a:r>
            <a:r>
              <a:rPr lang="en-US" altLang="en-US" sz="2200" dirty="0">
                <a:latin typeface="Times New Roman" panose="02020603050405020304" pitchFamily="18" charset="0"/>
                <a:cs typeface="Arial" panose="020B0604020202020204" pitchFamily="34" charset="0"/>
              </a:rPr>
              <a:t>M-</a:t>
            </a:r>
            <a:r>
              <a:rPr lang="en-US" altLang="en-US" sz="2200" dirty="0" err="1">
                <a:latin typeface="Times New Roman" panose="02020603050405020304" pitchFamily="18" charset="0"/>
                <a:cs typeface="Arial" panose="020B0604020202020204" pitchFamily="34" charset="0"/>
              </a:rPr>
              <a:t>ary</a:t>
            </a:r>
            <a:r>
              <a:rPr lang="en-US" altLang="en-US" sz="2200" dirty="0">
                <a:latin typeface="Times New Roman" panose="02020603050405020304" pitchFamily="18" charset="0"/>
                <a:cs typeface="Arial" panose="020B0604020202020204" pitchFamily="34" charset="0"/>
              </a:rPr>
              <a:t> QAM</a:t>
            </a:r>
            <a:r>
              <a:rPr lang="he-IL" altLang="en-US" sz="2200" dirty="0">
                <a:latin typeface="Times New Roman" panose="02020603050405020304" pitchFamily="18" charset="0"/>
              </a:rPr>
              <a:t>)</a:t>
            </a:r>
          </a:p>
          <a:p>
            <a:pPr lvl="1" algn="r" rtl="1"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5278438" algn="r"/>
              </a:tabLst>
              <a:defRPr/>
            </a:pPr>
            <a:r>
              <a:rPr lang="he-IL" altLang="en-US" sz="2200" dirty="0">
                <a:latin typeface="Times New Roman" panose="02020603050405020304" pitchFamily="18" charset="0"/>
              </a:rPr>
              <a:t>ומבוססי </a:t>
            </a:r>
            <a:r>
              <a:rPr lang="he-IL" altLang="en-US" sz="2200" dirty="0" err="1">
                <a:latin typeface="Times New Roman" panose="02020603050405020304" pitchFamily="18" charset="0"/>
              </a:rPr>
              <a:t>איפנון</a:t>
            </a:r>
            <a:r>
              <a:rPr lang="he-IL" altLang="en-US" sz="2200" dirty="0">
                <a:latin typeface="Times New Roman" panose="02020603050405020304" pitchFamily="18" charset="0"/>
              </a:rPr>
              <a:t> מעגלי (כדוגמת משפחות ה-</a:t>
            </a:r>
            <a:r>
              <a:rPr lang="en-US" altLang="en-US" sz="2200" dirty="0">
                <a:latin typeface="Times New Roman" panose="02020603050405020304" pitchFamily="18" charset="0"/>
                <a:cs typeface="Arial" panose="020B0604020202020204" pitchFamily="34" charset="0"/>
              </a:rPr>
              <a:t>M-</a:t>
            </a:r>
            <a:r>
              <a:rPr lang="en-US" altLang="en-US" sz="2200" dirty="0" err="1">
                <a:latin typeface="Times New Roman" panose="02020603050405020304" pitchFamily="18" charset="0"/>
                <a:cs typeface="Arial" panose="020B0604020202020204" pitchFamily="34" charset="0"/>
              </a:rPr>
              <a:t>ary</a:t>
            </a:r>
            <a:r>
              <a:rPr lang="en-US" altLang="en-US" sz="2200" dirty="0">
                <a:latin typeface="Times New Roman" panose="02020603050405020304" pitchFamily="18" charset="0"/>
                <a:cs typeface="Arial" panose="020B0604020202020204" pitchFamily="34" charset="0"/>
              </a:rPr>
              <a:t>-PSK</a:t>
            </a:r>
            <a:r>
              <a:rPr lang="he-IL" altLang="en-US" sz="2200" dirty="0">
                <a:latin typeface="Times New Roman" panose="02020603050405020304" pitchFamily="18" charset="0"/>
              </a:rPr>
              <a:t> ) </a:t>
            </a:r>
            <a:endParaRPr lang="en-US" altLang="en-US" sz="22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452724C-45C7-43A0-A922-BD85883B6161}"/>
              </a:ext>
            </a:extLst>
          </p:cNvPr>
          <p:cNvSpPr txBox="1">
            <a:spLocks/>
          </p:cNvSpPr>
          <p:nvPr/>
        </p:nvSpPr>
        <p:spPr>
          <a:xfrm>
            <a:off x="1981200" y="478097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מטרת הפרויקט</a:t>
            </a:r>
          </a:p>
        </p:txBody>
      </p:sp>
    </p:spTree>
    <p:extLst>
      <p:ext uri="{BB962C8B-B14F-4D97-AF65-F5344CB8AC3E}">
        <p14:creationId xmlns:p14="http://schemas.microsoft.com/office/powerpoint/2010/main" val="4286026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מציין מיקום תוכן 2">
            <a:extLst>
              <a:ext uri="{FF2B5EF4-FFF2-40B4-BE49-F238E27FC236}">
                <a16:creationId xmlns:a16="http://schemas.microsoft.com/office/drawing/2014/main" id="{F4900F58-B5D4-4049-995C-6D0B1E86D873}"/>
              </a:ext>
            </a:extLst>
          </p:cNvPr>
          <p:cNvSpPr>
            <a:spLocks/>
          </p:cNvSpPr>
          <p:nvPr/>
        </p:nvSpPr>
        <p:spPr bwMode="auto">
          <a:xfrm>
            <a:off x="1321859" y="1274497"/>
            <a:ext cx="8229600" cy="26876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19100" indent="-382588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30000"/>
              </a:spcBef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en-US" altLang="he-IL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Random 7 bit Seed, the binary operation expressed as: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>
                <a:srgbClr val="FFFF00"/>
              </a:buClr>
              <a:buFont typeface="Wingdings" pitchFamily="2" charset="2"/>
              <a:buChar char="Ø"/>
              <a:defRPr/>
            </a:pPr>
            <a:endParaRPr lang="en-US" altLang="he-IL" i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>
                <a:srgbClr val="FFFF00"/>
              </a:buClr>
              <a:buFont typeface="Wingdings" pitchFamily="2" charset="2"/>
              <a:buChar char="Ø"/>
              <a:defRPr/>
            </a:pPr>
            <a:endParaRPr lang="en-US" altLang="he-IL" i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buClr>
                <a:srgbClr val="FFFF00"/>
              </a:buClr>
              <a:buFont typeface="Wingdings" pitchFamily="2" charset="2"/>
              <a:buChar char="Ø"/>
              <a:defRPr/>
            </a:pPr>
            <a:r>
              <a:rPr lang="en-US" altLang="he-IL" i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6 LSB zeros enable estimation of the initial state.</a:t>
            </a:r>
          </a:p>
          <a:p>
            <a:pPr>
              <a:lnSpc>
                <a:spcPct val="95000"/>
              </a:lnSpc>
              <a:spcBef>
                <a:spcPct val="30000"/>
              </a:spcBef>
              <a:buClr>
                <a:srgbClr val="FFFF00"/>
              </a:buClr>
              <a:buFont typeface="Wingdings" pitchFamily="2" charset="2"/>
              <a:buChar char="Ø"/>
              <a:defRPr/>
            </a:pPr>
            <a:endParaRPr lang="he-IL" altLang="he-IL" i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4" name="Date Placeholder 4">
            <a:extLst>
              <a:ext uri="{FF2B5EF4-FFF2-40B4-BE49-F238E27FC236}">
                <a16:creationId xmlns:a16="http://schemas.microsoft.com/office/drawing/2014/main" id="{3A1DAB9B-5C85-4249-9224-976DE7A5E58E}"/>
              </a:ext>
            </a:extLst>
          </p:cNvPr>
          <p:cNvSpPr txBox="1">
            <a:spLocks noGrp="1"/>
          </p:cNvSpPr>
          <p:nvPr/>
        </p:nvSpPr>
        <p:spPr>
          <a:xfrm>
            <a:off x="1474259" y="6302904"/>
            <a:ext cx="2133600" cy="365125"/>
          </a:xfrm>
          <a:prstGeom prst="rect">
            <a:avLst/>
          </a:prstGeom>
          <a:noFill/>
        </p:spPr>
        <p:txBody>
          <a:bodyPr bIns="0" anchor="b"/>
          <a:lstStyle/>
          <a:p>
            <a:pPr eaLnBrk="1" hangingPunct="1">
              <a:defRPr/>
            </a:pPr>
            <a:fld id="{5D1A32DC-5063-4164-8DEC-AAD458917647}" type="datetime1">
              <a:rPr lang="en-US" sz="1000" b="0" i="0">
                <a:solidFill>
                  <a:schemeClr val="tx2">
                    <a:shade val="50000"/>
                  </a:schemeClr>
                </a:solidFill>
                <a:latin typeface="Book Antiqua" pitchFamily="18" charset="0"/>
                <a:cs typeface="Arial" charset="0"/>
              </a:rPr>
              <a:pPr eaLnBrk="1" hangingPunct="1">
                <a:defRPr/>
              </a:pPr>
              <a:t>4/7/2022</a:t>
            </a:fld>
            <a:endParaRPr lang="he-IL" sz="1000" b="0" i="0" dirty="0">
              <a:solidFill>
                <a:schemeClr val="tx2">
                  <a:shade val="50000"/>
                </a:schemeClr>
              </a:solidFill>
              <a:latin typeface="Book Antiqua" pitchFamily="18" charset="0"/>
              <a:cs typeface="Arial" charset="0"/>
            </a:endParaRPr>
          </a:p>
        </p:txBody>
      </p:sp>
      <p:sp>
        <p:nvSpPr>
          <p:cNvPr id="35" name="Footer Placeholder 8">
            <a:extLst>
              <a:ext uri="{FF2B5EF4-FFF2-40B4-BE49-F238E27FC236}">
                <a16:creationId xmlns:a16="http://schemas.microsoft.com/office/drawing/2014/main" id="{EE53D6CC-56F6-47A0-A941-DA5B5BEBA2AF}"/>
              </a:ext>
            </a:extLst>
          </p:cNvPr>
          <p:cNvSpPr txBox="1">
            <a:spLocks noGrp="1"/>
          </p:cNvSpPr>
          <p:nvPr/>
        </p:nvSpPr>
        <p:spPr>
          <a:xfrm>
            <a:off x="4141259" y="6302904"/>
            <a:ext cx="2895600" cy="365125"/>
          </a:xfrm>
          <a:prstGeom prst="rect">
            <a:avLst/>
          </a:prstGeom>
          <a:noFill/>
        </p:spPr>
        <p:txBody>
          <a:bodyPr lIns="0" rIns="0" bIns="0" anchor="b"/>
          <a:lstStyle/>
          <a:p>
            <a:pPr algn="ctr" eaLnBrk="1" hangingPunct="1">
              <a:defRPr/>
            </a:pPr>
            <a:r>
              <a:rPr lang="en-US" sz="1000" b="0" i="0" dirty="0">
                <a:solidFill>
                  <a:schemeClr val="tx2">
                    <a:shade val="50000"/>
                  </a:schemeClr>
                </a:solidFill>
                <a:latin typeface="Book Antiqua" pitchFamily="18" charset="0"/>
                <a:cs typeface="Arial" charset="0"/>
              </a:rPr>
              <a:t>Generalized OFDM Transmitter</a:t>
            </a:r>
            <a:endParaRPr lang="he-IL" sz="1000" b="0" i="0" dirty="0">
              <a:solidFill>
                <a:schemeClr val="tx2">
                  <a:shade val="50000"/>
                </a:schemeClr>
              </a:solidFill>
              <a:latin typeface="Book Antiqua" pitchFamily="18" charset="0"/>
              <a:cs typeface="Arial" charset="0"/>
            </a:endParaRPr>
          </a:p>
        </p:txBody>
      </p:sp>
      <p:sp>
        <p:nvSpPr>
          <p:cNvPr id="36" name="Slide Number Placeholder 7">
            <a:extLst>
              <a:ext uri="{FF2B5EF4-FFF2-40B4-BE49-F238E27FC236}">
                <a16:creationId xmlns:a16="http://schemas.microsoft.com/office/drawing/2014/main" id="{7B8A01F8-B5CC-429D-AAB2-204D482E24E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9170459" y="6302904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fld id="{BA2A675B-FD57-48C4-9317-5DCDF1255174}" type="slidenum">
              <a:rPr lang="en-US" altLang="en-US" sz="1000" b="0" i="0">
                <a:solidFill>
                  <a:srgbClr val="BC6F03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pPr algn="r" eaLnBrk="1" hangingPunct="1"/>
              <a:t>40</a:t>
            </a:fld>
            <a:endParaRPr lang="he-IL" altLang="en-US" sz="1000" b="0" i="0">
              <a:solidFill>
                <a:srgbClr val="BC6F03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37" name="Object 2">
            <a:extLst>
              <a:ext uri="{FF2B5EF4-FFF2-40B4-BE49-F238E27FC236}">
                <a16:creationId xmlns:a16="http://schemas.microsoft.com/office/drawing/2014/main" id="{9FE3B77C-9EB9-4DCC-9248-2BE857398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973786"/>
              </p:ext>
            </p:extLst>
          </p:nvPr>
        </p:nvGraphicFramePr>
        <p:xfrm>
          <a:off x="3904722" y="1592791"/>
          <a:ext cx="3529012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1079280" imgH="228600" progId="Equation.DSMT4">
                  <p:embed/>
                </p:oleObj>
              </mc:Choice>
              <mc:Fallback>
                <p:oleObj name="Equation" r:id="rId3" imgW="1079280" imgH="228600" progId="Equation.DSMT4">
                  <p:embed/>
                  <p:pic>
                    <p:nvPicPr>
                      <p:cNvPr id="27654" name="Object 2">
                        <a:extLst>
                          <a:ext uri="{FF2B5EF4-FFF2-40B4-BE49-F238E27FC236}">
                            <a16:creationId xmlns:a16="http://schemas.microsoft.com/office/drawing/2014/main" id="{9BA6127F-A92E-483F-8B3F-179334D428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722" y="1592791"/>
                        <a:ext cx="3529012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קבוצה 16">
            <a:extLst>
              <a:ext uri="{FF2B5EF4-FFF2-40B4-BE49-F238E27FC236}">
                <a16:creationId xmlns:a16="http://schemas.microsoft.com/office/drawing/2014/main" id="{6FF27755-6A6D-4DA4-8DB8-12A716C3BCFC}"/>
              </a:ext>
            </a:extLst>
          </p:cNvPr>
          <p:cNvGrpSpPr/>
          <p:nvPr/>
        </p:nvGrpSpPr>
        <p:grpSpPr>
          <a:xfrm>
            <a:off x="1675917" y="4534602"/>
            <a:ext cx="2376264" cy="1008112"/>
            <a:chOff x="1691680" y="4725144"/>
            <a:chExt cx="2376264" cy="1008112"/>
          </a:xfrm>
          <a:solidFill>
            <a:srgbClr val="002060"/>
          </a:solidFill>
        </p:grpSpPr>
        <p:sp>
          <p:nvSpPr>
            <p:cNvPr id="39" name="מלבן 15">
              <a:extLst>
                <a:ext uri="{FF2B5EF4-FFF2-40B4-BE49-F238E27FC236}">
                  <a16:creationId xmlns:a16="http://schemas.microsoft.com/office/drawing/2014/main" id="{88522BC7-33E3-43A0-9F70-AD734C18AF00}"/>
                </a:ext>
              </a:extLst>
            </p:cNvPr>
            <p:cNvSpPr/>
            <p:nvPr/>
          </p:nvSpPr>
          <p:spPr>
            <a:xfrm>
              <a:off x="1691680" y="4725144"/>
              <a:ext cx="2376264" cy="100811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eaLnBrk="1" hangingPunct="1">
                <a:defRPr/>
              </a:pPr>
              <a:endParaRPr lang="he-IL" b="0" i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69F779-6EB7-48E3-95D4-A6F58CFF0E85}"/>
                </a:ext>
              </a:extLst>
            </p:cNvPr>
            <p:cNvSpPr txBox="1"/>
            <p:nvPr/>
          </p:nvSpPr>
          <p:spPr>
            <a:xfrm>
              <a:off x="1691680" y="4869160"/>
              <a:ext cx="792088" cy="707886"/>
            </a:xfrm>
            <a:prstGeom prst="rect">
              <a:avLst/>
            </a:prstGeom>
            <a:grpFill/>
            <a:ln>
              <a:noFill/>
            </a:ln>
          </p:spPr>
          <p:txBody>
            <a:bodyPr rtlCol="1">
              <a:spAutoFit/>
            </a:bodyPr>
            <a:lstStyle/>
            <a:p>
              <a:pPr eaLnBrk="1" hangingPunct="1">
                <a:defRPr/>
              </a:pPr>
              <a:r>
                <a:rPr lang="en-US" sz="4000" b="0" i="0" dirty="0">
                  <a:solidFill>
                    <a:srgbClr val="C00000"/>
                  </a:solidFill>
                  <a:latin typeface="Book Antiqua" pitchFamily="18" charset="0"/>
                  <a:cs typeface="Arial" charset="0"/>
                </a:rPr>
                <a:t>X7</a:t>
              </a:r>
              <a:endParaRPr lang="he-IL" sz="4000" b="0" i="0" dirty="0">
                <a:solidFill>
                  <a:srgbClr val="C00000"/>
                </a:solidFill>
                <a:latin typeface="Book Antiqua" pitchFamily="18" charset="0"/>
                <a:cs typeface="Arial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813568-2612-4AF5-AB4E-120C20CAF2E3}"/>
                </a:ext>
              </a:extLst>
            </p:cNvPr>
            <p:cNvSpPr txBox="1"/>
            <p:nvPr/>
          </p:nvSpPr>
          <p:spPr>
            <a:xfrm>
              <a:off x="2411760" y="4869160"/>
              <a:ext cx="792088" cy="707886"/>
            </a:xfrm>
            <a:prstGeom prst="rect">
              <a:avLst/>
            </a:prstGeom>
            <a:grpFill/>
            <a:ln>
              <a:noFill/>
            </a:ln>
          </p:spPr>
          <p:txBody>
            <a:bodyPr rtlCol="1">
              <a:spAutoFit/>
            </a:bodyPr>
            <a:lstStyle/>
            <a:p>
              <a:pPr eaLnBrk="1" hangingPunct="1">
                <a:defRPr/>
              </a:pPr>
              <a:r>
                <a:rPr lang="en-US" sz="4000" b="0" i="0" dirty="0">
                  <a:solidFill>
                    <a:srgbClr val="00B0F0"/>
                  </a:solidFill>
                  <a:latin typeface="Book Antiqua" pitchFamily="18" charset="0"/>
                  <a:cs typeface="Arial" charset="0"/>
                </a:rPr>
                <a:t>X6</a:t>
              </a:r>
              <a:endParaRPr lang="he-IL" sz="4000" b="0" i="0" dirty="0">
                <a:solidFill>
                  <a:srgbClr val="00B0F0"/>
                </a:solidFill>
                <a:latin typeface="Book Antiqua" pitchFamily="18" charset="0"/>
                <a:cs typeface="Arial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E9F6B7-71A9-4F32-A23C-DD5BAEA42345}"/>
                </a:ext>
              </a:extLst>
            </p:cNvPr>
            <p:cNvSpPr txBox="1"/>
            <p:nvPr/>
          </p:nvSpPr>
          <p:spPr>
            <a:xfrm>
              <a:off x="3131840" y="4869160"/>
              <a:ext cx="792088" cy="707886"/>
            </a:xfrm>
            <a:prstGeom prst="rect">
              <a:avLst/>
            </a:prstGeom>
            <a:grpFill/>
            <a:ln>
              <a:noFill/>
            </a:ln>
          </p:spPr>
          <p:txBody>
            <a:bodyPr rtlCol="1">
              <a:spAutoFit/>
            </a:bodyPr>
            <a:lstStyle/>
            <a:p>
              <a:pPr eaLnBrk="1" hangingPunct="1">
                <a:defRPr/>
              </a:pPr>
              <a:r>
                <a:rPr lang="en-US" sz="4000" b="0" i="0" dirty="0">
                  <a:solidFill>
                    <a:schemeClr val="bg1"/>
                  </a:solidFill>
                  <a:latin typeface="Book Antiqua" pitchFamily="18" charset="0"/>
                  <a:cs typeface="Arial" charset="0"/>
                </a:rPr>
                <a:t>X5</a:t>
              </a:r>
              <a:endParaRPr lang="he-IL" sz="4000" b="0" i="0" dirty="0">
                <a:solidFill>
                  <a:schemeClr val="bg1"/>
                </a:solidFill>
                <a:latin typeface="Book Antiqua" pitchFamily="18" charset="0"/>
                <a:cs typeface="Arial" charset="0"/>
              </a:endParaRPr>
            </a:p>
          </p:txBody>
        </p:sp>
      </p:grpSp>
      <p:grpSp>
        <p:nvGrpSpPr>
          <p:cNvPr id="43" name="קבוצה 17">
            <a:extLst>
              <a:ext uri="{FF2B5EF4-FFF2-40B4-BE49-F238E27FC236}">
                <a16:creationId xmlns:a16="http://schemas.microsoft.com/office/drawing/2014/main" id="{E9CA70F7-2C70-4F5D-90E1-E731EAF77026}"/>
              </a:ext>
            </a:extLst>
          </p:cNvPr>
          <p:cNvGrpSpPr/>
          <p:nvPr/>
        </p:nvGrpSpPr>
        <p:grpSpPr>
          <a:xfrm>
            <a:off x="4988285" y="4534602"/>
            <a:ext cx="2952328" cy="1008112"/>
            <a:chOff x="4932040" y="4725144"/>
            <a:chExt cx="2952328" cy="1008112"/>
          </a:xfrm>
          <a:solidFill>
            <a:srgbClr val="002060"/>
          </a:solidFill>
        </p:grpSpPr>
        <p:sp>
          <p:nvSpPr>
            <p:cNvPr id="44" name="מלבן 14">
              <a:extLst>
                <a:ext uri="{FF2B5EF4-FFF2-40B4-BE49-F238E27FC236}">
                  <a16:creationId xmlns:a16="http://schemas.microsoft.com/office/drawing/2014/main" id="{065E2559-0D60-4057-9FE3-6676E7919694}"/>
                </a:ext>
              </a:extLst>
            </p:cNvPr>
            <p:cNvSpPr/>
            <p:nvPr/>
          </p:nvSpPr>
          <p:spPr>
            <a:xfrm>
              <a:off x="4932040" y="4725144"/>
              <a:ext cx="2952328" cy="100811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eaLnBrk="1" hangingPunct="1">
                <a:defRPr/>
              </a:pPr>
              <a:endParaRPr lang="he-IL" b="0" i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06949B4-811B-49AA-A6C8-61D6BEA78713}"/>
                </a:ext>
              </a:extLst>
            </p:cNvPr>
            <p:cNvSpPr txBox="1"/>
            <p:nvPr/>
          </p:nvSpPr>
          <p:spPr>
            <a:xfrm>
              <a:off x="4932040" y="4869160"/>
              <a:ext cx="792088" cy="707886"/>
            </a:xfrm>
            <a:prstGeom prst="rect">
              <a:avLst/>
            </a:prstGeom>
            <a:grpFill/>
            <a:ln>
              <a:noFill/>
            </a:ln>
          </p:spPr>
          <p:txBody>
            <a:bodyPr rtlCol="1">
              <a:spAutoFit/>
            </a:bodyPr>
            <a:lstStyle/>
            <a:p>
              <a:pPr eaLnBrk="1" hangingPunct="1">
                <a:defRPr/>
              </a:pPr>
              <a:r>
                <a:rPr lang="en-US" sz="4000" b="0" i="0" dirty="0">
                  <a:solidFill>
                    <a:srgbClr val="7030A0"/>
                  </a:solidFill>
                  <a:latin typeface="Book Antiqua" pitchFamily="18" charset="0"/>
                  <a:cs typeface="Arial" charset="0"/>
                </a:rPr>
                <a:t>X4</a:t>
              </a:r>
              <a:endParaRPr lang="he-IL" sz="4000" b="0" i="0" dirty="0">
                <a:solidFill>
                  <a:srgbClr val="7030A0"/>
                </a:solidFill>
                <a:latin typeface="Book Antiqua" pitchFamily="18" charset="0"/>
                <a:cs typeface="Arial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E2BB67-7E4B-4116-833D-5B2ACE434603}"/>
                </a:ext>
              </a:extLst>
            </p:cNvPr>
            <p:cNvSpPr txBox="1"/>
            <p:nvPr/>
          </p:nvSpPr>
          <p:spPr>
            <a:xfrm>
              <a:off x="5580112" y="4869160"/>
              <a:ext cx="792088" cy="707886"/>
            </a:xfrm>
            <a:prstGeom prst="rect">
              <a:avLst/>
            </a:prstGeom>
            <a:grpFill/>
            <a:ln>
              <a:noFill/>
            </a:ln>
          </p:spPr>
          <p:txBody>
            <a:bodyPr rtlCol="1">
              <a:spAutoFit/>
            </a:bodyPr>
            <a:lstStyle/>
            <a:p>
              <a:pPr eaLnBrk="1" hangingPunct="1">
                <a:defRPr/>
              </a:pPr>
              <a:r>
                <a:rPr lang="en-US" sz="4000" b="0" i="0" dirty="0">
                  <a:solidFill>
                    <a:srgbClr val="FFC000"/>
                  </a:solidFill>
                  <a:latin typeface="Book Antiqua" pitchFamily="18" charset="0"/>
                  <a:cs typeface="Arial" charset="0"/>
                </a:rPr>
                <a:t>X3</a:t>
              </a:r>
              <a:endParaRPr lang="he-IL" sz="4000" b="0" i="0" dirty="0">
                <a:solidFill>
                  <a:srgbClr val="FFC000"/>
                </a:solidFill>
                <a:latin typeface="Book Antiqua" pitchFamily="18" charset="0"/>
                <a:cs typeface="Arial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84D208-8B70-421A-B01D-4BB12707B5FB}"/>
                </a:ext>
              </a:extLst>
            </p:cNvPr>
            <p:cNvSpPr txBox="1"/>
            <p:nvPr/>
          </p:nvSpPr>
          <p:spPr>
            <a:xfrm>
              <a:off x="6300192" y="4865025"/>
              <a:ext cx="792088" cy="707886"/>
            </a:xfrm>
            <a:prstGeom prst="rect">
              <a:avLst/>
            </a:prstGeom>
            <a:grpFill/>
            <a:ln>
              <a:noFill/>
            </a:ln>
          </p:spPr>
          <p:txBody>
            <a:bodyPr rtlCol="1">
              <a:spAutoFit/>
            </a:bodyPr>
            <a:lstStyle/>
            <a:p>
              <a:pPr eaLnBrk="1" hangingPunct="1">
                <a:defRPr/>
              </a:pPr>
              <a:r>
                <a:rPr lang="en-US" sz="4000" b="0" i="0" dirty="0">
                  <a:solidFill>
                    <a:srgbClr val="FFFF00"/>
                  </a:solidFill>
                  <a:latin typeface="Book Antiqua" pitchFamily="18" charset="0"/>
                  <a:cs typeface="Arial" charset="0"/>
                </a:rPr>
                <a:t>X2</a:t>
              </a:r>
              <a:endParaRPr lang="he-IL" sz="4000" b="0" i="0" dirty="0">
                <a:solidFill>
                  <a:srgbClr val="FFFF00"/>
                </a:solidFill>
                <a:latin typeface="Book Antiqua" pitchFamily="18" charset="0"/>
                <a:cs typeface="Arial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B374FF-A2F3-4ADC-AA36-2F05A0977FAF}"/>
                </a:ext>
              </a:extLst>
            </p:cNvPr>
            <p:cNvSpPr txBox="1"/>
            <p:nvPr/>
          </p:nvSpPr>
          <p:spPr>
            <a:xfrm>
              <a:off x="6972974" y="4869160"/>
              <a:ext cx="792088" cy="707886"/>
            </a:xfrm>
            <a:prstGeom prst="rect">
              <a:avLst/>
            </a:prstGeom>
            <a:grpFill/>
            <a:ln>
              <a:noFill/>
            </a:ln>
          </p:spPr>
          <p:txBody>
            <a:bodyPr rtlCol="1">
              <a:spAutoFit/>
            </a:bodyPr>
            <a:lstStyle/>
            <a:p>
              <a:pPr eaLnBrk="1" hangingPunct="1">
                <a:defRPr/>
              </a:pPr>
              <a:r>
                <a:rPr lang="en-US" sz="4000" b="0" i="0" dirty="0">
                  <a:solidFill>
                    <a:srgbClr val="FF0000"/>
                  </a:solidFill>
                  <a:latin typeface="Book Antiqua" pitchFamily="18" charset="0"/>
                  <a:cs typeface="Arial" charset="0"/>
                </a:rPr>
                <a:t>X1</a:t>
              </a:r>
              <a:endParaRPr lang="he-IL" sz="4000" b="0" i="0" dirty="0">
                <a:solidFill>
                  <a:srgbClr val="FF0000"/>
                </a:solidFill>
                <a:latin typeface="Book Antiqua" pitchFamily="18" charset="0"/>
                <a:cs typeface="Arial" charset="0"/>
              </a:endParaRPr>
            </a:p>
          </p:txBody>
        </p:sp>
      </p:grpSp>
      <p:cxnSp>
        <p:nvCxnSpPr>
          <p:cNvPr id="49" name="מחבר חץ ישר 19">
            <a:extLst>
              <a:ext uri="{FF2B5EF4-FFF2-40B4-BE49-F238E27FC236}">
                <a16:creationId xmlns:a16="http://schemas.microsoft.com/office/drawing/2014/main" id="{A81246BC-C3BD-44F5-9C50-4D2865D73FDF}"/>
              </a:ext>
            </a:extLst>
          </p:cNvPr>
          <p:cNvCxnSpPr/>
          <p:nvPr/>
        </p:nvCxnSpPr>
        <p:spPr>
          <a:xfrm>
            <a:off x="1315509" y="3958166"/>
            <a:ext cx="295275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מחבר חץ ישר 20">
            <a:extLst>
              <a:ext uri="{FF2B5EF4-FFF2-40B4-BE49-F238E27FC236}">
                <a16:creationId xmlns:a16="http://schemas.microsoft.com/office/drawing/2014/main" id="{18212197-0A55-42C2-9A22-662512F90618}"/>
              </a:ext>
            </a:extLst>
          </p:cNvPr>
          <p:cNvCxnSpPr/>
          <p:nvPr/>
        </p:nvCxnSpPr>
        <p:spPr>
          <a:xfrm>
            <a:off x="8444972" y="5039254"/>
            <a:ext cx="504825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חץ ישר 22">
            <a:extLst>
              <a:ext uri="{FF2B5EF4-FFF2-40B4-BE49-F238E27FC236}">
                <a16:creationId xmlns:a16="http://schemas.microsoft.com/office/drawing/2014/main" id="{93A36E90-3BD6-48C0-8B0C-6B9494291FD2}"/>
              </a:ext>
            </a:extLst>
          </p:cNvPr>
          <p:cNvCxnSpPr/>
          <p:nvPr/>
        </p:nvCxnSpPr>
        <p:spPr>
          <a:xfrm flipH="1">
            <a:off x="7965547" y="5388504"/>
            <a:ext cx="1368425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מחבר ישר 25">
            <a:extLst>
              <a:ext uri="{FF2B5EF4-FFF2-40B4-BE49-F238E27FC236}">
                <a16:creationId xmlns:a16="http://schemas.microsoft.com/office/drawing/2014/main" id="{4DEA8B08-ADAA-4B83-93BB-31E71DB1A4FD}"/>
              </a:ext>
            </a:extLst>
          </p:cNvPr>
          <p:cNvCxnSpPr/>
          <p:nvPr/>
        </p:nvCxnSpPr>
        <p:spPr>
          <a:xfrm flipV="1">
            <a:off x="8403697" y="3902604"/>
            <a:ext cx="0" cy="11525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מחבר ישר 26">
            <a:extLst>
              <a:ext uri="{FF2B5EF4-FFF2-40B4-BE49-F238E27FC236}">
                <a16:creationId xmlns:a16="http://schemas.microsoft.com/office/drawing/2014/main" id="{603CFAEF-70FB-469A-BE24-2BF967062C51}"/>
              </a:ext>
            </a:extLst>
          </p:cNvPr>
          <p:cNvCxnSpPr/>
          <p:nvPr/>
        </p:nvCxnSpPr>
        <p:spPr>
          <a:xfrm>
            <a:off x="4988984" y="3926416"/>
            <a:ext cx="344011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29">
            <a:extLst>
              <a:ext uri="{FF2B5EF4-FFF2-40B4-BE49-F238E27FC236}">
                <a16:creationId xmlns:a16="http://schemas.microsoft.com/office/drawing/2014/main" id="{0498DF2D-E3A0-4D11-B3C9-555BB51C3EE5}"/>
              </a:ext>
            </a:extLst>
          </p:cNvPr>
          <p:cNvCxnSpPr/>
          <p:nvPr/>
        </p:nvCxnSpPr>
        <p:spPr>
          <a:xfrm flipV="1">
            <a:off x="4555597" y="4318529"/>
            <a:ext cx="0" cy="72072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מחבר ישר 32">
            <a:extLst>
              <a:ext uri="{FF2B5EF4-FFF2-40B4-BE49-F238E27FC236}">
                <a16:creationId xmlns:a16="http://schemas.microsoft.com/office/drawing/2014/main" id="{297F9F67-2357-46A5-8CA8-A1DF5003AE7F}"/>
              </a:ext>
            </a:extLst>
          </p:cNvPr>
          <p:cNvCxnSpPr/>
          <p:nvPr/>
        </p:nvCxnSpPr>
        <p:spPr>
          <a:xfrm flipV="1">
            <a:off x="1315509" y="3926416"/>
            <a:ext cx="0" cy="11525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34">
            <a:extLst>
              <a:ext uri="{FF2B5EF4-FFF2-40B4-BE49-F238E27FC236}">
                <a16:creationId xmlns:a16="http://schemas.microsoft.com/office/drawing/2014/main" id="{BF1DC37C-9180-4020-B7B7-5BFE659345ED}"/>
              </a:ext>
            </a:extLst>
          </p:cNvPr>
          <p:cNvCxnSpPr/>
          <p:nvPr/>
        </p:nvCxnSpPr>
        <p:spPr>
          <a:xfrm>
            <a:off x="1267884" y="5110691"/>
            <a:ext cx="3365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38">
            <a:extLst>
              <a:ext uri="{FF2B5EF4-FFF2-40B4-BE49-F238E27FC236}">
                <a16:creationId xmlns:a16="http://schemas.microsoft.com/office/drawing/2014/main" id="{8F5FA30F-5B22-4DCA-B88E-DFE44E6F6F13}"/>
              </a:ext>
            </a:extLst>
          </p:cNvPr>
          <p:cNvCxnSpPr>
            <a:stCxn id="45" idx="1"/>
          </p:cNvCxnSpPr>
          <p:nvPr/>
        </p:nvCxnSpPr>
        <p:spPr>
          <a:xfrm flipH="1">
            <a:off x="4052359" y="5032904"/>
            <a:ext cx="936625" cy="635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אליפסה 42">
            <a:extLst>
              <a:ext uri="{FF2B5EF4-FFF2-40B4-BE49-F238E27FC236}">
                <a16:creationId xmlns:a16="http://schemas.microsoft.com/office/drawing/2014/main" id="{D5A58A32-9779-43F1-80E4-9DD6E9050F9E}"/>
              </a:ext>
            </a:extLst>
          </p:cNvPr>
          <p:cNvSpPr/>
          <p:nvPr/>
        </p:nvSpPr>
        <p:spPr>
          <a:xfrm>
            <a:off x="4339697" y="3670829"/>
            <a:ext cx="576262" cy="576262"/>
          </a:xfrm>
          <a:prstGeom prst="ellipse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endParaRPr lang="he-IL" b="0" i="0"/>
          </a:p>
        </p:txBody>
      </p:sp>
      <p:cxnSp>
        <p:nvCxnSpPr>
          <p:cNvPr id="59" name="מחבר ישר 46">
            <a:extLst>
              <a:ext uri="{FF2B5EF4-FFF2-40B4-BE49-F238E27FC236}">
                <a16:creationId xmlns:a16="http://schemas.microsoft.com/office/drawing/2014/main" id="{2E68A3A5-FB73-438A-8E8E-5A495B4721C4}"/>
              </a:ext>
            </a:extLst>
          </p:cNvPr>
          <p:cNvCxnSpPr>
            <a:stCxn id="58" idx="4"/>
            <a:endCxn id="58" idx="0"/>
          </p:cNvCxnSpPr>
          <p:nvPr/>
        </p:nvCxnSpPr>
        <p:spPr>
          <a:xfrm flipV="1">
            <a:off x="4628622" y="3670829"/>
            <a:ext cx="0" cy="576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3">
            <a:extLst>
              <a:ext uri="{FF2B5EF4-FFF2-40B4-BE49-F238E27FC236}">
                <a16:creationId xmlns:a16="http://schemas.microsoft.com/office/drawing/2014/main" id="{88CC5761-1FB6-45DC-AA9C-45CDD6578C4C}"/>
              </a:ext>
            </a:extLst>
          </p:cNvPr>
          <p:cNvCxnSpPr>
            <a:stCxn id="58" idx="2"/>
            <a:endCxn id="58" idx="6"/>
          </p:cNvCxnSpPr>
          <p:nvPr/>
        </p:nvCxnSpPr>
        <p:spPr>
          <a:xfrm>
            <a:off x="4339697" y="3958166"/>
            <a:ext cx="576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אליפסה 54">
            <a:extLst>
              <a:ext uri="{FF2B5EF4-FFF2-40B4-BE49-F238E27FC236}">
                <a16:creationId xmlns:a16="http://schemas.microsoft.com/office/drawing/2014/main" id="{AB131E11-0572-491D-8955-E5221512F00E}"/>
              </a:ext>
            </a:extLst>
          </p:cNvPr>
          <p:cNvSpPr/>
          <p:nvPr/>
        </p:nvSpPr>
        <p:spPr>
          <a:xfrm>
            <a:off x="9021234" y="4750329"/>
            <a:ext cx="576263" cy="576262"/>
          </a:xfrm>
          <a:prstGeom prst="ellipse">
            <a:avLst/>
          </a:prstGeom>
          <a:solidFill>
            <a:srgbClr val="00206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endParaRPr lang="he-IL" b="0" i="0"/>
          </a:p>
        </p:txBody>
      </p:sp>
      <p:cxnSp>
        <p:nvCxnSpPr>
          <p:cNvPr id="62" name="מחבר ישר 55">
            <a:extLst>
              <a:ext uri="{FF2B5EF4-FFF2-40B4-BE49-F238E27FC236}">
                <a16:creationId xmlns:a16="http://schemas.microsoft.com/office/drawing/2014/main" id="{9EE3E397-98DF-4AD4-BE90-5889869883DB}"/>
              </a:ext>
            </a:extLst>
          </p:cNvPr>
          <p:cNvCxnSpPr>
            <a:stCxn id="61" idx="4"/>
            <a:endCxn id="61" idx="0"/>
          </p:cNvCxnSpPr>
          <p:nvPr/>
        </p:nvCxnSpPr>
        <p:spPr>
          <a:xfrm flipV="1">
            <a:off x="9308572" y="4750329"/>
            <a:ext cx="0" cy="576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ישר 56">
            <a:extLst>
              <a:ext uri="{FF2B5EF4-FFF2-40B4-BE49-F238E27FC236}">
                <a16:creationId xmlns:a16="http://schemas.microsoft.com/office/drawing/2014/main" id="{58C09C6E-6424-4C1F-930A-8513B98C807F}"/>
              </a:ext>
            </a:extLst>
          </p:cNvPr>
          <p:cNvCxnSpPr>
            <a:stCxn id="61" idx="2"/>
            <a:endCxn id="61" idx="6"/>
          </p:cNvCxnSpPr>
          <p:nvPr/>
        </p:nvCxnSpPr>
        <p:spPr>
          <a:xfrm>
            <a:off x="9021234" y="5039254"/>
            <a:ext cx="5762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חץ ישר 57">
            <a:extLst>
              <a:ext uri="{FF2B5EF4-FFF2-40B4-BE49-F238E27FC236}">
                <a16:creationId xmlns:a16="http://schemas.microsoft.com/office/drawing/2014/main" id="{D36548F7-A37F-43B9-A251-FCCD949350CD}"/>
              </a:ext>
            </a:extLst>
          </p:cNvPr>
          <p:cNvCxnSpPr/>
          <p:nvPr/>
        </p:nvCxnSpPr>
        <p:spPr>
          <a:xfrm>
            <a:off x="9308572" y="3958166"/>
            <a:ext cx="0" cy="72707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חץ ישר 59">
            <a:extLst>
              <a:ext uri="{FF2B5EF4-FFF2-40B4-BE49-F238E27FC236}">
                <a16:creationId xmlns:a16="http://schemas.microsoft.com/office/drawing/2014/main" id="{671DD3B7-2767-41F1-9DB7-358FC87A2BCA}"/>
              </a:ext>
            </a:extLst>
          </p:cNvPr>
          <p:cNvCxnSpPr/>
          <p:nvPr/>
        </p:nvCxnSpPr>
        <p:spPr>
          <a:xfrm>
            <a:off x="9308572" y="5398029"/>
            <a:ext cx="0" cy="72072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2">
            <a:extLst>
              <a:ext uri="{FF2B5EF4-FFF2-40B4-BE49-F238E27FC236}">
                <a16:creationId xmlns:a16="http://schemas.microsoft.com/office/drawing/2014/main" id="{FE365F09-97D8-43A4-B8FA-ADA8CEE79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309" y="3456516"/>
            <a:ext cx="1260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"/>
              <a:defRPr sz="24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–"/>
              <a:defRPr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he-IL" sz="1800" b="0" i="0"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DATA In</a:t>
            </a:r>
            <a:endParaRPr lang="he-IL" altLang="he-IL" sz="1800" b="0" i="0">
              <a:solidFill>
                <a:schemeClr val="tx1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67" name="TextBox 63">
            <a:extLst>
              <a:ext uri="{FF2B5EF4-FFF2-40B4-BE49-F238E27FC236}">
                <a16:creationId xmlns:a16="http://schemas.microsoft.com/office/drawing/2014/main" id="{571E97A4-5114-4EA8-AD68-511B318FF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322" y="6109229"/>
            <a:ext cx="2462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"/>
              <a:defRPr sz="24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–"/>
              <a:defRPr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he-IL" sz="1800" b="0" i="0"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Scrambled DATA out</a:t>
            </a:r>
            <a:endParaRPr lang="he-IL" altLang="he-IL" sz="1800" b="0" i="0">
              <a:solidFill>
                <a:schemeClr val="tx1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68" name="AutoShape 29">
            <a:extLst>
              <a:ext uri="{FF2B5EF4-FFF2-40B4-BE49-F238E27FC236}">
                <a16:creationId xmlns:a16="http://schemas.microsoft.com/office/drawing/2014/main" id="{058B8A94-DCD3-4810-8CDF-BDA9E2C43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934" y="1862666"/>
            <a:ext cx="1019175" cy="266700"/>
          </a:xfrm>
          <a:prstGeom prst="rightArrow">
            <a:avLst>
              <a:gd name="adj1" fmla="val 50000"/>
              <a:gd name="adj2" fmla="val 95536"/>
            </a:avLst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FD187C-9BA3-418E-B539-42F361E8139F}"/>
              </a:ext>
            </a:extLst>
          </p:cNvPr>
          <p:cNvSpPr/>
          <p:nvPr/>
        </p:nvSpPr>
        <p:spPr>
          <a:xfrm>
            <a:off x="6187418" y="407900"/>
            <a:ext cx="4091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-Scrambler</a:t>
            </a:r>
            <a:r>
              <a:rPr lang="he-IL" sz="3600" dirty="0">
                <a:latin typeface="Calibri" panose="020F0502020204030204" pitchFamily="34" charset="0"/>
                <a:ea typeface="Calibri" panose="020F0502020204030204" pitchFamily="34" charset="0"/>
              </a:rPr>
              <a:t>מבנה</a:t>
            </a:r>
            <a:endParaRPr lang="he-IL" sz="3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F88BB1-4109-409A-9A40-B180F22DBADB}"/>
              </a:ext>
            </a:extLst>
          </p:cNvPr>
          <p:cNvSpPr txBox="1"/>
          <p:nvPr/>
        </p:nvSpPr>
        <p:spPr>
          <a:xfrm>
            <a:off x="2150533" y="6062663"/>
            <a:ext cx="35413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*זכויות יוצרים לשקף שייכות לאבי בירן</a:t>
            </a:r>
          </a:p>
        </p:txBody>
      </p:sp>
    </p:spTree>
    <p:extLst>
      <p:ext uri="{BB962C8B-B14F-4D97-AF65-F5344CB8AC3E}">
        <p14:creationId xmlns:p14="http://schemas.microsoft.com/office/powerpoint/2010/main" val="2141740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89">
            <a:extLst>
              <a:ext uri="{FF2B5EF4-FFF2-40B4-BE49-F238E27FC236}">
                <a16:creationId xmlns:a16="http://schemas.microsoft.com/office/drawing/2014/main" id="{E33F7796-A5C5-4BC2-8673-04E0BFD91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0" y="1047750"/>
            <a:ext cx="3838575" cy="108585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30" name="Slide Number Placeholder 7">
            <a:extLst>
              <a:ext uri="{FF2B5EF4-FFF2-40B4-BE49-F238E27FC236}">
                <a16:creationId xmlns:a16="http://schemas.microsoft.com/office/drawing/2014/main" id="{8E0DF4DE-8A17-41DB-86C6-FB11174206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9782175" y="642143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fld id="{2B504BFC-5C88-4AC4-AB09-CF63041EE097}" type="slidenum">
              <a:rPr lang="en-US" altLang="en-US" sz="1000" b="0" i="0">
                <a:solidFill>
                  <a:srgbClr val="BC6F03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pPr algn="r" eaLnBrk="1" hangingPunct="1"/>
              <a:t>41</a:t>
            </a:fld>
            <a:endParaRPr lang="he-IL" altLang="en-US" sz="1000" b="0" i="0">
              <a:solidFill>
                <a:srgbClr val="BC6F03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131" name="מציין מיקום תוכן 2">
            <a:extLst>
              <a:ext uri="{FF2B5EF4-FFF2-40B4-BE49-F238E27FC236}">
                <a16:creationId xmlns:a16="http://schemas.microsoft.com/office/drawing/2014/main" id="{CDC62C24-BC40-4A6D-AE38-6B3B40AA47F9}"/>
              </a:ext>
            </a:extLst>
          </p:cNvPr>
          <p:cNvSpPr>
            <a:spLocks/>
          </p:cNvSpPr>
          <p:nvPr/>
        </p:nvSpPr>
        <p:spPr bwMode="auto">
          <a:xfrm>
            <a:off x="2016125" y="1147763"/>
            <a:ext cx="3419475" cy="11414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57250" indent="-28575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276350" indent="-2286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95450" indent="-2286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114550" indent="-2286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7175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02895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8615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94335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he-IL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</a:t>
            </a:r>
            <a:r>
              <a:rPr lang="en-US" altLang="he-IL" sz="1600">
                <a:solidFill>
                  <a:srgbClr val="000066"/>
                </a:solidFill>
                <a:latin typeface="Arial" pitchFamily="34" charset="0"/>
              </a:rPr>
              <a:t>Machine coding rate </a:t>
            </a:r>
            <a:r>
              <a:rPr lang="en-US" altLang="he-IL" sz="1800">
                <a:solidFill>
                  <a:srgbClr val="000066"/>
                </a:solidFill>
                <a:latin typeface="Arial" pitchFamily="34" charset="0"/>
              </a:rPr>
              <a:t>r = ½</a:t>
            </a:r>
            <a:r>
              <a:rPr lang="en-US" altLang="he-IL" sz="1600">
                <a:solidFill>
                  <a:srgbClr val="000066"/>
                </a:solidFill>
                <a:latin typeface="Arial" pitchFamily="34" charset="0"/>
              </a:rPr>
              <a:t> . 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he-IL" sz="1600">
                <a:solidFill>
                  <a:srgbClr val="000066"/>
                </a:solidFill>
                <a:latin typeface="Arial" pitchFamily="34" charset="0"/>
              </a:rPr>
              <a:t>Higher rates achieved through </a:t>
            </a:r>
          </a:p>
          <a:p>
            <a:pPr algn="ctr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he-IL" sz="1600">
                <a:solidFill>
                  <a:srgbClr val="000066"/>
                </a:solidFill>
                <a:latin typeface="Arial" pitchFamily="34" charset="0"/>
              </a:rPr>
              <a:t>    puncturing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en-US" altLang="he-IL" sz="1600" i="0">
              <a:solidFill>
                <a:srgbClr val="000066"/>
              </a:solidFill>
              <a:latin typeface="Arial" pitchFamily="34" charset="0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Char char=""/>
              <a:defRPr/>
            </a:pPr>
            <a:endParaRPr lang="he-IL" altLang="he-IL" sz="1800" i="0"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33" name="Slide Number Placeholder 7">
            <a:extLst>
              <a:ext uri="{FF2B5EF4-FFF2-40B4-BE49-F238E27FC236}">
                <a16:creationId xmlns:a16="http://schemas.microsoft.com/office/drawing/2014/main" id="{2460C6AB-BCA8-4AB8-9DCB-A9E02D4E52C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9828213" y="642143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fld id="{6285BEC4-8C47-40F9-B9D7-BE23EF292A74}" type="slidenum">
              <a:rPr lang="en-US" altLang="en-US" sz="1000" b="0" i="0">
                <a:solidFill>
                  <a:srgbClr val="BC6F03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pPr algn="r" eaLnBrk="1" hangingPunct="1"/>
              <a:t>41</a:t>
            </a:fld>
            <a:endParaRPr lang="he-IL" altLang="en-US" sz="1000" b="0" i="0">
              <a:solidFill>
                <a:srgbClr val="BC6F03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141ED6-6730-4A79-87A9-B4D956F0337C}"/>
              </a:ext>
            </a:extLst>
          </p:cNvPr>
          <p:cNvSpPr txBox="1"/>
          <p:nvPr/>
        </p:nvSpPr>
        <p:spPr>
          <a:xfrm>
            <a:off x="2933700" y="3933825"/>
            <a:ext cx="792163" cy="64611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>
            <a:spAutoFit/>
          </a:bodyPr>
          <a:lstStyle/>
          <a:p>
            <a:pPr algn="ctr" eaLnBrk="1" hangingPunct="1">
              <a:defRPr/>
            </a:pPr>
            <a:endParaRPr lang="en-US" b="0" i="0" dirty="0"/>
          </a:p>
          <a:p>
            <a:pPr algn="ctr" eaLnBrk="1" hangingPunct="1">
              <a:defRPr/>
            </a:pPr>
            <a:r>
              <a:rPr lang="en-US" b="0" i="0" dirty="0"/>
              <a:t>Tb</a:t>
            </a:r>
            <a:endParaRPr lang="he-IL" b="0" i="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FB169B7-3C92-4B75-8B07-B4ED5E0E9D5E}"/>
              </a:ext>
            </a:extLst>
          </p:cNvPr>
          <p:cNvSpPr txBox="1"/>
          <p:nvPr/>
        </p:nvSpPr>
        <p:spPr>
          <a:xfrm>
            <a:off x="4230688" y="3933825"/>
            <a:ext cx="792162" cy="64611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>
            <a:spAutoFit/>
          </a:bodyPr>
          <a:lstStyle/>
          <a:p>
            <a:pPr algn="ctr" eaLnBrk="1" hangingPunct="1">
              <a:defRPr/>
            </a:pPr>
            <a:endParaRPr lang="en-US" b="0" i="0" dirty="0"/>
          </a:p>
          <a:p>
            <a:pPr algn="ctr" eaLnBrk="1" hangingPunct="1">
              <a:defRPr/>
            </a:pPr>
            <a:r>
              <a:rPr lang="en-US" b="0" i="0" dirty="0"/>
              <a:t>Tb</a:t>
            </a:r>
            <a:endParaRPr lang="he-IL" b="0" i="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054E8BB-753F-4388-A304-950196386283}"/>
              </a:ext>
            </a:extLst>
          </p:cNvPr>
          <p:cNvSpPr txBox="1"/>
          <p:nvPr/>
        </p:nvSpPr>
        <p:spPr>
          <a:xfrm>
            <a:off x="5383213" y="3933825"/>
            <a:ext cx="792162" cy="64611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>
            <a:spAutoFit/>
          </a:bodyPr>
          <a:lstStyle/>
          <a:p>
            <a:pPr algn="ctr" eaLnBrk="1" hangingPunct="1">
              <a:defRPr/>
            </a:pPr>
            <a:endParaRPr lang="en-US" b="0" i="0" dirty="0"/>
          </a:p>
          <a:p>
            <a:pPr algn="ctr" eaLnBrk="1" hangingPunct="1">
              <a:defRPr/>
            </a:pPr>
            <a:r>
              <a:rPr lang="en-US" b="0" i="0" dirty="0"/>
              <a:t>Tb</a:t>
            </a:r>
            <a:endParaRPr lang="he-IL" b="0" i="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F680E5E-3EDF-4214-93AF-7558D615A8E1}"/>
              </a:ext>
            </a:extLst>
          </p:cNvPr>
          <p:cNvSpPr txBox="1"/>
          <p:nvPr/>
        </p:nvSpPr>
        <p:spPr>
          <a:xfrm>
            <a:off x="6534150" y="3935413"/>
            <a:ext cx="792163" cy="64611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>
            <a:spAutoFit/>
          </a:bodyPr>
          <a:lstStyle/>
          <a:p>
            <a:pPr algn="ctr" eaLnBrk="1" hangingPunct="1">
              <a:defRPr/>
            </a:pPr>
            <a:endParaRPr lang="en-US" b="0" i="0" dirty="0"/>
          </a:p>
          <a:p>
            <a:pPr algn="ctr" eaLnBrk="1" hangingPunct="1">
              <a:defRPr/>
            </a:pPr>
            <a:r>
              <a:rPr lang="en-US" b="0" i="0" dirty="0"/>
              <a:t>Tb</a:t>
            </a:r>
            <a:endParaRPr lang="he-IL" b="0" i="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5B8F058-BD0E-4DD8-9046-21A0CB173474}"/>
              </a:ext>
            </a:extLst>
          </p:cNvPr>
          <p:cNvSpPr txBox="1"/>
          <p:nvPr/>
        </p:nvSpPr>
        <p:spPr>
          <a:xfrm>
            <a:off x="7615238" y="3935413"/>
            <a:ext cx="792162" cy="64611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>
            <a:spAutoFit/>
          </a:bodyPr>
          <a:lstStyle/>
          <a:p>
            <a:pPr algn="ctr" eaLnBrk="1" hangingPunct="1">
              <a:defRPr/>
            </a:pPr>
            <a:endParaRPr lang="en-US" b="0" i="0" dirty="0"/>
          </a:p>
          <a:p>
            <a:pPr algn="ctr" eaLnBrk="1" hangingPunct="1">
              <a:defRPr/>
            </a:pPr>
            <a:r>
              <a:rPr lang="en-US" b="0" i="0" dirty="0"/>
              <a:t>Tb</a:t>
            </a:r>
            <a:endParaRPr lang="he-IL" b="0" i="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7D7611-97E5-4785-961B-FCAD3F24A049}"/>
              </a:ext>
            </a:extLst>
          </p:cNvPr>
          <p:cNvSpPr txBox="1"/>
          <p:nvPr/>
        </p:nvSpPr>
        <p:spPr>
          <a:xfrm>
            <a:off x="8767763" y="3935413"/>
            <a:ext cx="792162" cy="64611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1">
            <a:spAutoFit/>
          </a:bodyPr>
          <a:lstStyle/>
          <a:p>
            <a:pPr algn="ctr" eaLnBrk="1" hangingPunct="1">
              <a:defRPr/>
            </a:pPr>
            <a:endParaRPr lang="en-US" b="0" i="0" dirty="0"/>
          </a:p>
          <a:p>
            <a:pPr algn="ctr" eaLnBrk="1" hangingPunct="1">
              <a:defRPr/>
            </a:pPr>
            <a:r>
              <a:rPr lang="en-US" b="0" i="0" dirty="0"/>
              <a:t>Tb</a:t>
            </a:r>
            <a:endParaRPr lang="he-IL" b="0" i="0" dirty="0"/>
          </a:p>
        </p:txBody>
      </p:sp>
      <p:sp>
        <p:nvSpPr>
          <p:cNvPr id="140" name="אליפסה 11">
            <a:extLst>
              <a:ext uri="{FF2B5EF4-FFF2-40B4-BE49-F238E27FC236}">
                <a16:creationId xmlns:a16="http://schemas.microsoft.com/office/drawing/2014/main" id="{0C31F9A1-6E2C-42F5-8B1C-7E261501C370}"/>
              </a:ext>
            </a:extLst>
          </p:cNvPr>
          <p:cNvSpPr/>
          <p:nvPr/>
        </p:nvSpPr>
        <p:spPr>
          <a:xfrm>
            <a:off x="6102350" y="5634038"/>
            <a:ext cx="576263" cy="576262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endParaRPr lang="he-IL" b="0" i="0"/>
          </a:p>
        </p:txBody>
      </p:sp>
      <p:cxnSp>
        <p:nvCxnSpPr>
          <p:cNvPr id="141" name="מחבר ישר 12">
            <a:extLst>
              <a:ext uri="{FF2B5EF4-FFF2-40B4-BE49-F238E27FC236}">
                <a16:creationId xmlns:a16="http://schemas.microsoft.com/office/drawing/2014/main" id="{689A1F4E-6621-4ABE-BA9B-347222949B62}"/>
              </a:ext>
            </a:extLst>
          </p:cNvPr>
          <p:cNvCxnSpPr>
            <a:stCxn id="140" idx="4"/>
            <a:endCxn id="140" idx="0"/>
          </p:cNvCxnSpPr>
          <p:nvPr/>
        </p:nvCxnSpPr>
        <p:spPr>
          <a:xfrm flipV="1">
            <a:off x="6391275" y="5634038"/>
            <a:ext cx="0" cy="57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ישר 13">
            <a:extLst>
              <a:ext uri="{FF2B5EF4-FFF2-40B4-BE49-F238E27FC236}">
                <a16:creationId xmlns:a16="http://schemas.microsoft.com/office/drawing/2014/main" id="{12BEBF7E-40D5-4FC3-AD90-6546413384A3}"/>
              </a:ext>
            </a:extLst>
          </p:cNvPr>
          <p:cNvCxnSpPr>
            <a:stCxn id="140" idx="2"/>
            <a:endCxn id="140" idx="6"/>
          </p:cNvCxnSpPr>
          <p:nvPr/>
        </p:nvCxnSpPr>
        <p:spPr>
          <a:xfrm>
            <a:off x="6102350" y="5921375"/>
            <a:ext cx="576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אליפסה 14">
            <a:extLst>
              <a:ext uri="{FF2B5EF4-FFF2-40B4-BE49-F238E27FC236}">
                <a16:creationId xmlns:a16="http://schemas.microsoft.com/office/drawing/2014/main" id="{78D38280-EA1B-42C2-908D-103015512AD2}"/>
              </a:ext>
            </a:extLst>
          </p:cNvPr>
          <p:cNvSpPr/>
          <p:nvPr/>
        </p:nvSpPr>
        <p:spPr>
          <a:xfrm>
            <a:off x="6102350" y="1700213"/>
            <a:ext cx="576263" cy="576262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hangingPunct="1">
              <a:defRPr/>
            </a:pPr>
            <a:endParaRPr lang="he-IL" b="0" i="0"/>
          </a:p>
        </p:txBody>
      </p:sp>
      <p:cxnSp>
        <p:nvCxnSpPr>
          <p:cNvPr id="144" name="מחבר ישר 15">
            <a:extLst>
              <a:ext uri="{FF2B5EF4-FFF2-40B4-BE49-F238E27FC236}">
                <a16:creationId xmlns:a16="http://schemas.microsoft.com/office/drawing/2014/main" id="{B2BFF36A-79B0-4D01-A52A-5F4ED3C9EBC4}"/>
              </a:ext>
            </a:extLst>
          </p:cNvPr>
          <p:cNvCxnSpPr>
            <a:stCxn id="143" idx="4"/>
            <a:endCxn id="143" idx="0"/>
          </p:cNvCxnSpPr>
          <p:nvPr/>
        </p:nvCxnSpPr>
        <p:spPr>
          <a:xfrm flipV="1">
            <a:off x="6391275" y="1700213"/>
            <a:ext cx="0" cy="576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מחבר ישר 16">
            <a:extLst>
              <a:ext uri="{FF2B5EF4-FFF2-40B4-BE49-F238E27FC236}">
                <a16:creationId xmlns:a16="http://schemas.microsoft.com/office/drawing/2014/main" id="{A08ADBCE-8B14-4D0E-A079-CA6386BF7EAC}"/>
              </a:ext>
            </a:extLst>
          </p:cNvPr>
          <p:cNvCxnSpPr>
            <a:stCxn id="143" idx="2"/>
            <a:endCxn id="143" idx="6"/>
          </p:cNvCxnSpPr>
          <p:nvPr/>
        </p:nvCxnSpPr>
        <p:spPr>
          <a:xfrm>
            <a:off x="6102350" y="1989138"/>
            <a:ext cx="576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8">
            <a:extLst>
              <a:ext uri="{FF2B5EF4-FFF2-40B4-BE49-F238E27FC236}">
                <a16:creationId xmlns:a16="http://schemas.microsoft.com/office/drawing/2014/main" id="{1BFF536C-2BE4-44C0-8695-F495B746ADD4}"/>
              </a:ext>
            </a:extLst>
          </p:cNvPr>
          <p:cNvCxnSpPr/>
          <p:nvPr/>
        </p:nvCxnSpPr>
        <p:spPr>
          <a:xfrm>
            <a:off x="9991725" y="2997200"/>
            <a:ext cx="0" cy="2303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מחבר ישר 19">
            <a:extLst>
              <a:ext uri="{FF2B5EF4-FFF2-40B4-BE49-F238E27FC236}">
                <a16:creationId xmlns:a16="http://schemas.microsoft.com/office/drawing/2014/main" id="{F86B3D3B-B6E4-4A5C-93BE-F8EA167BDE8B}"/>
              </a:ext>
            </a:extLst>
          </p:cNvPr>
          <p:cNvCxnSpPr/>
          <p:nvPr/>
        </p:nvCxnSpPr>
        <p:spPr>
          <a:xfrm>
            <a:off x="2574925" y="2973388"/>
            <a:ext cx="0" cy="2303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20">
            <a:extLst>
              <a:ext uri="{FF2B5EF4-FFF2-40B4-BE49-F238E27FC236}">
                <a16:creationId xmlns:a16="http://schemas.microsoft.com/office/drawing/2014/main" id="{5DEDA162-C207-479C-BBEB-15D080A6E192}"/>
              </a:ext>
            </a:extLst>
          </p:cNvPr>
          <p:cNvCxnSpPr/>
          <p:nvPr/>
        </p:nvCxnSpPr>
        <p:spPr>
          <a:xfrm>
            <a:off x="5238750" y="2997200"/>
            <a:ext cx="0" cy="2303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מחבר ישר 21">
            <a:extLst>
              <a:ext uri="{FF2B5EF4-FFF2-40B4-BE49-F238E27FC236}">
                <a16:creationId xmlns:a16="http://schemas.microsoft.com/office/drawing/2014/main" id="{C3B480E9-D501-4C7D-8204-758B82635C2C}"/>
              </a:ext>
            </a:extLst>
          </p:cNvPr>
          <p:cNvCxnSpPr/>
          <p:nvPr/>
        </p:nvCxnSpPr>
        <p:spPr>
          <a:xfrm>
            <a:off x="6391275" y="2924175"/>
            <a:ext cx="0" cy="2305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מחבר ישר 22">
            <a:extLst>
              <a:ext uri="{FF2B5EF4-FFF2-40B4-BE49-F238E27FC236}">
                <a16:creationId xmlns:a16="http://schemas.microsoft.com/office/drawing/2014/main" id="{92120CD0-B1D4-48B9-9330-6C21433B2A3D}"/>
              </a:ext>
            </a:extLst>
          </p:cNvPr>
          <p:cNvCxnSpPr/>
          <p:nvPr/>
        </p:nvCxnSpPr>
        <p:spPr>
          <a:xfrm>
            <a:off x="8623300" y="3068638"/>
            <a:ext cx="0" cy="1152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מחבר ישר 23">
            <a:extLst>
              <a:ext uri="{FF2B5EF4-FFF2-40B4-BE49-F238E27FC236}">
                <a16:creationId xmlns:a16="http://schemas.microsoft.com/office/drawing/2014/main" id="{FC7F2940-9B57-4211-BE99-1ABFB2451DB8}"/>
              </a:ext>
            </a:extLst>
          </p:cNvPr>
          <p:cNvCxnSpPr/>
          <p:nvPr/>
        </p:nvCxnSpPr>
        <p:spPr>
          <a:xfrm>
            <a:off x="3943350" y="4292600"/>
            <a:ext cx="0" cy="1008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מחבר חץ ישר 42">
            <a:extLst>
              <a:ext uri="{FF2B5EF4-FFF2-40B4-BE49-F238E27FC236}">
                <a16:creationId xmlns:a16="http://schemas.microsoft.com/office/drawing/2014/main" id="{BEA46A40-D821-4267-BCEE-4AB8A306BC1F}"/>
              </a:ext>
            </a:extLst>
          </p:cNvPr>
          <p:cNvCxnSpPr>
            <a:endCxn id="143" idx="2"/>
          </p:cNvCxnSpPr>
          <p:nvPr/>
        </p:nvCxnSpPr>
        <p:spPr>
          <a:xfrm flipV="1">
            <a:off x="2574925" y="1989138"/>
            <a:ext cx="3527425" cy="10080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מחבר חץ ישר 45">
            <a:extLst>
              <a:ext uri="{FF2B5EF4-FFF2-40B4-BE49-F238E27FC236}">
                <a16:creationId xmlns:a16="http://schemas.microsoft.com/office/drawing/2014/main" id="{F866A907-DD9F-4714-8C92-6FE163D7BE65}"/>
              </a:ext>
            </a:extLst>
          </p:cNvPr>
          <p:cNvCxnSpPr>
            <a:endCxn id="143" idx="3"/>
          </p:cNvCxnSpPr>
          <p:nvPr/>
        </p:nvCxnSpPr>
        <p:spPr>
          <a:xfrm flipV="1">
            <a:off x="5238750" y="2192338"/>
            <a:ext cx="947738" cy="8048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מחבר חץ ישר 47">
            <a:extLst>
              <a:ext uri="{FF2B5EF4-FFF2-40B4-BE49-F238E27FC236}">
                <a16:creationId xmlns:a16="http://schemas.microsoft.com/office/drawing/2014/main" id="{2CCDD440-B096-4456-8C4D-F7B121B1370D}"/>
              </a:ext>
            </a:extLst>
          </p:cNvPr>
          <p:cNvCxnSpPr>
            <a:endCxn id="143" idx="4"/>
          </p:cNvCxnSpPr>
          <p:nvPr/>
        </p:nvCxnSpPr>
        <p:spPr>
          <a:xfrm flipV="1">
            <a:off x="6391275" y="2276475"/>
            <a:ext cx="0" cy="7207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מחבר חץ ישר 49">
            <a:extLst>
              <a:ext uri="{FF2B5EF4-FFF2-40B4-BE49-F238E27FC236}">
                <a16:creationId xmlns:a16="http://schemas.microsoft.com/office/drawing/2014/main" id="{85F75445-36CE-41A5-8634-AFC50A84DE8D}"/>
              </a:ext>
            </a:extLst>
          </p:cNvPr>
          <p:cNvCxnSpPr>
            <a:endCxn id="143" idx="5"/>
          </p:cNvCxnSpPr>
          <p:nvPr/>
        </p:nvCxnSpPr>
        <p:spPr>
          <a:xfrm flipH="1" flipV="1">
            <a:off x="6594475" y="2192338"/>
            <a:ext cx="2028825" cy="8763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מחבר חץ ישר 51">
            <a:extLst>
              <a:ext uri="{FF2B5EF4-FFF2-40B4-BE49-F238E27FC236}">
                <a16:creationId xmlns:a16="http://schemas.microsoft.com/office/drawing/2014/main" id="{79897239-D56D-4077-9AA4-DE88984D540F}"/>
              </a:ext>
            </a:extLst>
          </p:cNvPr>
          <p:cNvCxnSpPr>
            <a:endCxn id="143" idx="6"/>
          </p:cNvCxnSpPr>
          <p:nvPr/>
        </p:nvCxnSpPr>
        <p:spPr>
          <a:xfrm flipH="1" flipV="1">
            <a:off x="6678613" y="1989138"/>
            <a:ext cx="3313112" cy="10080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מחבר חץ ישר 55">
            <a:extLst>
              <a:ext uri="{FF2B5EF4-FFF2-40B4-BE49-F238E27FC236}">
                <a16:creationId xmlns:a16="http://schemas.microsoft.com/office/drawing/2014/main" id="{EF520ECD-FF64-48A8-9DA8-4831824ED18A}"/>
              </a:ext>
            </a:extLst>
          </p:cNvPr>
          <p:cNvCxnSpPr>
            <a:endCxn id="140" idx="3"/>
          </p:cNvCxnSpPr>
          <p:nvPr/>
        </p:nvCxnSpPr>
        <p:spPr>
          <a:xfrm>
            <a:off x="2574925" y="5300663"/>
            <a:ext cx="3611563" cy="8255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מחבר חץ ישר 57">
            <a:extLst>
              <a:ext uri="{FF2B5EF4-FFF2-40B4-BE49-F238E27FC236}">
                <a16:creationId xmlns:a16="http://schemas.microsoft.com/office/drawing/2014/main" id="{3658D937-DEFA-4D19-A7F6-FAE815389D4E}"/>
              </a:ext>
            </a:extLst>
          </p:cNvPr>
          <p:cNvCxnSpPr>
            <a:endCxn id="140" idx="2"/>
          </p:cNvCxnSpPr>
          <p:nvPr/>
        </p:nvCxnSpPr>
        <p:spPr>
          <a:xfrm>
            <a:off x="3943350" y="5300663"/>
            <a:ext cx="2159000" cy="6207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מחבר חץ ישר 61">
            <a:extLst>
              <a:ext uri="{FF2B5EF4-FFF2-40B4-BE49-F238E27FC236}">
                <a16:creationId xmlns:a16="http://schemas.microsoft.com/office/drawing/2014/main" id="{1C67C170-9885-41B7-9A8C-A864218CF821}"/>
              </a:ext>
            </a:extLst>
          </p:cNvPr>
          <p:cNvCxnSpPr>
            <a:endCxn id="140" idx="1"/>
          </p:cNvCxnSpPr>
          <p:nvPr/>
        </p:nvCxnSpPr>
        <p:spPr>
          <a:xfrm>
            <a:off x="5238750" y="5300663"/>
            <a:ext cx="947738" cy="4175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מחבר ישר 63">
            <a:extLst>
              <a:ext uri="{FF2B5EF4-FFF2-40B4-BE49-F238E27FC236}">
                <a16:creationId xmlns:a16="http://schemas.microsoft.com/office/drawing/2014/main" id="{C7D7ACC4-5733-42E6-9D33-C9178A23F8E6}"/>
              </a:ext>
            </a:extLst>
          </p:cNvPr>
          <p:cNvCxnSpPr>
            <a:endCxn id="140" idx="0"/>
          </p:cNvCxnSpPr>
          <p:nvPr/>
        </p:nvCxnSpPr>
        <p:spPr>
          <a:xfrm>
            <a:off x="6391275" y="5229225"/>
            <a:ext cx="0" cy="4048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מחבר חץ ישר 66">
            <a:extLst>
              <a:ext uri="{FF2B5EF4-FFF2-40B4-BE49-F238E27FC236}">
                <a16:creationId xmlns:a16="http://schemas.microsoft.com/office/drawing/2014/main" id="{E3C98F1F-36AA-4D39-8CE5-2F092CA7E900}"/>
              </a:ext>
            </a:extLst>
          </p:cNvPr>
          <p:cNvCxnSpPr>
            <a:endCxn id="140" idx="6"/>
          </p:cNvCxnSpPr>
          <p:nvPr/>
        </p:nvCxnSpPr>
        <p:spPr>
          <a:xfrm flipH="1">
            <a:off x="6678613" y="5300663"/>
            <a:ext cx="3313112" cy="6207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מחבר חץ ישר 71">
            <a:extLst>
              <a:ext uri="{FF2B5EF4-FFF2-40B4-BE49-F238E27FC236}">
                <a16:creationId xmlns:a16="http://schemas.microsoft.com/office/drawing/2014/main" id="{1A301C17-DC6E-4EC5-A06B-85481A384988}"/>
              </a:ext>
            </a:extLst>
          </p:cNvPr>
          <p:cNvCxnSpPr/>
          <p:nvPr/>
        </p:nvCxnSpPr>
        <p:spPr>
          <a:xfrm>
            <a:off x="3725863" y="4256088"/>
            <a:ext cx="5048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מחבר חץ ישר 73">
            <a:extLst>
              <a:ext uri="{FF2B5EF4-FFF2-40B4-BE49-F238E27FC236}">
                <a16:creationId xmlns:a16="http://schemas.microsoft.com/office/drawing/2014/main" id="{ABF9397D-D349-4AF6-A3C3-407CB6F785DE}"/>
              </a:ext>
            </a:extLst>
          </p:cNvPr>
          <p:cNvCxnSpPr/>
          <p:nvPr/>
        </p:nvCxnSpPr>
        <p:spPr>
          <a:xfrm>
            <a:off x="5022850" y="4256088"/>
            <a:ext cx="3603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מחבר חץ ישר 75">
            <a:extLst>
              <a:ext uri="{FF2B5EF4-FFF2-40B4-BE49-F238E27FC236}">
                <a16:creationId xmlns:a16="http://schemas.microsoft.com/office/drawing/2014/main" id="{2CFF1694-06BC-47E0-B88E-D34E9BE95318}"/>
              </a:ext>
            </a:extLst>
          </p:cNvPr>
          <p:cNvCxnSpPr/>
          <p:nvPr/>
        </p:nvCxnSpPr>
        <p:spPr>
          <a:xfrm>
            <a:off x="6175375" y="4256088"/>
            <a:ext cx="358775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מחבר חץ ישר 77">
            <a:extLst>
              <a:ext uri="{FF2B5EF4-FFF2-40B4-BE49-F238E27FC236}">
                <a16:creationId xmlns:a16="http://schemas.microsoft.com/office/drawing/2014/main" id="{F43C4ECF-6C02-4257-8BA1-E496076F8B0E}"/>
              </a:ext>
            </a:extLst>
          </p:cNvPr>
          <p:cNvCxnSpPr/>
          <p:nvPr/>
        </p:nvCxnSpPr>
        <p:spPr>
          <a:xfrm>
            <a:off x="7326313" y="4257675"/>
            <a:ext cx="2889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מחבר חץ ישר 79">
            <a:extLst>
              <a:ext uri="{FF2B5EF4-FFF2-40B4-BE49-F238E27FC236}">
                <a16:creationId xmlns:a16="http://schemas.microsoft.com/office/drawing/2014/main" id="{9510DF0F-69A1-43B5-9957-0ACA09F6FACF}"/>
              </a:ext>
            </a:extLst>
          </p:cNvPr>
          <p:cNvCxnSpPr/>
          <p:nvPr/>
        </p:nvCxnSpPr>
        <p:spPr>
          <a:xfrm>
            <a:off x="8407400" y="4257675"/>
            <a:ext cx="3603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מחבר חץ ישר 84">
            <a:extLst>
              <a:ext uri="{FF2B5EF4-FFF2-40B4-BE49-F238E27FC236}">
                <a16:creationId xmlns:a16="http://schemas.microsoft.com/office/drawing/2014/main" id="{511F3A78-466E-4D1B-82A7-E7747D7A9CDF}"/>
              </a:ext>
            </a:extLst>
          </p:cNvPr>
          <p:cNvCxnSpPr/>
          <p:nvPr/>
        </p:nvCxnSpPr>
        <p:spPr>
          <a:xfrm>
            <a:off x="2574925" y="4292600"/>
            <a:ext cx="3587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מחבר חץ ישר 86">
            <a:extLst>
              <a:ext uri="{FF2B5EF4-FFF2-40B4-BE49-F238E27FC236}">
                <a16:creationId xmlns:a16="http://schemas.microsoft.com/office/drawing/2014/main" id="{6FBBD14C-08ED-416B-8CE7-F9899CEDF0E0}"/>
              </a:ext>
            </a:extLst>
          </p:cNvPr>
          <p:cNvCxnSpPr/>
          <p:nvPr/>
        </p:nvCxnSpPr>
        <p:spPr>
          <a:xfrm>
            <a:off x="9559925" y="4221163"/>
            <a:ext cx="3587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מחבר חץ ישר 94">
            <a:extLst>
              <a:ext uri="{FF2B5EF4-FFF2-40B4-BE49-F238E27FC236}">
                <a16:creationId xmlns:a16="http://schemas.microsoft.com/office/drawing/2014/main" id="{A291D3FC-408E-4F15-8114-D46A4BEC4FB2}"/>
              </a:ext>
            </a:extLst>
          </p:cNvPr>
          <p:cNvCxnSpPr/>
          <p:nvPr/>
        </p:nvCxnSpPr>
        <p:spPr>
          <a:xfrm>
            <a:off x="6751638" y="1844675"/>
            <a:ext cx="302418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מחבר חץ ישר 97">
            <a:extLst>
              <a:ext uri="{FF2B5EF4-FFF2-40B4-BE49-F238E27FC236}">
                <a16:creationId xmlns:a16="http://schemas.microsoft.com/office/drawing/2014/main" id="{2499350B-AFCE-4A1B-A79C-026E708E1CA0}"/>
              </a:ext>
            </a:extLst>
          </p:cNvPr>
          <p:cNvCxnSpPr/>
          <p:nvPr/>
        </p:nvCxnSpPr>
        <p:spPr>
          <a:xfrm>
            <a:off x="6678613" y="6165850"/>
            <a:ext cx="302418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מחבר חץ ישר 98">
            <a:extLst>
              <a:ext uri="{FF2B5EF4-FFF2-40B4-BE49-F238E27FC236}">
                <a16:creationId xmlns:a16="http://schemas.microsoft.com/office/drawing/2014/main" id="{61ACB228-B2D6-40CC-9416-02ACFB7E2067}"/>
              </a:ext>
            </a:extLst>
          </p:cNvPr>
          <p:cNvCxnSpPr/>
          <p:nvPr/>
        </p:nvCxnSpPr>
        <p:spPr>
          <a:xfrm>
            <a:off x="1674812" y="4292600"/>
            <a:ext cx="827088" cy="0"/>
          </a:xfrm>
          <a:prstGeom prst="straightConnector1">
            <a:avLst/>
          </a:prstGeom>
          <a:ln w="571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00">
            <a:extLst>
              <a:ext uri="{FF2B5EF4-FFF2-40B4-BE49-F238E27FC236}">
                <a16:creationId xmlns:a16="http://schemas.microsoft.com/office/drawing/2014/main" id="{9D9A0989-39D0-4A28-B2E0-CB7C9A948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3" y="1973263"/>
            <a:ext cx="1258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"/>
              <a:defRPr sz="24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–"/>
              <a:defRPr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he-IL" sz="1800" b="0" i="0">
                <a:solidFill>
                  <a:srgbClr val="FFFF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Output A</a:t>
            </a:r>
            <a:endParaRPr lang="he-IL" altLang="he-IL" sz="1800" b="0" i="0">
              <a:solidFill>
                <a:srgbClr val="FFFF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173" name="TextBox 101">
            <a:extLst>
              <a:ext uri="{FF2B5EF4-FFF2-40B4-BE49-F238E27FC236}">
                <a16:creationId xmlns:a16="http://schemas.microsoft.com/office/drawing/2014/main" id="{58C0981E-4790-4340-9DED-E53E332D6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3013" y="5695950"/>
            <a:ext cx="1258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"/>
              <a:defRPr sz="24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–"/>
              <a:defRPr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he-IL" sz="1800" i="0">
                <a:solidFill>
                  <a:srgbClr val="FFFF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Output</a:t>
            </a:r>
            <a:r>
              <a:rPr lang="en-US" altLang="he-IL" sz="1800" b="0" i="0">
                <a:solidFill>
                  <a:srgbClr val="FFFF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B</a:t>
            </a:r>
            <a:endParaRPr lang="he-IL" altLang="he-IL" sz="1800" b="0" i="0">
              <a:solidFill>
                <a:srgbClr val="FFFF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174" name="TextBox 102">
            <a:extLst>
              <a:ext uri="{FF2B5EF4-FFF2-40B4-BE49-F238E27FC236}">
                <a16:creationId xmlns:a16="http://schemas.microsoft.com/office/drawing/2014/main" id="{19118347-F361-4762-B28C-13033E8CD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4076700"/>
            <a:ext cx="1044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"/>
              <a:defRPr sz="24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–"/>
              <a:defRPr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he-IL" sz="1800" b="0" i="0">
                <a:solidFill>
                  <a:srgbClr val="FFFF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Input</a:t>
            </a:r>
            <a:endParaRPr lang="he-IL" altLang="he-IL" sz="1800" b="0" i="0">
              <a:solidFill>
                <a:srgbClr val="FFFF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176" name="AutoShape 90">
            <a:extLst>
              <a:ext uri="{FF2B5EF4-FFF2-40B4-BE49-F238E27FC236}">
                <a16:creationId xmlns:a16="http://schemas.microsoft.com/office/drawing/2014/main" id="{FEEE0FA0-FB00-4B67-8E9F-B46034BBC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75" y="962025"/>
            <a:ext cx="2095500" cy="504825"/>
          </a:xfrm>
          <a:prstGeom prst="wedgeEllipseCallout">
            <a:avLst>
              <a:gd name="adj1" fmla="val -120907"/>
              <a:gd name="adj2" fmla="val 107861"/>
            </a:avLst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he-IL" sz="1400">
                <a:solidFill>
                  <a:srgbClr val="000066"/>
                </a:solidFill>
              </a:rPr>
              <a:t>Non-systematic scheme</a:t>
            </a:r>
          </a:p>
        </p:txBody>
      </p:sp>
      <p:sp>
        <p:nvSpPr>
          <p:cNvPr id="177" name="Oval 91">
            <a:extLst>
              <a:ext uri="{FF2B5EF4-FFF2-40B4-BE49-F238E27FC236}">
                <a16:creationId xmlns:a16="http://schemas.microsoft.com/office/drawing/2014/main" id="{3BC9B819-20E5-47D2-9B45-95F841C18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4222750"/>
            <a:ext cx="92075" cy="8890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78" name="Oval 92">
            <a:extLst>
              <a:ext uri="{FF2B5EF4-FFF2-40B4-BE49-F238E27FC236}">
                <a16:creationId xmlns:a16="http://schemas.microsoft.com/office/drawing/2014/main" id="{637352E9-1945-4E45-A242-5BDF6B708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4229100"/>
            <a:ext cx="85725" cy="8255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79" name="Oval 93">
            <a:extLst>
              <a:ext uri="{FF2B5EF4-FFF2-40B4-BE49-F238E27FC236}">
                <a16:creationId xmlns:a16="http://schemas.microsoft.com/office/drawing/2014/main" id="{258AAB26-387E-4AE6-87B3-4C57DEA7F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50" y="4222750"/>
            <a:ext cx="79375" cy="8890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80" name="Oval 94">
            <a:extLst>
              <a:ext uri="{FF2B5EF4-FFF2-40B4-BE49-F238E27FC236}">
                <a16:creationId xmlns:a16="http://schemas.microsoft.com/office/drawing/2014/main" id="{10CC9DF1-6E39-423E-856D-3AB3871AF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4216400"/>
            <a:ext cx="66675" cy="7620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81" name="Oval 96">
            <a:extLst>
              <a:ext uri="{FF2B5EF4-FFF2-40B4-BE49-F238E27FC236}">
                <a16:creationId xmlns:a16="http://schemas.microsoft.com/office/drawing/2014/main" id="{9FDF6D03-CC3A-4A1A-950D-AA6CAD5DF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4413" y="4176713"/>
            <a:ext cx="130175" cy="8890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82" name="Oval 97">
            <a:extLst>
              <a:ext uri="{FF2B5EF4-FFF2-40B4-BE49-F238E27FC236}">
                <a16:creationId xmlns:a16="http://schemas.microsoft.com/office/drawing/2014/main" id="{50E23E07-DF49-4870-82EB-AF2520442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4244975"/>
            <a:ext cx="130175" cy="8890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algn="ctr"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he-IL" altLang="en-US"/>
          </a:p>
        </p:txBody>
      </p:sp>
      <p:sp>
        <p:nvSpPr>
          <p:cNvPr id="183" name="Text Box 100">
            <a:extLst>
              <a:ext uri="{FF2B5EF4-FFF2-40B4-BE49-F238E27FC236}">
                <a16:creationId xmlns:a16="http://schemas.microsoft.com/office/drawing/2014/main" id="{6A5C3EE8-30F9-44AC-BEBE-0AA06AA51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3350" y="4686300"/>
            <a:ext cx="2616200" cy="8366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1600" indent="-101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"/>
              <a:defRPr sz="24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Char char="–"/>
              <a:defRPr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59861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8988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6188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3388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30588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7788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he-IL" sz="1400">
                <a:solidFill>
                  <a:srgbClr val="000066"/>
                </a:solidFill>
              </a:rPr>
              <a:t> Constraint Length, CL=7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en-US" altLang="he-IL" sz="1400">
                <a:solidFill>
                  <a:srgbClr val="000066"/>
                </a:solidFill>
              </a:rPr>
              <a:t> Generating polynomial  (133,171) octal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FFCB87C-488D-422D-8844-2502D4DFCD31}"/>
              </a:ext>
            </a:extLst>
          </p:cNvPr>
          <p:cNvSpPr/>
          <p:nvPr/>
        </p:nvSpPr>
        <p:spPr>
          <a:xfrm>
            <a:off x="6186488" y="195045"/>
            <a:ext cx="4091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600" dirty="0">
                <a:latin typeface="Calibri" panose="020F0502020204030204" pitchFamily="34" charset="0"/>
              </a:rPr>
              <a:t>ממפה </a:t>
            </a:r>
            <a:r>
              <a:rPr lang="he-IL" sz="3600" dirty="0" err="1">
                <a:latin typeface="Calibri" panose="020F0502020204030204" pitchFamily="34" charset="0"/>
              </a:rPr>
              <a:t>קונבולוציה</a:t>
            </a:r>
            <a:endParaRPr lang="he-IL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B1929-3CDC-43D2-B494-E4C755FA2061}"/>
              </a:ext>
            </a:extLst>
          </p:cNvPr>
          <p:cNvSpPr txBox="1"/>
          <p:nvPr/>
        </p:nvSpPr>
        <p:spPr>
          <a:xfrm>
            <a:off x="2150533" y="6062663"/>
            <a:ext cx="35413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*זכויות יוצרים לשקף שייכות לאבי בירן</a:t>
            </a:r>
          </a:p>
        </p:txBody>
      </p:sp>
    </p:spTree>
    <p:extLst>
      <p:ext uri="{BB962C8B-B14F-4D97-AF65-F5344CB8AC3E}">
        <p14:creationId xmlns:p14="http://schemas.microsoft.com/office/powerpoint/2010/main" val="42475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>
            <a:extLst>
              <a:ext uri="{FF2B5EF4-FFF2-40B4-BE49-F238E27FC236}">
                <a16:creationId xmlns:a16="http://schemas.microsoft.com/office/drawing/2014/main" id="{9B3BBC16-6813-457D-93ED-82D094D4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0" t="33025" r="40005" b="41049"/>
          <a:stretch>
            <a:fillRect/>
          </a:stretch>
        </p:blipFill>
        <p:spPr bwMode="auto">
          <a:xfrm>
            <a:off x="841375" y="1911150"/>
            <a:ext cx="374015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57CD850-4203-41FB-871B-5592CE11E4E4}"/>
              </a:ext>
            </a:extLst>
          </p:cNvPr>
          <p:cNvSpPr txBox="1">
            <a:spLocks/>
          </p:cNvSpPr>
          <p:nvPr/>
        </p:nvSpPr>
        <p:spPr bwMode="auto">
          <a:xfrm>
            <a:off x="3788902" y="1583143"/>
            <a:ext cx="7407275" cy="12969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he-IL" altLang="he-IL" b="1" dirty="0">
                <a:solidFill>
                  <a:schemeClr val="tx1"/>
                </a:solidFill>
              </a:rPr>
              <a:t>ניסוי מעבדה: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dirty="0">
                <a:solidFill>
                  <a:schemeClr val="tx1"/>
                </a:solidFill>
              </a:rPr>
              <a:t>בתום החלק התיאורטי בוצע  ניסויי מעבדה חלקי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dirty="0">
                <a:solidFill>
                  <a:schemeClr val="tx1"/>
                </a:solidFill>
              </a:rPr>
              <a:t>לאימות אלגוריתמי השידור והקליטה: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he-IL" altLang="he-IL" dirty="0">
              <a:solidFill>
                <a:schemeClr val="tx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dirty="0" err="1">
                <a:solidFill>
                  <a:schemeClr val="tx1"/>
                </a:solidFill>
              </a:rPr>
              <a:t>צב"ד</a:t>
            </a:r>
            <a:r>
              <a:rPr lang="he-IL" altLang="he-IL" dirty="0">
                <a:solidFill>
                  <a:schemeClr val="tx1"/>
                </a:solidFill>
              </a:rPr>
              <a:t> ברשות המעבדה - </a:t>
            </a: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sz="1800" dirty="0">
                <a:solidFill>
                  <a:schemeClr val="tx1"/>
                </a:solidFill>
              </a:rPr>
              <a:t>אוסילוסקופ דוגם.</a:t>
            </a:r>
            <a:endParaRPr lang="en-US" altLang="he-IL" sz="1800" dirty="0">
              <a:solidFill>
                <a:schemeClr val="tx1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sz="1800" dirty="0">
                <a:solidFill>
                  <a:schemeClr val="tx1"/>
                </a:solidFill>
              </a:rPr>
              <a:t>מחולל אותות </a:t>
            </a:r>
            <a:r>
              <a:rPr lang="he-IL" altLang="he-IL" sz="1800" dirty="0" err="1">
                <a:solidFill>
                  <a:schemeClr val="tx1"/>
                </a:solidFill>
              </a:rPr>
              <a:t>וקטורי</a:t>
            </a:r>
            <a:endParaRPr lang="he-IL" altLang="he-IL" sz="1800" dirty="0">
              <a:solidFill>
                <a:schemeClr val="tx1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sz="1800" dirty="0">
                <a:solidFill>
                  <a:schemeClr val="tx1"/>
                </a:solidFill>
              </a:rPr>
              <a:t>מחשב לשליטה אוטומטית על </a:t>
            </a:r>
            <a:r>
              <a:rPr lang="he-IL" altLang="he-IL" sz="1800" dirty="0" err="1">
                <a:solidFill>
                  <a:schemeClr val="tx1"/>
                </a:solidFill>
              </a:rPr>
              <a:t>הצב"ד</a:t>
            </a:r>
            <a:endParaRPr lang="he-IL" altLang="he-IL" sz="1800" dirty="0">
              <a:solidFill>
                <a:schemeClr val="tx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he-IL" altLang="he-IL" dirty="0">
              <a:solidFill>
                <a:schemeClr val="tx1"/>
              </a:solidFill>
            </a:endParaRPr>
          </a:p>
        </p:txBody>
      </p:sp>
      <p:pic>
        <p:nvPicPr>
          <p:cNvPr id="41989" name="תמונה 103">
            <a:extLst>
              <a:ext uri="{FF2B5EF4-FFF2-40B4-BE49-F238E27FC236}">
                <a16:creationId xmlns:a16="http://schemas.microsoft.com/office/drawing/2014/main" id="{CD1742CD-B37A-4D43-A773-456ADA3B1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2" t="33025" r="21875" b="40433"/>
          <a:stretch>
            <a:fillRect/>
          </a:stretch>
        </p:blipFill>
        <p:spPr bwMode="auto">
          <a:xfrm>
            <a:off x="726282" y="4669359"/>
            <a:ext cx="4176713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5">
            <a:extLst>
              <a:ext uri="{FF2B5EF4-FFF2-40B4-BE49-F238E27FC236}">
                <a16:creationId xmlns:a16="http://schemas.microsoft.com/office/drawing/2014/main" id="{F28999F8-EE7F-46B7-B14F-68BB2BDDB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145" y="4033637"/>
            <a:ext cx="2312988" cy="2301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-IT" altLang="en-US" sz="900" b="1" dirty="0">
                <a:solidFill>
                  <a:srgbClr val="4F81BD"/>
                </a:solidFill>
                <a:cs typeface="Calibri" panose="020F0502020204030204" pitchFamily="34" charset="0"/>
              </a:rPr>
              <a:t>Agilent 54845A Infinium Oscilloscope</a:t>
            </a:r>
            <a:endParaRPr lang="en-US" altLang="en-US" dirty="0"/>
          </a:p>
        </p:txBody>
      </p:sp>
      <p:sp>
        <p:nvSpPr>
          <p:cNvPr id="41991" name="Rectangle 6">
            <a:extLst>
              <a:ext uri="{FF2B5EF4-FFF2-40B4-BE49-F238E27FC236}">
                <a16:creationId xmlns:a16="http://schemas.microsoft.com/office/drawing/2014/main" id="{186765A4-8BEB-4A88-BAF4-7A16E6CFB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976" y="5714309"/>
            <a:ext cx="2864887" cy="2308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900" b="1" dirty="0">
                <a:solidFill>
                  <a:srgbClr val="4F81BD"/>
                </a:solidFill>
                <a:cs typeface="Calibri" panose="020F0502020204030204" pitchFamily="34" charset="0"/>
              </a:rPr>
              <a:t>Agilent MXG N5182A RF Vector Signal Generator</a:t>
            </a:r>
            <a:endParaRPr lang="en-US" altLang="en-US" sz="6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689524CB-4C0C-45E3-AA12-1B27A692CF08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ניסויי מעבדה ואתגרים - (טרם הושלם)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קשיים ופתרונות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EFE4C-0978-45CF-8EE4-E0D57C9D1BA7}"/>
              </a:ext>
            </a:extLst>
          </p:cNvPr>
          <p:cNvSpPr txBox="1"/>
          <p:nvPr/>
        </p:nvSpPr>
        <p:spPr>
          <a:xfrm>
            <a:off x="980902" y="1664953"/>
            <a:ext cx="10721284" cy="4206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האותות שודרו מהמחולל כחבילות (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Packets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של אותות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TDM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עם ריפוד באפסים בין כל חבילה. על המפענח לזהות מתי מתחיל ומתי נגמרת החבילה ששודרה על מנת לנתח אותה.</a:t>
            </a:r>
          </a:p>
          <a:p>
            <a:pPr marL="342900" indent="-34290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לכן הוספנו 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</a:rPr>
              <a:t>בתחילת כל חבילה ששודרה אפסים 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ואות יחוס למודולציה: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he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he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he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150FF90D-6637-4E69-88F7-81789CC3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</a:t>
            </a:r>
            <a:endParaRPr kumimoji="0" lang="he-I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1">
            <a:extLst>
              <a:ext uri="{FF2B5EF4-FFF2-40B4-BE49-F238E27FC236}">
                <a16:creationId xmlns:a16="http://schemas.microsoft.com/office/drawing/2014/main" id="{DBF5D363-9DCC-4F23-BC20-7D7A86248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5" y="3198861"/>
            <a:ext cx="47720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6B3F4610-58D4-4A3A-B397-9A4BAB181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5" y="5033237"/>
            <a:ext cx="1415772" cy="64633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Zero padding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3813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reference symbol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68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קשיים ופתרונות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EFE4C-0978-45CF-8EE4-E0D57C9D1BA7}"/>
              </a:ext>
            </a:extLst>
          </p:cNvPr>
          <p:cNvSpPr txBox="1"/>
          <p:nvPr/>
        </p:nvSpPr>
        <p:spPr>
          <a:xfrm>
            <a:off x="980902" y="1222501"/>
            <a:ext cx="10721284" cy="1186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כדי למצוא מתי החבליה מתחילה, צורף רצף סימבול הידוע על ידי המחולל והמפענח לתחילת החבילה.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מבצעים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קונבולוציה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בין האות הנקלט לסדרה הידוע, כדי למצוא מתי מתחילה כל חבילה.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ה"פיקים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מיצגים נקודות בהם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הקונבולוציה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מקסימלית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והם יצביעו על תחילת החבילה.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150FF90D-6637-4E69-88F7-81789CC3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</a:t>
            </a:r>
            <a:endParaRPr kumimoji="0" lang="he-I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04A9F2C2-9DBD-4565-8963-E5F452D33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836737"/>
            <a:ext cx="5327650" cy="2798762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90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91715CF0-A2D7-47FC-B5EF-19305A995F41}"/>
              </a:ext>
            </a:extLst>
          </p:cNvPr>
          <p:cNvSpPr txBox="1">
            <a:spLocks/>
          </p:cNvSpPr>
          <p:nvPr/>
        </p:nvSpPr>
        <p:spPr>
          <a:xfrm>
            <a:off x="1143001" y="21730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רעש 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Jitter</a:t>
            </a:r>
            <a:endParaRPr lang="he-IL" altLang="en-US" b="1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EFE4C-0978-45CF-8EE4-E0D57C9D1BA7}"/>
              </a:ext>
            </a:extLst>
          </p:cNvPr>
          <p:cNvSpPr txBox="1"/>
          <p:nvPr/>
        </p:nvSpPr>
        <p:spPr>
          <a:xfrm>
            <a:off x="980902" y="1222501"/>
            <a:ext cx="10721284" cy="1186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רעש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Jitter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נגרם מאי דיוקים של שעון המערכת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שנגרמים כתוצאה מרעש על הפאזה של אות השעון.</a:t>
            </a: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לשם ניתוח רעש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Jitter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הוספנו מרכיב רעש לבן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AWGN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לפאזה של אות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PSK</a:t>
            </a:r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בתמונה הבאה ניתן לראות את היסטוגרמת שגיאות הפאזה (באמצעות אלגוריתם ה-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Zero Crossings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150FF90D-6637-4E69-88F7-81789CC31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כאשר </a:t>
            </a:r>
            <a:endParaRPr kumimoji="0" lang="he-IL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0C1384E0-1B59-4410-8F83-46480C98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762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תמונה 6" descr="תמונה שמכילה מוסיקה&#10;&#10;תיאור שנוצר ברמת מהימנות גבוהה">
            <a:extLst>
              <a:ext uri="{FF2B5EF4-FFF2-40B4-BE49-F238E27FC236}">
                <a16:creationId xmlns:a16="http://schemas.microsoft.com/office/drawing/2014/main" id="{301DA4B0-4055-4983-ABC4-B2100F588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56" y="2461173"/>
            <a:ext cx="5272087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67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16113C7-5E4D-46E1-B94C-70BC6C34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473" y="1871987"/>
            <a:ext cx="10673054" cy="3770798"/>
          </a:xfrm>
        </p:spPr>
        <p:txBody>
          <a:bodyPr>
            <a:noAutofit/>
          </a:bodyPr>
          <a:lstStyle/>
          <a:p>
            <a:pPr marL="0" indent="0" algn="r" rtl="1" eaLnBrk="1" hangingPunct="1">
              <a:buFont typeface="Symbol" panose="05050102010706020507" pitchFamily="18" charset="2"/>
              <a:buNone/>
              <a:defRPr/>
            </a:pPr>
            <a:r>
              <a:rPr lang="he-IL" altLang="he-IL" sz="3200" b="1" dirty="0" err="1"/>
              <a:t>לפרוייקט</a:t>
            </a:r>
            <a:r>
              <a:rPr lang="he-IL" altLang="he-IL" sz="3200" b="1" dirty="0"/>
              <a:t> שני רבדים:</a:t>
            </a:r>
            <a:endParaRPr lang="he-IL" altLang="he-IL" sz="2200" dirty="0"/>
          </a:p>
          <a:p>
            <a:pPr marL="0" indent="0" algn="r" rtl="1" eaLnBrk="1" hangingPunct="1">
              <a:buFont typeface="Symbol" panose="05050102010706020507" pitchFamily="18" charset="2"/>
              <a:buNone/>
              <a:defRPr/>
            </a:pPr>
            <a:r>
              <a:rPr lang="he-IL" altLang="he-IL" sz="2200" b="1" dirty="0"/>
              <a:t>רובד א' - רובד תיאורטי</a:t>
            </a:r>
          </a:p>
          <a:p>
            <a:pPr algn="r" rtl="1"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sz="2200" dirty="0"/>
              <a:t>פיתוח אלגוריתמים לעיבוד אותות ספרתיים</a:t>
            </a:r>
          </a:p>
          <a:p>
            <a:pPr lvl="1" algn="r" rtl="1"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sz="2200" dirty="0" err="1"/>
              <a:t>סינטזה</a:t>
            </a:r>
            <a:r>
              <a:rPr lang="he-IL" altLang="he-IL" sz="2200" dirty="0"/>
              <a:t> של אותות בינאריים, שילוב עיוותים, ואנליזה.</a:t>
            </a:r>
          </a:p>
          <a:p>
            <a:pPr lvl="1" algn="r" rtl="1" eaLnBrk="1" hangingPunct="1">
              <a:buFont typeface="Arial" panose="020B0604020202020204" pitchFamily="34" charset="0"/>
              <a:buChar char="•"/>
              <a:defRPr/>
            </a:pPr>
            <a:endParaRPr lang="he-IL" altLang="he-IL" sz="2200" dirty="0"/>
          </a:p>
          <a:p>
            <a:pPr marL="0" indent="0" algn="r" rtl="1" eaLnBrk="1" hangingPunct="1">
              <a:buFont typeface="Symbol" panose="05050102010706020507" pitchFamily="18" charset="2"/>
              <a:buNone/>
              <a:defRPr/>
            </a:pPr>
            <a:r>
              <a:rPr lang="he-IL" altLang="he-IL" sz="2200" b="1" dirty="0"/>
              <a:t>רובד ב' – רובד </a:t>
            </a:r>
            <a:r>
              <a:rPr lang="he-IL" altLang="he-IL" sz="2200" b="1" dirty="0" err="1"/>
              <a:t>נסיוני</a:t>
            </a:r>
            <a:endParaRPr lang="he-IL" altLang="he-IL" sz="2200" b="1" dirty="0"/>
          </a:p>
          <a:p>
            <a:pPr algn="r" rtl="1"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sz="2200" dirty="0"/>
              <a:t>בחינת </a:t>
            </a:r>
            <a:r>
              <a:rPr lang="he-IL" altLang="he-IL" sz="2200" dirty="0" err="1"/>
              <a:t>אלגורתמים</a:t>
            </a:r>
            <a:r>
              <a:rPr lang="he-IL" altLang="he-IL" sz="2200" dirty="0"/>
              <a:t> בזמן אמת</a:t>
            </a:r>
          </a:p>
          <a:p>
            <a:pPr lvl="1" algn="r" rtl="1"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sz="2200" dirty="0"/>
              <a:t>שימוש </a:t>
            </a:r>
            <a:r>
              <a:rPr lang="he-IL" altLang="he-IL" sz="2200" dirty="0" err="1"/>
              <a:t>בצב"ד</a:t>
            </a:r>
            <a:r>
              <a:rPr lang="he-IL" altLang="he-IL" sz="2200" dirty="0"/>
              <a:t> המעבדה: מחולל אות </a:t>
            </a:r>
            <a:r>
              <a:rPr lang="he-IL" altLang="he-IL" sz="2200" dirty="0" err="1"/>
              <a:t>וקטורי</a:t>
            </a:r>
            <a:r>
              <a:rPr lang="he-IL" altLang="he-IL" sz="2200" dirty="0"/>
              <a:t> ואוסילוסקופ דוגם.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452724C-45C7-43A0-A922-BD85883B6161}"/>
              </a:ext>
            </a:extLst>
          </p:cNvPr>
          <p:cNvSpPr txBox="1">
            <a:spLocks/>
          </p:cNvSpPr>
          <p:nvPr/>
        </p:nvSpPr>
        <p:spPr>
          <a:xfrm>
            <a:off x="1981200" y="478097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אופן המימוש</a:t>
            </a:r>
          </a:p>
        </p:txBody>
      </p:sp>
    </p:spTree>
    <p:extLst>
      <p:ext uri="{BB962C8B-B14F-4D97-AF65-F5344CB8AC3E}">
        <p14:creationId xmlns:p14="http://schemas.microsoft.com/office/powerpoint/2010/main" val="6431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7452724C-45C7-43A0-A922-BD85883B6161}"/>
              </a:ext>
            </a:extLst>
          </p:cNvPr>
          <p:cNvSpPr txBox="1">
            <a:spLocks/>
          </p:cNvSpPr>
          <p:nvPr/>
        </p:nvSpPr>
        <p:spPr>
          <a:xfrm>
            <a:off x="1981200" y="132864"/>
            <a:ext cx="822960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altLang="he-IL" dirty="0">
                <a:solidFill>
                  <a:srgbClr val="C2E194"/>
                </a:solidFill>
              </a:rPr>
              <a:t>רובד תיאורטי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B9F7E19-6F0E-4B77-B3A1-ADF8CB053EAC}"/>
              </a:ext>
            </a:extLst>
          </p:cNvPr>
          <p:cNvSpPr txBox="1">
            <a:spLocks/>
          </p:cNvSpPr>
          <p:nvPr/>
        </p:nvSpPr>
        <p:spPr>
          <a:xfrm>
            <a:off x="1399593" y="3825616"/>
            <a:ext cx="9841690" cy="2554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altLang="he-IL" dirty="0"/>
              <a:t>מימוש אותות ספרתיים בטכניקות מודולציה שונות:</a:t>
            </a:r>
          </a:p>
          <a:p>
            <a:pPr algn="r" rtl="1"/>
            <a:r>
              <a:rPr lang="en-US" altLang="he-IL" dirty="0"/>
              <a:t>PSK</a:t>
            </a:r>
            <a:r>
              <a:rPr lang="he-IL" altLang="he-IL" dirty="0"/>
              <a:t>,</a:t>
            </a:r>
            <a:r>
              <a:rPr lang="en-US" altLang="he-IL" dirty="0"/>
              <a:t>QPSK</a:t>
            </a:r>
            <a:r>
              <a:rPr lang="he-IL" altLang="he-IL" dirty="0"/>
              <a:t> ,</a:t>
            </a:r>
            <a:r>
              <a:rPr lang="en-US" altLang="he-IL" dirty="0"/>
              <a:t>QAM16</a:t>
            </a:r>
            <a:r>
              <a:rPr lang="he-IL" altLang="he-IL" dirty="0"/>
              <a:t>,אפנון מעגלי </a:t>
            </a:r>
            <a:r>
              <a:rPr lang="he-IL" altLang="he-IL" dirty="0" err="1"/>
              <a:t>וכו</a:t>
            </a:r>
            <a:r>
              <a:rPr lang="he-IL" altLang="he-IL" dirty="0"/>
              <a:t>'.</a:t>
            </a:r>
          </a:p>
          <a:p>
            <a:pPr algn="r" rtl="1"/>
            <a:r>
              <a:rPr lang="he-IL" altLang="he-IL" dirty="0"/>
              <a:t>טכניקות </a:t>
            </a:r>
            <a:r>
              <a:rPr lang="en-US" altLang="he-IL" dirty="0"/>
              <a:t>pulse shaping</a:t>
            </a:r>
            <a:r>
              <a:rPr lang="he-IL" altLang="he-IL" dirty="0"/>
              <a:t> להגבלת רוחב הסרט של האות המשודר.</a:t>
            </a:r>
          </a:p>
          <a:p>
            <a:pPr algn="r" rtl="1"/>
            <a:r>
              <a:rPr lang="he-IL" altLang="he-IL" dirty="0"/>
              <a:t>ניתוח במישור הזמן ובמישור התדר.</a:t>
            </a:r>
          </a:p>
          <a:p>
            <a:pPr algn="r" rtl="1"/>
            <a:r>
              <a:rPr lang="he-IL" altLang="he-IL" dirty="0"/>
              <a:t>שילוב עיוותים </a:t>
            </a:r>
            <a:r>
              <a:rPr lang="he-IL" altLang="he-IL" dirty="0" err="1"/>
              <a:t>סטוכסטיים</a:t>
            </a:r>
            <a:r>
              <a:rPr lang="he-IL" altLang="he-IL" dirty="0"/>
              <a:t>: רעש אמפליטודה (</a:t>
            </a:r>
            <a:r>
              <a:rPr lang="en-US" altLang="he-IL" dirty="0"/>
              <a:t>AWGN</a:t>
            </a:r>
            <a:r>
              <a:rPr lang="he-IL" altLang="he-IL" dirty="0"/>
              <a:t>) רעש פאזה.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4B48D8F5-521B-482C-BAAD-216C091EC362}"/>
              </a:ext>
            </a:extLst>
          </p:cNvPr>
          <p:cNvGrpSpPr>
            <a:grpSpLocks/>
          </p:cNvGrpSpPr>
          <p:nvPr/>
        </p:nvGrpSpPr>
        <p:grpSpPr bwMode="auto">
          <a:xfrm>
            <a:off x="731837" y="1264979"/>
            <a:ext cx="5364163" cy="2560637"/>
            <a:chOff x="48" y="144"/>
            <a:chExt cx="5472" cy="2592"/>
          </a:xfrm>
        </p:grpSpPr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4D90138C-149D-4FB4-88A1-5DA504814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44"/>
              <a:ext cx="2880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B74AABD7-98DC-484E-A38B-052508CC1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144"/>
              <a:ext cx="2832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734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948A8C1B-665C-47DE-9532-81A7261F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3246374"/>
            <a:ext cx="10448244" cy="2265362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  <a:defRPr/>
            </a:pPr>
            <a:r>
              <a:rPr lang="he-IL" altLang="he-IL" b="1" dirty="0"/>
              <a:t>מחולל:</a:t>
            </a:r>
          </a:p>
          <a:p>
            <a:pPr algn="r" rtl="1"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dirty="0"/>
              <a:t>המידע הדיגיטלי (בינארי) עובר תהליכי קידוד (מקודד </a:t>
            </a:r>
            <a:r>
              <a:rPr lang="he-IL" altLang="he-IL" dirty="0" err="1"/>
              <a:t>קונבולוציה</a:t>
            </a:r>
            <a:r>
              <a:rPr lang="he-IL" altLang="he-IL" dirty="0"/>
              <a:t>) ומיפוי (</a:t>
            </a:r>
            <a:r>
              <a:rPr lang="en-US" altLang="he-IL" dirty="0"/>
              <a:t>encoding and mapping</a:t>
            </a:r>
            <a:r>
              <a:rPr lang="he-IL" altLang="he-IL" dirty="0"/>
              <a:t>), והופך לרצף מילים (</a:t>
            </a:r>
            <a:r>
              <a:rPr lang="en-US" altLang="he-IL" dirty="0"/>
              <a:t>symbol</a:t>
            </a:r>
            <a:r>
              <a:rPr lang="he-IL" altLang="he-IL" dirty="0"/>
              <a:t>).</a:t>
            </a:r>
          </a:p>
          <a:p>
            <a:pPr algn="r" rtl="1"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dirty="0"/>
              <a:t>בהמשך יתבצע </a:t>
            </a:r>
            <a:r>
              <a:rPr lang="en-US" altLang="he-IL" dirty="0"/>
              <a:t>pulse shaping</a:t>
            </a:r>
            <a:r>
              <a:rPr lang="he-IL" altLang="he-IL" dirty="0"/>
              <a:t>, להגבלת רוחב הסרט של האות המשודר למזעור ההפרעה הדדית בין ערוצי השידור.</a:t>
            </a:r>
          </a:p>
          <a:p>
            <a:pPr algn="r" rtl="1" eaLnBrk="1" hangingPunct="1">
              <a:buFont typeface="Arial" panose="020B0604020202020204" pitchFamily="34" charset="0"/>
              <a:buChar char="•"/>
              <a:defRPr/>
            </a:pPr>
            <a:endParaRPr lang="he-IL" altLang="he-IL" dirty="0"/>
          </a:p>
          <a:p>
            <a:pPr algn="r" rtl="1" eaLnBrk="1" hangingPunct="1">
              <a:buFont typeface="Arial" panose="020B0604020202020204" pitchFamily="34" charset="0"/>
              <a:buChar char="•"/>
              <a:defRPr/>
            </a:pPr>
            <a:endParaRPr lang="he-IL" altLang="he-IL" dirty="0"/>
          </a:p>
        </p:txBody>
      </p:sp>
      <p:sp>
        <p:nvSpPr>
          <p:cNvPr id="15363" name="Title 2">
            <a:extLst>
              <a:ext uri="{FF2B5EF4-FFF2-40B4-BE49-F238E27FC236}">
                <a16:creationId xmlns:a16="http://schemas.microsoft.com/office/drawing/2014/main" id="{370D2265-E7A9-41C5-8C96-226AA4F8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495" y="123996"/>
            <a:ext cx="9905998" cy="1478570"/>
          </a:xfrm>
        </p:spPr>
        <p:txBody>
          <a:bodyPr/>
          <a:lstStyle/>
          <a:p>
            <a:pPr algn="ctr" rtl="1" eaLnBrk="1" hangingPunct="1">
              <a:buFont typeface="Symbol" panose="05050102010706020507" pitchFamily="18" charset="2"/>
              <a:buNone/>
            </a:pPr>
            <a:r>
              <a:rPr lang="he-IL" altLang="he-I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מבנה כללי של </a:t>
            </a:r>
            <a:r>
              <a:rPr lang="he-IL" altLang="he-IL" b="1" dirty="0">
                <a:solidFill>
                  <a:srgbClr val="C2E194"/>
                </a:solidFill>
              </a:rPr>
              <a:t>המערכת</a:t>
            </a:r>
          </a:p>
        </p:txBody>
      </p:sp>
      <p:grpSp>
        <p:nvGrpSpPr>
          <p:cNvPr id="15364" name="Group 32">
            <a:extLst>
              <a:ext uri="{FF2B5EF4-FFF2-40B4-BE49-F238E27FC236}">
                <a16:creationId xmlns:a16="http://schemas.microsoft.com/office/drawing/2014/main" id="{299A205D-F2F2-492C-8AD6-0AEDA94F1D28}"/>
              </a:ext>
            </a:extLst>
          </p:cNvPr>
          <p:cNvGrpSpPr>
            <a:grpSpLocks/>
          </p:cNvGrpSpPr>
          <p:nvPr/>
        </p:nvGrpSpPr>
        <p:grpSpPr bwMode="auto">
          <a:xfrm>
            <a:off x="2317217" y="5690586"/>
            <a:ext cx="7377199" cy="624879"/>
            <a:chOff x="440489" y="5805264"/>
            <a:chExt cx="6278847" cy="528485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A54E3B-BC50-4606-BF1A-CBB9786F6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489" y="5805264"/>
              <a:ext cx="3653481" cy="528374"/>
              <a:chOff x="429" y="12375"/>
              <a:chExt cx="5847" cy="795"/>
            </a:xfrm>
            <a:grpFill/>
          </p:grpSpPr>
          <p:grpSp>
            <p:nvGrpSpPr>
              <p:cNvPr id="13" name="Group 5">
                <a:extLst>
                  <a:ext uri="{FF2B5EF4-FFF2-40B4-BE49-F238E27FC236}">
                    <a16:creationId xmlns:a16="http://schemas.microsoft.com/office/drawing/2014/main" id="{AFCEF837-8E98-49A2-BEA2-59E7D6CEA6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" y="12375"/>
                <a:ext cx="3247" cy="795"/>
                <a:chOff x="1246" y="12195"/>
                <a:chExt cx="2579" cy="420"/>
              </a:xfrm>
              <a:grpFill/>
            </p:grpSpPr>
            <p:sp>
              <p:nvSpPr>
                <p:cNvPr id="17" name="Text Box 6">
                  <a:extLst>
                    <a:ext uri="{FF2B5EF4-FFF2-40B4-BE49-F238E27FC236}">
                      <a16:creationId xmlns:a16="http://schemas.microsoft.com/office/drawing/2014/main" id="{DC072DCC-76EE-4673-838E-02763BCB67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6" y="12195"/>
                  <a:ext cx="1709" cy="420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85000"/>
                    </a:schemeClr>
                  </a:solidFill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>
                    <a:defRPr/>
                  </a:pPr>
                  <a:r>
                    <a:rPr lang="en-US" altLang="en-US" b="1" dirty="0" err="1">
                      <a:solidFill>
                        <a:schemeClr val="tx1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Binery</a:t>
                  </a:r>
                  <a:r>
                    <a:rPr lang="en-US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 Data (00010011…)</a:t>
                  </a:r>
                  <a:endParaRPr lang="en-US" altLang="en-US" sz="4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AutoShape 7">
                  <a:extLst>
                    <a:ext uri="{FF2B5EF4-FFF2-40B4-BE49-F238E27FC236}">
                      <a16:creationId xmlns:a16="http://schemas.microsoft.com/office/drawing/2014/main" id="{C474B104-621E-49C8-8BDE-652E5A9682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5" y="12405"/>
                  <a:ext cx="870" cy="0"/>
                </a:xfrm>
                <a:prstGeom prst="straightConnector1">
                  <a:avLst/>
                </a:prstGeom>
                <a:grpFill/>
                <a:ln>
                  <a:solidFill>
                    <a:schemeClr val="tx1">
                      <a:lumMod val="85000"/>
                    </a:schemeClr>
                  </a:solidFill>
                  <a:headEnd/>
                  <a:tailEnd type="triangl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>
                    <a:defRPr/>
                  </a:pPr>
                  <a:endParaRPr lang="en-US" sz="4400" b="1"/>
                </a:p>
              </p:txBody>
            </p:sp>
          </p:grpSp>
          <p:grpSp>
            <p:nvGrpSpPr>
              <p:cNvPr id="14" name="Group 8">
                <a:extLst>
                  <a:ext uri="{FF2B5EF4-FFF2-40B4-BE49-F238E27FC236}">
                    <a16:creationId xmlns:a16="http://schemas.microsoft.com/office/drawing/2014/main" id="{61D57852-0530-416F-9B91-1EE88D9715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12375"/>
                <a:ext cx="2601" cy="795"/>
                <a:chOff x="1704" y="12195"/>
                <a:chExt cx="2121" cy="420"/>
              </a:xfrm>
              <a:grpFill/>
            </p:grpSpPr>
            <p:sp>
              <p:nvSpPr>
                <p:cNvPr id="15" name="Text Box 9">
                  <a:extLst>
                    <a:ext uri="{FF2B5EF4-FFF2-40B4-BE49-F238E27FC236}">
                      <a16:creationId xmlns:a16="http://schemas.microsoft.com/office/drawing/2014/main" id="{A3322C6A-CEB8-40AD-9E8E-B8456806C3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4" y="12195"/>
                  <a:ext cx="1251" cy="420"/>
                </a:xfrm>
                <a:prstGeom prst="rect">
                  <a:avLst/>
                </a:prstGeom>
                <a:grpFill/>
                <a:ln>
                  <a:solidFill>
                    <a:schemeClr val="tx1">
                      <a:lumMod val="85000"/>
                    </a:schemeClr>
                  </a:solidFill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>
                    <a:defRPr/>
                  </a:pPr>
                  <a:r>
                    <a:rPr lang="en-US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Encoder</a:t>
                  </a:r>
                  <a:endParaRPr lang="en-US" altLang="en-US" sz="4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AutoShape 10">
                  <a:extLst>
                    <a:ext uri="{FF2B5EF4-FFF2-40B4-BE49-F238E27FC236}">
                      <a16:creationId xmlns:a16="http://schemas.microsoft.com/office/drawing/2014/main" id="{FBCA9EF6-88E0-4F3A-AF8A-A1365C51A5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5" y="12405"/>
                  <a:ext cx="870" cy="0"/>
                </a:xfrm>
                <a:prstGeom prst="straightConnector1">
                  <a:avLst/>
                </a:prstGeom>
                <a:grpFill/>
                <a:ln>
                  <a:solidFill>
                    <a:schemeClr val="tx1">
                      <a:lumMod val="85000"/>
                    </a:schemeClr>
                  </a:solidFill>
                  <a:headEnd/>
                  <a:tailEnd type="triangl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>
                    <a:defRPr/>
                  </a:pPr>
                  <a:endParaRPr lang="en-US" sz="4400" b="1"/>
                </a:p>
              </p:txBody>
            </p:sp>
          </p:grpSp>
        </p:grpSp>
        <p:grpSp>
          <p:nvGrpSpPr>
            <p:cNvPr id="6" name="Group 11">
              <a:extLst>
                <a:ext uri="{FF2B5EF4-FFF2-40B4-BE49-F238E27FC236}">
                  <a16:creationId xmlns:a16="http://schemas.microsoft.com/office/drawing/2014/main" id="{284E8E79-D474-419F-ABA7-3EFC21CE2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3970" y="5805264"/>
              <a:ext cx="1668182" cy="528374"/>
              <a:chOff x="1704" y="12195"/>
              <a:chExt cx="2121" cy="420"/>
            </a:xfrm>
            <a:grpFill/>
          </p:grpSpPr>
          <p:sp>
            <p:nvSpPr>
              <p:cNvPr id="11" name="Text Box 12">
                <a:extLst>
                  <a:ext uri="{FF2B5EF4-FFF2-40B4-BE49-F238E27FC236}">
                    <a16:creationId xmlns:a16="http://schemas.microsoft.com/office/drawing/2014/main" id="{733A0A1B-3E31-4C23-AF9E-FFC31CCEF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4" y="12195"/>
                <a:ext cx="1251" cy="420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IQ </a:t>
                </a:r>
                <a:br>
                  <a:rPr lang="en-US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Mapper</a:t>
                </a:r>
                <a:endParaRPr lang="en-US" altLang="en-US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AutoShape 13">
                <a:extLst>
                  <a:ext uri="{FF2B5EF4-FFF2-40B4-BE49-F238E27FC236}">
                    <a16:creationId xmlns:a16="http://schemas.microsoft.com/office/drawing/2014/main" id="{26EE868E-45A8-4C5F-B52F-9EAC9049D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" y="12405"/>
                <a:ext cx="870" cy="0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  <a:headEnd/>
                <a:tailEnd type="triangl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endParaRPr lang="en-US" sz="4400" b="1"/>
              </a:p>
            </p:txBody>
          </p:sp>
        </p:grp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48A5FD14-1D5A-43F7-AB47-AAB04017B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211" y="5805264"/>
              <a:ext cx="957125" cy="528485"/>
            </a:xfrm>
            <a:prstGeom prst="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Pulse</a:t>
              </a:r>
            </a:p>
            <a:p>
              <a:pPr algn="ctr">
                <a:defRPr/>
              </a:pPr>
              <a:r>
                <a:rPr lang="en-US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Shaping</a:t>
              </a:r>
              <a:endPara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Content Placeholder 1">
            <a:extLst>
              <a:ext uri="{FF2B5EF4-FFF2-40B4-BE49-F238E27FC236}">
                <a16:creationId xmlns:a16="http://schemas.microsoft.com/office/drawing/2014/main" id="{E366BF79-20D9-49E4-8EAD-18D3DB5248BA}"/>
              </a:ext>
            </a:extLst>
          </p:cNvPr>
          <p:cNvSpPr txBox="1">
            <a:spLocks/>
          </p:cNvSpPr>
          <p:nvPr/>
        </p:nvSpPr>
        <p:spPr bwMode="auto">
          <a:xfrm>
            <a:off x="312183" y="1364019"/>
            <a:ext cx="10611922" cy="22653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hangingPunct="1">
              <a:buNone/>
              <a:defRPr/>
            </a:pPr>
            <a:r>
              <a:rPr lang="he-IL" altLang="he-IL" b="1" dirty="0">
                <a:solidFill>
                  <a:schemeClr val="tx1"/>
                </a:solidFill>
              </a:rPr>
              <a:t>למערכת שלושה חלקים (על פלטפורמת מטלב)</a:t>
            </a:r>
          </a:p>
          <a:p>
            <a:pPr algn="r"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u="sng" dirty="0">
                <a:solidFill>
                  <a:schemeClr val="tx1"/>
                </a:solidFill>
              </a:rPr>
              <a:t>מחולל</a:t>
            </a:r>
          </a:p>
          <a:p>
            <a:pPr algn="r"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u="sng" dirty="0">
                <a:solidFill>
                  <a:schemeClr val="tx1"/>
                </a:solidFill>
              </a:rPr>
              <a:t>מדמה ערוץ</a:t>
            </a:r>
          </a:p>
          <a:p>
            <a:pPr algn="r"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u="sng" dirty="0">
                <a:solidFill>
                  <a:schemeClr val="tx1"/>
                </a:solidFill>
              </a:rPr>
              <a:t>מפענח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>
            <a:extLst>
              <a:ext uri="{FF2B5EF4-FFF2-40B4-BE49-F238E27FC236}">
                <a16:creationId xmlns:a16="http://schemas.microsoft.com/office/drawing/2014/main" id="{20D096A8-268D-475F-AB44-9F2C1F2F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652" y="0"/>
            <a:ext cx="9905998" cy="1478570"/>
          </a:xfrm>
        </p:spPr>
        <p:txBody>
          <a:bodyPr/>
          <a:lstStyle/>
          <a:p>
            <a:pPr algn="ctr" rtl="1" eaLnBrk="1" hangingPunct="1"/>
            <a:r>
              <a:rPr lang="he-IL" altLang="he-I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מדמה ערוץ</a:t>
            </a:r>
            <a:endParaRPr lang="he-IL" altLang="he-I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9940" name="Group 12300">
            <a:extLst>
              <a:ext uri="{FF2B5EF4-FFF2-40B4-BE49-F238E27FC236}">
                <a16:creationId xmlns:a16="http://schemas.microsoft.com/office/drawing/2014/main" id="{42401345-79B8-4BB3-9865-34DDACC07816}"/>
              </a:ext>
            </a:extLst>
          </p:cNvPr>
          <p:cNvGrpSpPr>
            <a:grpSpLocks/>
          </p:cNvGrpSpPr>
          <p:nvPr/>
        </p:nvGrpSpPr>
        <p:grpSpPr bwMode="auto">
          <a:xfrm>
            <a:off x="1996733" y="3659283"/>
            <a:ext cx="7864730" cy="2106611"/>
            <a:chOff x="2480346" y="2730587"/>
            <a:chExt cx="3909341" cy="923925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47" name="Group 30">
              <a:extLst>
                <a:ext uri="{FF2B5EF4-FFF2-40B4-BE49-F238E27FC236}">
                  <a16:creationId xmlns:a16="http://schemas.microsoft.com/office/drawing/2014/main" id="{303CB261-74C3-4D85-97B5-582BFEDB9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0346" y="2730587"/>
              <a:ext cx="1915441" cy="456886"/>
              <a:chOff x="1350" y="12195"/>
              <a:chExt cx="2475" cy="420"/>
            </a:xfrm>
            <a:grpFill/>
          </p:grpSpPr>
          <p:sp>
            <p:nvSpPr>
              <p:cNvPr id="53" name="Text Box 31">
                <a:extLst>
                  <a:ext uri="{FF2B5EF4-FFF2-40B4-BE49-F238E27FC236}">
                    <a16:creationId xmlns:a16="http://schemas.microsoft.com/office/drawing/2014/main" id="{DB8AC7DA-3277-4919-9AD7-9C6C1A3186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0" y="12195"/>
                <a:ext cx="1605" cy="420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rtl="1">
                  <a:defRPr/>
                </a:pPr>
                <a:r>
                  <a:rPr lang="en-US" altLang="en-US" sz="2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Transmitted signal</a:t>
                </a:r>
                <a:endParaRPr lang="en-US" altLang="en-US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AutoShape 32">
                <a:extLst>
                  <a:ext uri="{FF2B5EF4-FFF2-40B4-BE49-F238E27FC236}">
                    <a16:creationId xmlns:a16="http://schemas.microsoft.com/office/drawing/2014/main" id="{584DCF19-22D9-4EFC-89F4-5BD626FFC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" y="12405"/>
                <a:ext cx="870" cy="0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  <a:headEnd/>
                <a:tailEnd type="triangl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endParaRPr lang="en-US" sz="4400" b="1"/>
              </a:p>
            </p:txBody>
          </p:sp>
        </p:grpSp>
        <p:sp>
          <p:nvSpPr>
            <p:cNvPr id="48" name="Oval 33">
              <a:extLst>
                <a:ext uri="{FF2B5EF4-FFF2-40B4-BE49-F238E27FC236}">
                  <a16:creationId xmlns:a16="http://schemas.microsoft.com/office/drawing/2014/main" id="{F0023A9A-B01D-4AC4-AD3A-6169F2E37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787" y="2797262"/>
              <a:ext cx="400050" cy="342900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 rtl="1">
                <a:defRPr/>
              </a:pPr>
              <a:r>
                <a:rPr lang="en-US" altLang="en-US" sz="2800" b="1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+</a:t>
              </a:r>
              <a:endPara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 Box 34">
              <a:extLst>
                <a:ext uri="{FF2B5EF4-FFF2-40B4-BE49-F238E27FC236}">
                  <a16:creationId xmlns:a16="http://schemas.microsoft.com/office/drawing/2014/main" id="{B6133182-415D-4738-9E32-FE8C9A863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3699" y="2730587"/>
              <a:ext cx="915988" cy="461963"/>
            </a:xfrm>
            <a:prstGeom prst="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 rtl="1">
                <a:defRPr/>
              </a:pPr>
              <a:r>
                <a:rPr lang="en-US" altLang="en-US" sz="2800" b="1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Received signal</a:t>
              </a:r>
              <a:endPara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AutoShape 35">
              <a:extLst>
                <a:ext uri="{FF2B5EF4-FFF2-40B4-BE49-F238E27FC236}">
                  <a16:creationId xmlns:a16="http://schemas.microsoft.com/office/drawing/2014/main" id="{3238E7EB-332A-4D89-8486-2DD6FDCFF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7" y="2959187"/>
              <a:ext cx="677862" cy="0"/>
            </a:xfrm>
            <a:prstGeom prst="straightConnector1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  <a:headEnd/>
              <a:tailEnd type="triangl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4400" b="1"/>
            </a:p>
          </p:txBody>
        </p:sp>
        <p:sp>
          <p:nvSpPr>
            <p:cNvPr id="51" name="Text Box 36">
              <a:extLst>
                <a:ext uri="{FF2B5EF4-FFF2-40B4-BE49-F238E27FC236}">
                  <a16:creationId xmlns:a16="http://schemas.microsoft.com/office/drawing/2014/main" id="{DB422C69-35EC-4F23-AFF2-E8F50ED34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599" y="3373525"/>
              <a:ext cx="592138" cy="280987"/>
            </a:xfrm>
            <a:prstGeom prst="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 rtl="1">
                <a:defRPr/>
              </a:pPr>
              <a:r>
                <a:rPr lang="en-US" altLang="en-US" sz="2800" b="1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Noise</a:t>
              </a:r>
              <a:endPara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utoShape 37">
              <a:extLst>
                <a:ext uri="{FF2B5EF4-FFF2-40B4-BE49-F238E27FC236}">
                  <a16:creationId xmlns:a16="http://schemas.microsoft.com/office/drawing/2014/main" id="{BABE57A4-327A-4E6F-B8BE-DC90D32BC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9462" y="3140162"/>
              <a:ext cx="9525" cy="233363"/>
            </a:xfrm>
            <a:prstGeom prst="straightConnector1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  <a:headEnd/>
              <a:tailEnd type="triangl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4400" b="1" dirty="0"/>
            </a:p>
          </p:txBody>
        </p:sp>
      </p:grpSp>
      <p:sp>
        <p:nvSpPr>
          <p:cNvPr id="55" name="Content Placeholder 1">
            <a:extLst>
              <a:ext uri="{FF2B5EF4-FFF2-40B4-BE49-F238E27FC236}">
                <a16:creationId xmlns:a16="http://schemas.microsoft.com/office/drawing/2014/main" id="{A1423B79-555B-4B54-BFD9-78B4D323EEE3}"/>
              </a:ext>
            </a:extLst>
          </p:cNvPr>
          <p:cNvSpPr txBox="1">
            <a:spLocks/>
          </p:cNvSpPr>
          <p:nvPr/>
        </p:nvSpPr>
        <p:spPr bwMode="auto">
          <a:xfrm>
            <a:off x="276100" y="1402824"/>
            <a:ext cx="10056811" cy="12969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he-IL" altLang="he-IL" b="1" dirty="0">
                <a:solidFill>
                  <a:schemeClr val="tx1"/>
                </a:solidFill>
              </a:rPr>
              <a:t>עיוותי מערכת(ערוץ):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he-IL" dirty="0">
                <a:solidFill>
                  <a:schemeClr val="tx1"/>
                </a:solidFill>
              </a:rPr>
              <a:t>AWGN</a:t>
            </a:r>
            <a:r>
              <a:rPr lang="he-IL" altLang="he-IL" dirty="0">
                <a:solidFill>
                  <a:schemeClr val="tx1"/>
                </a:solidFill>
              </a:rPr>
              <a:t>-רעש לבן המשפיע על אמפליטודת האות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e-IL" altLang="he-IL" dirty="0">
                <a:solidFill>
                  <a:schemeClr val="tx1"/>
                </a:solidFill>
              </a:rPr>
              <a:t>עיוותי פאזה- עיוותי אפנון של המערכת שמקורם בשעון של המערכת.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he-IL" alt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>
            <a:extLst>
              <a:ext uri="{FF2B5EF4-FFF2-40B4-BE49-F238E27FC236}">
                <a16:creationId xmlns:a16="http://schemas.microsoft.com/office/drawing/2014/main" id="{20D096A8-268D-475F-AB44-9F2C1F2F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652" y="0"/>
            <a:ext cx="9905998" cy="1478570"/>
          </a:xfrm>
        </p:spPr>
        <p:txBody>
          <a:bodyPr/>
          <a:lstStyle/>
          <a:p>
            <a:pPr algn="ctr" rtl="1" eaLnBrk="1" hangingPunct="1"/>
            <a:r>
              <a:rPr lang="he-IL" altLang="he-I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מפענח</a:t>
            </a:r>
            <a:endParaRPr lang="he-IL" altLang="he-I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9939" name="Group 12301">
            <a:extLst>
              <a:ext uri="{FF2B5EF4-FFF2-40B4-BE49-F238E27FC236}">
                <a16:creationId xmlns:a16="http://schemas.microsoft.com/office/drawing/2014/main" id="{938CA03C-55FE-457B-93FA-21C68E2FAB9C}"/>
              </a:ext>
            </a:extLst>
          </p:cNvPr>
          <p:cNvGrpSpPr>
            <a:grpSpLocks/>
          </p:cNvGrpSpPr>
          <p:nvPr/>
        </p:nvGrpSpPr>
        <p:grpSpPr bwMode="auto">
          <a:xfrm>
            <a:off x="150921" y="4611313"/>
            <a:ext cx="11887200" cy="867874"/>
            <a:chOff x="1331640" y="5445224"/>
            <a:chExt cx="6372225" cy="409575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19" name="Group 39">
              <a:extLst>
                <a:ext uri="{FF2B5EF4-FFF2-40B4-BE49-F238E27FC236}">
                  <a16:creationId xmlns:a16="http://schemas.microsoft.com/office/drawing/2014/main" id="{381CACA9-85CA-4853-8599-E19E2B75AC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7460" y="5445224"/>
              <a:ext cx="1400670" cy="409575"/>
              <a:chOff x="1704" y="12195"/>
              <a:chExt cx="2121" cy="420"/>
            </a:xfrm>
            <a:grpFill/>
          </p:grpSpPr>
          <p:sp>
            <p:nvSpPr>
              <p:cNvPr id="12298" name="AutoShape 41">
                <a:extLst>
                  <a:ext uri="{FF2B5EF4-FFF2-40B4-BE49-F238E27FC236}">
                    <a16:creationId xmlns:a16="http://schemas.microsoft.com/office/drawing/2014/main" id="{33247821-917C-4A3B-949F-C976AE6B2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" y="12405"/>
                <a:ext cx="870" cy="0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  <a:headEnd/>
                <a:tailEnd type="triangl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endParaRPr lang="en-US" sz="4800" b="1"/>
              </a:p>
            </p:txBody>
          </p:sp>
          <p:sp>
            <p:nvSpPr>
              <p:cNvPr id="12297" name="Text Box 40">
                <a:extLst>
                  <a:ext uri="{FF2B5EF4-FFF2-40B4-BE49-F238E27FC236}">
                    <a16:creationId xmlns:a16="http://schemas.microsoft.com/office/drawing/2014/main" id="{8855859F-1DC7-4108-A03C-0FC6272F6D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4" y="12195"/>
                <a:ext cx="1338" cy="420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rtl="1">
                  <a:defRPr/>
                </a:pPr>
                <a:r>
                  <a:rPr lang="en-US" altLang="en-US" sz="2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Demapper</a:t>
                </a:r>
                <a:r>
                  <a:rPr lang="en-US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&amp; EVM Calc</a:t>
                </a:r>
                <a:endParaRPr lang="en-US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defRPr/>
                </a:pPr>
                <a:endParaRPr lang="en-US" altLang="en-US" sz="4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Text Box 43">
              <a:extLst>
                <a:ext uri="{FF2B5EF4-FFF2-40B4-BE49-F238E27FC236}">
                  <a16:creationId xmlns:a16="http://schemas.microsoft.com/office/drawing/2014/main" id="{57AA3FD1-5523-47AE-A40E-3127E9768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002" y="5445224"/>
              <a:ext cx="804863" cy="409575"/>
            </a:xfrm>
            <a:prstGeom prst="rect">
              <a:avLst/>
            </a:prstGeom>
            <a:grpFill/>
            <a:ln>
              <a:solidFill>
                <a:schemeClr val="tx1">
                  <a:lumMod val="85000"/>
                </a:schemeClr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 rtl="1">
                <a:defRPr/>
              </a:pPr>
              <a:r>
                <a:rPr lang="en-US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Decoder</a:t>
              </a:r>
            </a:p>
            <a:p>
              <a:pPr algn="ctr" rtl="1">
                <a:defRPr/>
              </a:pPr>
              <a:r>
                <a:rPr lang="en-US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(Viterbi)</a:t>
              </a:r>
              <a:endParaRPr lang="en-US" alt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45">
              <a:extLst>
                <a:ext uri="{FF2B5EF4-FFF2-40B4-BE49-F238E27FC236}">
                  <a16:creationId xmlns:a16="http://schemas.microsoft.com/office/drawing/2014/main" id="{5C254B50-61F4-4DCA-A482-4FD667ED0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2310" y="5445224"/>
              <a:ext cx="1400670" cy="409575"/>
              <a:chOff x="1704" y="12195"/>
              <a:chExt cx="2121" cy="420"/>
            </a:xfrm>
            <a:grpFill/>
          </p:grpSpPr>
          <p:sp>
            <p:nvSpPr>
              <p:cNvPr id="12295" name="Text Box 46">
                <a:extLst>
                  <a:ext uri="{FF2B5EF4-FFF2-40B4-BE49-F238E27FC236}">
                    <a16:creationId xmlns:a16="http://schemas.microsoft.com/office/drawing/2014/main" id="{E9DDC85B-592B-4EBD-8C54-AC4802D1B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4" y="12195"/>
                <a:ext cx="1251" cy="420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rtl="1">
                  <a:defRPr/>
                </a:pPr>
                <a:r>
                  <a:rPr lang="en-US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Zero</a:t>
                </a:r>
              </a:p>
              <a:p>
                <a:pPr algn="ctr" rtl="1">
                  <a:defRPr/>
                </a:pPr>
                <a:r>
                  <a:rPr lang="en-US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Crossings</a:t>
                </a:r>
                <a:endParaRPr lang="en-US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defRPr/>
                </a:pPr>
                <a:endParaRPr lang="en-US" altLang="en-US" sz="4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96" name="AutoShape 47">
                <a:extLst>
                  <a:ext uri="{FF2B5EF4-FFF2-40B4-BE49-F238E27FC236}">
                    <a16:creationId xmlns:a16="http://schemas.microsoft.com/office/drawing/2014/main" id="{4C5D9B85-86B0-40B0-B400-EE372482C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" y="12405"/>
                <a:ext cx="870" cy="0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  <a:headEnd/>
                <a:tailEnd type="triangl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endParaRPr lang="en-US" sz="4800" b="1"/>
              </a:p>
            </p:txBody>
          </p:sp>
        </p:grpSp>
        <p:grpSp>
          <p:nvGrpSpPr>
            <p:cNvPr id="12288" name="Group 48">
              <a:extLst>
                <a:ext uri="{FF2B5EF4-FFF2-40B4-BE49-F238E27FC236}">
                  <a16:creationId xmlns:a16="http://schemas.microsoft.com/office/drawing/2014/main" id="{A1771C84-632C-4810-B5FD-BEEF6F5FB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981" y="5445224"/>
              <a:ext cx="1364479" cy="409575"/>
              <a:chOff x="1704" y="12195"/>
              <a:chExt cx="2121" cy="420"/>
            </a:xfrm>
            <a:grpFill/>
          </p:grpSpPr>
          <p:sp>
            <p:nvSpPr>
              <p:cNvPr id="12293" name="Text Box 49">
                <a:extLst>
                  <a:ext uri="{FF2B5EF4-FFF2-40B4-BE49-F238E27FC236}">
                    <a16:creationId xmlns:a16="http://schemas.microsoft.com/office/drawing/2014/main" id="{6A1DD0F2-E065-4425-BCCE-F264A18E9F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4" y="12195"/>
                <a:ext cx="1251" cy="420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rtl="1">
                  <a:defRPr/>
                </a:pPr>
                <a:r>
                  <a:rPr lang="en-US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Smart Sampling</a:t>
                </a:r>
                <a:endParaRPr lang="en-US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defRPr/>
                </a:pPr>
                <a:endParaRPr lang="en-US" altLang="en-US" sz="4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94" name="AutoShape 50">
                <a:extLst>
                  <a:ext uri="{FF2B5EF4-FFF2-40B4-BE49-F238E27FC236}">
                    <a16:creationId xmlns:a16="http://schemas.microsoft.com/office/drawing/2014/main" id="{2A2A8C9C-8423-4F2E-AC5A-492883440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" y="12405"/>
                <a:ext cx="870" cy="0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  <a:headEnd/>
                <a:tailEnd type="triangl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endParaRPr lang="en-US" sz="4800" b="1"/>
              </a:p>
            </p:txBody>
          </p:sp>
        </p:grpSp>
        <p:grpSp>
          <p:nvGrpSpPr>
            <p:cNvPr id="12289" name="Group 51">
              <a:extLst>
                <a:ext uri="{FF2B5EF4-FFF2-40B4-BE49-F238E27FC236}">
                  <a16:creationId xmlns:a16="http://schemas.microsoft.com/office/drawing/2014/main" id="{1C25AE8F-2AD8-4B7C-AA5B-9FCEC460A9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1640" y="5445224"/>
              <a:ext cx="1400670" cy="409575"/>
              <a:chOff x="1704" y="12195"/>
              <a:chExt cx="2121" cy="420"/>
            </a:xfrm>
            <a:grpFill/>
          </p:grpSpPr>
          <p:sp>
            <p:nvSpPr>
              <p:cNvPr id="12290" name="Text Box 52">
                <a:extLst>
                  <a:ext uri="{FF2B5EF4-FFF2-40B4-BE49-F238E27FC236}">
                    <a16:creationId xmlns:a16="http://schemas.microsoft.com/office/drawing/2014/main" id="{571D0998-C557-4E38-9407-944EFA410E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4" y="12195"/>
                <a:ext cx="1251" cy="420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rtl="1">
                  <a:defRPr/>
                </a:pPr>
                <a:r>
                  <a:rPr lang="en-US" altLang="en-US" sz="2000" b="1">
                    <a:solidFill>
                      <a:schemeClr val="tx1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Received signal</a:t>
                </a:r>
                <a:endParaRPr lang="en-US" altLang="en-US" sz="14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defRPr/>
                </a:pPr>
                <a:endParaRPr lang="en-US" altLang="en-US" sz="4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92" name="AutoShape 53">
                <a:extLst>
                  <a:ext uri="{FF2B5EF4-FFF2-40B4-BE49-F238E27FC236}">
                    <a16:creationId xmlns:a16="http://schemas.microsoft.com/office/drawing/2014/main" id="{FEA90A7E-06D9-4420-8F49-E45703B00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" y="12405"/>
                <a:ext cx="870" cy="0"/>
              </a:xfrm>
              <a:prstGeom prst="straightConnector1">
                <a:avLst/>
              </a:prstGeom>
              <a:grpFill/>
              <a:ln>
                <a:solidFill>
                  <a:schemeClr val="tx1">
                    <a:lumMod val="85000"/>
                  </a:schemeClr>
                </a:solidFill>
                <a:headEnd/>
                <a:tailEnd type="triangl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endParaRPr lang="en-US" sz="4800" b="1"/>
              </a:p>
            </p:txBody>
          </p:sp>
        </p:grpSp>
      </p:grp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1AEC3135-8869-4257-9773-1DBCABC14FCD}"/>
              </a:ext>
            </a:extLst>
          </p:cNvPr>
          <p:cNvSpPr txBox="1">
            <a:spLocks/>
          </p:cNvSpPr>
          <p:nvPr/>
        </p:nvSpPr>
        <p:spPr bwMode="auto">
          <a:xfrm>
            <a:off x="2109916" y="1378814"/>
            <a:ext cx="8704261" cy="264794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73050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r" defTabSz="914400" rtl="1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he-IL" altLang="he-IL" b="1" dirty="0">
                <a:solidFill>
                  <a:schemeClr val="tx1"/>
                </a:solidFill>
              </a:rPr>
              <a:t>מפענח: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r>
              <a:rPr lang="he-IL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מתבצע</a:t>
            </a:r>
            <a:r>
              <a:rPr lang="he-IL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שערוך זמן מחזור </a:t>
            </a:r>
            <a:r>
              <a:rPr lang="he-IL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על האות </a:t>
            </a:r>
            <a:r>
              <a:rPr lang="he-IL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הדגום</a:t>
            </a:r>
            <a:r>
              <a:rPr lang="he-IL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he-IL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באמצעות אלגוריתם על בסיס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Zero Crossings</a:t>
            </a:r>
            <a:r>
              <a:rPr lang="he-IL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cs"/>
              <a:buAutoNum type="hebrew2Minus"/>
            </a:pPr>
            <a:r>
              <a:rPr lang="he-IL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מאתרים את תחילת החבילה (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packet</a:t>
            </a:r>
            <a:r>
              <a:rPr lang="he-IL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באמצאות </a:t>
            </a:r>
            <a:r>
              <a:rPr lang="he-IL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קונבולוציה</a:t>
            </a:r>
            <a:r>
              <a:rPr lang="he-IL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עם אות יחוס ידוע.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r>
              <a:rPr lang="he-IL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מבצעים דגימה חכמה בהתאם לזמן המחזור המשוערך ומבצעים החלטה.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cs"/>
              <a:buAutoNum type="hebrew2Minus"/>
            </a:pPr>
            <a:r>
              <a:rPr lang="he-IL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מחשבים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EVM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cs"/>
              <a:buAutoNum type="hebrew2Minus"/>
            </a:pPr>
            <a:r>
              <a:rPr lang="he-IL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המפענח הופך את פעולת הקידוד.</a:t>
            </a:r>
            <a:endParaRPr lang="he-IL" alt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21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1336</TotalTime>
  <Words>2569</Words>
  <Application>Microsoft Office PowerPoint</Application>
  <PresentationFormat>Widescreen</PresentationFormat>
  <Paragraphs>404</Paragraphs>
  <Slides>45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Arial</vt:lpstr>
      <vt:lpstr>Book Antiqua</vt:lpstr>
      <vt:lpstr>Calibri</vt:lpstr>
      <vt:lpstr>Cambria</vt:lpstr>
      <vt:lpstr>Cambria Math</vt:lpstr>
      <vt:lpstr>Candara</vt:lpstr>
      <vt:lpstr>David</vt:lpstr>
      <vt:lpstr>Open Sans</vt:lpstr>
      <vt:lpstr>Roboto</vt:lpstr>
      <vt:lpstr>Symbol</vt:lpstr>
      <vt:lpstr>Times New Roman</vt:lpstr>
      <vt:lpstr>Trebuchet MS</vt:lpstr>
      <vt:lpstr>Wingdings</vt:lpstr>
      <vt:lpstr>Circuit</vt:lpstr>
      <vt:lpstr>Equation</vt:lpstr>
      <vt:lpstr>MathType 7.0 Equation</vt:lpstr>
      <vt:lpstr>טכניקות לקידוד ולפענוח מידע בינרי במערכות ספרתיות מהירות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מבנה כללי של המערכת</vt:lpstr>
      <vt:lpstr>מדמה ערוץ</vt:lpstr>
      <vt:lpstr>מפענח</vt:lpstr>
      <vt:lpstr>טכניקות קידוד ממומשות</vt:lpstr>
      <vt:lpstr>פרמטרי קידוד – טבלת סיכום</vt:lpstr>
      <vt:lpstr>איפנון - PSK</vt:lpstr>
      <vt:lpstr>PSK</vt:lpstr>
      <vt:lpstr>איפנון - MPSK</vt:lpstr>
      <vt:lpstr>MPSK</vt:lpstr>
      <vt:lpstr>MPSK -Trajectory </vt:lpstr>
      <vt:lpstr>MPSK –eye diagram </vt:lpstr>
      <vt:lpstr>MPSk – 8PSK </vt:lpstr>
      <vt:lpstr>QAM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יציבות האלגוריתם בפרוייקט כתלות ב-SNR</vt:lpstr>
      <vt:lpstr>קידוד</vt:lpstr>
      <vt:lpstr>Scrambler-מערבל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ben david</dc:creator>
  <cp:lastModifiedBy>Idan Tzachy</cp:lastModifiedBy>
  <cp:revision>96</cp:revision>
  <dcterms:created xsi:type="dcterms:W3CDTF">2021-11-15T09:06:32Z</dcterms:created>
  <dcterms:modified xsi:type="dcterms:W3CDTF">2022-04-07T07:26:28Z</dcterms:modified>
</cp:coreProperties>
</file>