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D98"/>
    <a:srgbClr val="CFE4FE"/>
    <a:srgbClr val="F5FFE6"/>
    <a:srgbClr val="00FE2A"/>
    <a:srgbClr val="003399"/>
    <a:srgbClr val="3A7CCB"/>
    <a:srgbClr val="4A7EBB"/>
    <a:srgbClr val="3C7BC7"/>
    <a:srgbClr val="98B954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63" autoAdjust="0"/>
    <p:restoredTop sz="99637" autoAdjust="0"/>
  </p:normalViewPr>
  <p:slideViewPr>
    <p:cSldViewPr>
      <p:cViewPr>
        <p:scale>
          <a:sx n="50" d="100"/>
          <a:sy n="50" d="100"/>
        </p:scale>
        <p:origin x="1224" y="-854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1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42909" y="7572645"/>
            <a:ext cx="30418121" cy="35231118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44216" y="32514618"/>
            <a:ext cx="14363459" cy="9960727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716C2-9DAE-4813-94BC-F262C69DEBF9}"/>
              </a:ext>
            </a:extLst>
          </p:cNvPr>
          <p:cNvSpPr/>
          <p:nvPr/>
        </p:nvSpPr>
        <p:spPr bwMode="auto">
          <a:xfrm>
            <a:off x="2852591" y="35856862"/>
            <a:ext cx="9192464" cy="6323389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2C5D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0" y="3203529"/>
            <a:ext cx="30275213" cy="4369116"/>
          </a:xfrm>
          <a:prstGeom prst="rect">
            <a:avLst/>
          </a:prstGeom>
          <a:solidFill>
            <a:srgbClr val="CFE4FE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4174876"/>
            <a:r>
              <a:rPr lang="en-US" sz="7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Coding and decoding Technics of binary data</a:t>
            </a:r>
            <a:endParaRPr lang="en-US" sz="7200" dirty="0">
              <a:ln w="17780" cmpd="sng">
                <a:noFill/>
                <a:prstDash val="solid"/>
                <a:miter lim="800000"/>
              </a:ln>
            </a:endParaRPr>
          </a:p>
          <a:p>
            <a:pPr algn="ctr" defTabSz="4174876"/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Idan Tzachi &amp;Dan ben-David Supervised by: </a:t>
            </a:r>
            <a:r>
              <a:rPr lang="en-US" sz="7200" dirty="0" err="1">
                <a:ln w="17780" cmpd="sng">
                  <a:noFill/>
                  <a:prstDash val="solid"/>
                  <a:miter lim="800000"/>
                </a:ln>
              </a:rPr>
              <a:t>Avi</a:t>
            </a:r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sz="7200" dirty="0" err="1">
                <a:ln w="17780" cmpd="sng">
                  <a:noFill/>
                  <a:prstDash val="solid"/>
                  <a:miter lim="800000"/>
                </a:ln>
              </a:rPr>
              <a:t>Biran</a:t>
            </a:r>
            <a:endParaRPr lang="en-US" sz="9600" dirty="0"/>
          </a:p>
        </p:txBody>
      </p:sp>
      <p:pic>
        <p:nvPicPr>
          <p:cNvPr id="5" name="Picture 2" descr="Techn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693" y="600493"/>
            <a:ext cx="9834424" cy="18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קבוצה 1"/>
          <p:cNvGrpSpPr/>
          <p:nvPr/>
        </p:nvGrpSpPr>
        <p:grpSpPr>
          <a:xfrm>
            <a:off x="101236" y="69435"/>
            <a:ext cx="7074483" cy="2934436"/>
            <a:chOff x="4707691" y="397288"/>
            <a:chExt cx="7074483" cy="2934436"/>
          </a:xfrm>
        </p:grpSpPr>
        <p:grpSp>
          <p:nvGrpSpPr>
            <p:cNvPr id="151" name="קבוצה 122"/>
            <p:cNvGrpSpPr/>
            <p:nvPr/>
          </p:nvGrpSpPr>
          <p:grpSpPr>
            <a:xfrm>
              <a:off x="4871916" y="1432719"/>
              <a:ext cx="2784081" cy="1899005"/>
              <a:chOff x="5989637" y="1109814"/>
              <a:chExt cx="2784081" cy="1899005"/>
            </a:xfrm>
          </p:grpSpPr>
          <p:sp useBgFill="1">
            <p:nvSpPr>
              <p:cNvPr id="155" name="מלבן 123"/>
              <p:cNvSpPr/>
              <p:nvPr/>
            </p:nvSpPr>
            <p:spPr>
              <a:xfrm>
                <a:off x="5989637" y="1124462"/>
                <a:ext cx="2521085" cy="1884357"/>
              </a:xfrm>
              <a:prstGeom prst="rect">
                <a:avLst/>
              </a:prstGeom>
              <a:solidFill>
                <a:srgbClr val="0F6FC6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41748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8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56" name="Picture 10" descr="http://www.cs.technion.ac.il/~yetsion/images/ee_logo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  <a14:imgEffect>
                          <a14:colorTemperature colorTemp="6750"/>
                        </a14:imgEffect>
                        <a14:imgEffect>
                          <a14:saturation sat="2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931" r="53193" b="1290"/>
              <a:stretch/>
            </p:blipFill>
            <p:spPr bwMode="auto">
              <a:xfrm>
                <a:off x="6065837" y="1109814"/>
                <a:ext cx="2707881" cy="1899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3" name="Rectangle 152"/>
            <p:cNvSpPr/>
            <p:nvPr/>
          </p:nvSpPr>
          <p:spPr>
            <a:xfrm>
              <a:off x="4707691" y="397288"/>
              <a:ext cx="606807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</a:tabLst>
                <a:defRPr/>
              </a:pPr>
              <a:r>
                <a:rPr kumimoji="0" lang="en-US" sz="3200" b="0" i="0" u="none" strike="noStrike" kern="0" cap="none" spc="8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The Andrew &amp; Erna Viterbi Faculty of</a:t>
              </a:r>
            </a:p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</a:tabLst>
                <a:defRPr/>
              </a:pPr>
              <a:r>
                <a:rPr kumimoji="0" lang="en-US" sz="3200" b="0" i="0" u="none" strike="noStrike" kern="0" cap="none" spc="8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Times New Roman" panose="02020603050405020304" pitchFamily="18" charset="0"/>
                  <a:cs typeface="Miriam" panose="020B0502050101010101" pitchFamily="34" charset="-79"/>
                </a:rPr>
                <a:t> Electrical Engineering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  <p:sp>
          <p:nvSpPr>
            <p:cNvPr id="154" name="Text Box 53"/>
            <p:cNvSpPr txBox="1">
              <a:spLocks noChangeArrowheads="1"/>
            </p:cNvSpPr>
            <p:nvPr/>
          </p:nvSpPr>
          <p:spPr bwMode="auto">
            <a:xfrm>
              <a:off x="7741727" y="1593860"/>
              <a:ext cx="4040447" cy="1576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 panose="020B0604020202020204" pitchFamily="34" charset="0"/>
                </a:rPr>
                <a:t>Electronics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Miriam" panose="020B0502050101010101" pitchFamily="34" charset="-79"/>
              </a:endParaRPr>
            </a:p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 panose="020B0604020202020204" pitchFamily="34" charset="0"/>
                </a:rPr>
                <a:t>Computers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Miriam" panose="020B0502050101010101" pitchFamily="34" charset="-79"/>
              </a:endParaRPr>
            </a:p>
            <a:p>
              <a:pPr marL="0" marR="0" lvl="0" indent="0" algn="l" defTabSz="41748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43200" algn="ctr"/>
                  <a:tab pos="5486400" algn="r"/>
                  <a:tab pos="457200" algn="l"/>
                </a:tabLst>
                <a:defRPr/>
              </a:pPr>
              <a:r>
                <a:rPr kumimoji="0" lang="en-US" sz="3200" b="0" i="0" u="none" strike="noStrike" kern="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Communications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Miriam" panose="020B0502050101010101" pitchFamily="34" charset="-79"/>
              </a:endParaRPr>
            </a:p>
          </p:txBody>
        </p:sp>
      </p:grpSp>
      <p:pic>
        <p:nvPicPr>
          <p:cNvPr id="157" name="תמונה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02" y="171861"/>
            <a:ext cx="2420117" cy="2755398"/>
          </a:xfrm>
          <a:prstGeom prst="rect">
            <a:avLst/>
          </a:prstGeom>
        </p:spPr>
      </p:pic>
      <p:sp>
        <p:nvSpPr>
          <p:cNvPr id="207" name="Rounded Rectangle 206"/>
          <p:cNvSpPr/>
          <p:nvPr/>
        </p:nvSpPr>
        <p:spPr>
          <a:xfrm>
            <a:off x="184298" y="7947551"/>
            <a:ext cx="14363459" cy="1252091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08" name="כותרת 1"/>
          <p:cNvSpPr txBox="1">
            <a:spLocks/>
          </p:cNvSpPr>
          <p:nvPr/>
        </p:nvSpPr>
        <p:spPr>
          <a:xfrm>
            <a:off x="621210" y="7431496"/>
            <a:ext cx="12506736" cy="2362200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Background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09" name="מלבן 30"/>
          <p:cNvSpPr/>
          <p:nvPr/>
        </p:nvSpPr>
        <p:spPr>
          <a:xfrm>
            <a:off x="1096600" y="10458481"/>
            <a:ext cx="12494830" cy="618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demand for binary data transmission  in modern digital systems is growing  at a high rate,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alongside high frequency clocks is requiring the development of advanced coding and decoding technics- in order to grantee high speed  efficient and reliable  data transportation(above 1.00 GHz) between the components of the digital systems.</a:t>
            </a:r>
          </a:p>
          <a:p>
            <a:pPr algn="l" rtl="0"/>
            <a:endParaRPr lang="he-I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289832" y="21156268"/>
            <a:ext cx="14642214" cy="1107735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1">
              <a:defRPr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5223676" y="7854465"/>
            <a:ext cx="14363459" cy="1252091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20" name="כותרת 1"/>
          <p:cNvSpPr txBox="1">
            <a:spLocks/>
          </p:cNvSpPr>
          <p:nvPr/>
        </p:nvSpPr>
        <p:spPr>
          <a:xfrm>
            <a:off x="16881049" y="8091719"/>
            <a:ext cx="10843148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Project Goals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5886938" y="9742196"/>
            <a:ext cx="13500068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025" indent="-202025" algn="l" rtl="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4000" dirty="0"/>
              <a:t>Theoretical part: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r>
              <a:rPr lang="en-US" sz="4000" dirty="0"/>
              <a:t> writing </a:t>
            </a:r>
            <a:r>
              <a:rPr lang="en-US" sz="4000" dirty="0" err="1"/>
              <a:t>matalb</a:t>
            </a:r>
            <a:r>
              <a:rPr lang="en-US" sz="4000" dirty="0"/>
              <a:t> code that implements encoding, modulating and pulse shaping of binary data in time domain.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r>
              <a:rPr lang="en-US" sz="4000" dirty="0"/>
              <a:t>Simulation of channel </a:t>
            </a:r>
            <a:r>
              <a:rPr lang="en-US" sz="4000" dirty="0" err="1"/>
              <a:t>distoration</a:t>
            </a:r>
            <a:endParaRPr lang="en-US" sz="4000" dirty="0"/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r>
              <a:rPr lang="en-US" sz="4000" dirty="0"/>
              <a:t>Building decoder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4000" dirty="0"/>
              <a:t>Practical part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r>
              <a:rPr lang="en-US" sz="4000" dirty="0"/>
              <a:t>Using HSDSL lab equipment in order to implement the signals.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r>
              <a:rPr lang="en-US" sz="4000" dirty="0"/>
              <a:t>Receiving the signals samples using the lab equipment through PC.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02025" indent="-202025" algn="l" rtl="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227" name="כותרת 1"/>
          <p:cNvSpPr txBox="1">
            <a:spLocks/>
          </p:cNvSpPr>
          <p:nvPr/>
        </p:nvSpPr>
        <p:spPr>
          <a:xfrm>
            <a:off x="2577589" y="21532683"/>
            <a:ext cx="9377263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Pulse Modulation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15425177" y="20962700"/>
            <a:ext cx="14267199" cy="1107735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33" name="כותרת 1"/>
          <p:cNvSpPr txBox="1">
            <a:spLocks/>
          </p:cNvSpPr>
          <p:nvPr/>
        </p:nvSpPr>
        <p:spPr>
          <a:xfrm>
            <a:off x="17172030" y="21634824"/>
            <a:ext cx="10929884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Pulse Shaping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15289468" y="32562599"/>
            <a:ext cx="14363459" cy="9960727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64" name="כותרת 1"/>
          <p:cNvSpPr txBox="1">
            <a:spLocks/>
          </p:cNvSpPr>
          <p:nvPr/>
        </p:nvSpPr>
        <p:spPr>
          <a:xfrm>
            <a:off x="17673613" y="32988683"/>
            <a:ext cx="9427129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Results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6880925" y="17287081"/>
            <a:ext cx="184731" cy="77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3" name="תמונה 68" descr="תיאור: C:\Users\Eddie S\Desktop\e1.png">
            <a:extLst>
              <a:ext uri="{FF2B5EF4-FFF2-40B4-BE49-F238E27FC236}">
                <a16:creationId xmlns:a16="http://schemas.microsoft.com/office/drawing/2014/main" id="{B9D884D9-5B1C-4A39-8AD0-E2EDBD87A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 b="3477"/>
          <a:stretch>
            <a:fillRect/>
          </a:stretch>
        </p:blipFill>
        <p:spPr bwMode="auto">
          <a:xfrm>
            <a:off x="6531180" y="24125904"/>
            <a:ext cx="7713846" cy="647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5ADEB-BA26-4D1B-9BC2-EF5AA3E6E850}"/>
              </a:ext>
            </a:extLst>
          </p:cNvPr>
          <p:cNvSpPr txBox="1"/>
          <p:nvPr/>
        </p:nvSpPr>
        <p:spPr>
          <a:xfrm>
            <a:off x="1165979" y="23261938"/>
            <a:ext cx="5512984" cy="354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>
              <a:defRPr/>
            </a:pPr>
            <a:r>
              <a:rPr lang="en-US" sz="3600" u="sng" dirty="0">
                <a:solidFill>
                  <a:schemeClr val="tx1"/>
                </a:solidFill>
              </a:rPr>
              <a:t>Phase Modulation</a:t>
            </a:r>
            <a:endParaRPr lang="he-IL" sz="3600" u="sng" dirty="0">
              <a:solidFill>
                <a:schemeClr val="tx1"/>
              </a:solidFill>
            </a:endParaRPr>
          </a:p>
          <a:p>
            <a:pPr algn="l" rtl="1">
              <a:defRPr/>
            </a:pPr>
            <a:r>
              <a:rPr lang="en-US" sz="3600" dirty="0">
                <a:solidFill>
                  <a:schemeClr val="tx1"/>
                </a:solidFill>
              </a:rPr>
              <a:t>4PSK(QPSK)</a:t>
            </a:r>
          </a:p>
          <a:p>
            <a:pPr algn="l" rtl="1">
              <a:defRPr/>
            </a:pPr>
            <a:r>
              <a:rPr lang="en-US" sz="3600" dirty="0">
                <a:solidFill>
                  <a:schemeClr val="tx1"/>
                </a:solidFill>
              </a:rPr>
              <a:t>8PSK</a:t>
            </a:r>
          </a:p>
          <a:p>
            <a:pPr algn="l" rtl="1">
              <a:defRPr/>
            </a:pPr>
            <a:r>
              <a:rPr lang="en-US" sz="3600" dirty="0">
                <a:solidFill>
                  <a:schemeClr val="tx1"/>
                </a:solidFill>
              </a:rPr>
              <a:t>16PSK</a:t>
            </a:r>
          </a:p>
          <a:p>
            <a:pPr algn="l" rtl="1">
              <a:defRPr/>
            </a:pPr>
            <a:r>
              <a:rPr lang="en-US" sz="3600" dirty="0">
                <a:solidFill>
                  <a:schemeClr val="tx1"/>
                </a:solidFill>
              </a:rPr>
              <a:t>32PSK</a:t>
            </a:r>
          </a:p>
          <a:p>
            <a:endParaRPr lang="en-US" dirty="0"/>
          </a:p>
        </p:txBody>
      </p:sp>
      <p:sp>
        <p:nvSpPr>
          <p:cNvPr id="69" name="Content Placeholder 1">
            <a:extLst>
              <a:ext uri="{FF2B5EF4-FFF2-40B4-BE49-F238E27FC236}">
                <a16:creationId xmlns:a16="http://schemas.microsoft.com/office/drawing/2014/main" id="{4BA6F92C-7D1A-4A49-BB7F-81681EC433E9}"/>
              </a:ext>
            </a:extLst>
          </p:cNvPr>
          <p:cNvSpPr txBox="1">
            <a:spLocks/>
          </p:cNvSpPr>
          <p:nvPr/>
        </p:nvSpPr>
        <p:spPr>
          <a:xfrm>
            <a:off x="1389181" y="26996752"/>
            <a:ext cx="5289782" cy="2976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Pulse Amplitude Modulation</a:t>
            </a:r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PSK</a:t>
            </a:r>
          </a:p>
          <a:p>
            <a:pPr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QPSK</a:t>
            </a:r>
          </a:p>
          <a:p>
            <a:pPr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QAM16</a:t>
            </a:r>
          </a:p>
          <a:p>
            <a:pPr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QAM64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DF22E-6249-4DDE-98E9-2C10991E92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819" y="36229394"/>
            <a:ext cx="8705843" cy="5578323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55100D0F-96B1-4D09-BE67-4C054E2FC974}"/>
              </a:ext>
            </a:extLst>
          </p:cNvPr>
          <p:cNvSpPr txBox="1"/>
          <p:nvPr/>
        </p:nvSpPr>
        <p:spPr>
          <a:xfrm>
            <a:off x="3568679" y="33289089"/>
            <a:ext cx="8314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4800" u="sng" dirty="0">
                <a:solidFill>
                  <a:srgbClr val="0070C0"/>
                </a:solidFill>
              </a:rPr>
              <a:t>Convoluting encoder</a:t>
            </a:r>
            <a:endParaRPr lang="he-IL" sz="4800" u="sng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DAD62EC-6F48-4454-BE04-7F701DF33FBA}"/>
              </a:ext>
            </a:extLst>
          </p:cNvPr>
          <p:cNvSpPr/>
          <p:nvPr/>
        </p:nvSpPr>
        <p:spPr>
          <a:xfrm>
            <a:off x="1674812" y="34547625"/>
            <a:ext cx="11759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encoder with coding rate r=1/2 which lowers the BER.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E59B0E2-6819-456E-B3D9-EFE77F7C2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804498"/>
              </p:ext>
            </p:extLst>
          </p:nvPr>
        </p:nvGraphicFramePr>
        <p:xfrm>
          <a:off x="8178800" y="4495800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9" imgW="914400" imgH="181440" progId="Equation.DSMT4">
                  <p:embed/>
                </p:oleObj>
              </mc:Choice>
              <mc:Fallback>
                <p:oleObj name="Equation" r:id="rId9" imgW="914400" imgH="18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78800" y="4495800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7" name="Picture 1">
            <a:extLst>
              <a:ext uri="{FF2B5EF4-FFF2-40B4-BE49-F238E27FC236}">
                <a16:creationId xmlns:a16="http://schemas.microsoft.com/office/drawing/2014/main" id="{5D79A14A-6FFC-4DB9-9B4D-75752146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639" y="37961502"/>
            <a:ext cx="4022145" cy="319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Content Placeholder 4">
            <a:extLst>
              <a:ext uri="{FF2B5EF4-FFF2-40B4-BE49-F238E27FC236}">
                <a16:creationId xmlns:a16="http://schemas.microsoft.com/office/drawing/2014/main" id="{56DFBBD8-FD7E-4C45-B71C-5CE3D326E758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3102" y="38003835"/>
            <a:ext cx="3856537" cy="311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7">
            <a:extLst>
              <a:ext uri="{FF2B5EF4-FFF2-40B4-BE49-F238E27FC236}">
                <a16:creationId xmlns:a16="http://schemas.microsoft.com/office/drawing/2014/main" id="{717F941D-5DA7-47D7-9F0F-F7E08298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740" y="37961502"/>
            <a:ext cx="3954012" cy="32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B9C0D01-0CE3-43A9-9E0C-F635D4995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63361"/>
              </p:ext>
            </p:extLst>
          </p:nvPr>
        </p:nvGraphicFramePr>
        <p:xfrm>
          <a:off x="22268090" y="34172499"/>
          <a:ext cx="6221730" cy="383133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06270">
                  <a:extLst>
                    <a:ext uri="{9D8B030D-6E8A-4147-A177-3AD203B41FA5}">
                      <a16:colId xmlns:a16="http://schemas.microsoft.com/office/drawing/2014/main" val="1339940142"/>
                    </a:ext>
                  </a:extLst>
                </a:gridCol>
                <a:gridCol w="2249805">
                  <a:extLst>
                    <a:ext uri="{9D8B030D-6E8A-4147-A177-3AD203B41FA5}">
                      <a16:colId xmlns:a16="http://schemas.microsoft.com/office/drawing/2014/main" val="1409150008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4034465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SNR limit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Shaping window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Modulation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1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1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QPSK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0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QPSK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0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8PSK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2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32PSK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QAM16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2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QAM64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63811"/>
                  </a:ext>
                </a:extLst>
              </a:tr>
            </a:tbl>
          </a:graphicData>
        </a:graphic>
      </p:graphicFrame>
      <p:sp>
        <p:nvSpPr>
          <p:cNvPr id="181" name="Rectangle 180">
            <a:extLst>
              <a:ext uri="{FF2B5EF4-FFF2-40B4-BE49-F238E27FC236}">
                <a16:creationId xmlns:a16="http://schemas.microsoft.com/office/drawing/2014/main" id="{C722A799-46B0-47BF-8DAC-0314B01865F5}"/>
              </a:ext>
            </a:extLst>
          </p:cNvPr>
          <p:cNvSpPr/>
          <p:nvPr/>
        </p:nvSpPr>
        <p:spPr>
          <a:xfrm>
            <a:off x="16006368" y="34367942"/>
            <a:ext cx="117598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The algorithm stability of </a:t>
            </a:r>
            <a:r>
              <a:rPr lang="en-US" sz="2800" dirty="0" err="1"/>
              <a:t>ranning</a:t>
            </a:r>
            <a:r>
              <a:rPr lang="en-US" sz="2800" dirty="0"/>
              <a:t> </a:t>
            </a:r>
          </a:p>
          <a:p>
            <a:pPr algn="l" rtl="0"/>
            <a:r>
              <a:rPr lang="en-US" sz="2800" dirty="0"/>
              <a:t>100 times per SNR/Window/SNR</a:t>
            </a:r>
          </a:p>
        </p:txBody>
      </p:sp>
      <p:pic>
        <p:nvPicPr>
          <p:cNvPr id="182" name="תמונה 78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B1847587-7C74-4EFE-841E-BE56A0A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946" y="26475294"/>
            <a:ext cx="7242759" cy="543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62842690-5F55-478A-847A-AE5D473C6450}"/>
              </a:ext>
            </a:extLst>
          </p:cNvPr>
          <p:cNvSpPr/>
          <p:nvPr/>
        </p:nvSpPr>
        <p:spPr>
          <a:xfrm>
            <a:off x="16152859" y="22709280"/>
            <a:ext cx="135000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Pulse shapes: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Raised cosine :ISI zero, bandwidth is limited.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Rectangular window: simple, ISI zero, stable, not bandlimited.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3E060-75D3-4FCB-A5DF-4E7CEBC0C4AF}"/>
              </a:ext>
            </a:extLst>
          </p:cNvPr>
          <p:cNvSpPr txBox="1"/>
          <p:nvPr/>
        </p:nvSpPr>
        <p:spPr>
          <a:xfrm>
            <a:off x="2852590" y="41708018"/>
            <a:ext cx="25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*rights preserve to </a:t>
            </a:r>
            <a:r>
              <a:rPr lang="en-US" sz="1400" dirty="0" err="1">
                <a:solidFill>
                  <a:srgbClr val="FFFF00"/>
                </a:solidFill>
              </a:rPr>
              <a:t>Avi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Biran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30245</TotalTime>
  <Words>251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Calibri</vt:lpstr>
      <vt:lpstr>Century Gothic</vt:lpstr>
      <vt:lpstr>Miriam</vt:lpstr>
      <vt:lpstr>Tahoma</vt:lpstr>
      <vt:lpstr>Times New Roman</vt:lpstr>
      <vt:lpstr>Blank Presentation</vt:lpstr>
      <vt:lpstr>Equation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Idan Tzachy</cp:lastModifiedBy>
  <cp:revision>454</cp:revision>
  <cp:lastPrinted>2003-04-18T14:25:05Z</cp:lastPrinted>
  <dcterms:created xsi:type="dcterms:W3CDTF">2003-04-11T15:30:44Z</dcterms:created>
  <dcterms:modified xsi:type="dcterms:W3CDTF">2022-04-07T11:07:48Z</dcterms:modified>
</cp:coreProperties>
</file>