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EAEAFA"/>
    <a:srgbClr val="46469F"/>
    <a:srgbClr val="282890"/>
    <a:srgbClr val="00007A"/>
    <a:srgbClr val="0099FF"/>
    <a:srgbClr val="00FFFF"/>
    <a:srgbClr val="0066FF"/>
    <a:srgbClr val="3399FF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9637" autoAdjust="0"/>
  </p:normalViewPr>
  <p:slideViewPr>
    <p:cSldViewPr>
      <p:cViewPr varScale="1">
        <p:scale>
          <a:sx n="16" d="100"/>
          <a:sy n="16" d="100"/>
        </p:scale>
        <p:origin x="2040" y="9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21" Type="http://schemas.openxmlformats.org/officeDocument/2006/relationships/image" Target="../media/image14.jp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2.jpe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92265" y="3892749"/>
            <a:ext cx="28290682" cy="32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a Binary Intelligent Reflecting </a:t>
            </a:r>
          </a:p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for OFDM Communications</a:t>
            </a:r>
            <a:endParaRPr lang="en-US" sz="8800" kern="0" baseline="30000" dirty="0">
              <a:solidFill>
                <a:srgbClr val="33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30275212" cy="3847277"/>
          </a:xfrm>
          <a:prstGeom prst="rect">
            <a:avLst/>
          </a:prstGeom>
          <a:gradFill flip="none" rotWithShape="1">
            <a:gsLst>
              <a:gs pos="0">
                <a:srgbClr val="EAEAFA"/>
              </a:gs>
              <a:gs pos="22000">
                <a:srgbClr val="46469F"/>
              </a:gs>
              <a:gs pos="63000">
                <a:srgbClr val="282890"/>
              </a:gs>
              <a:gs pos="100000">
                <a:srgbClr val="00007A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 dirty="0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51755" y="32136146"/>
            <a:ext cx="8475042" cy="84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874151" y="6701893"/>
            <a:ext cx="28994777" cy="344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Tomer Fireaizen, Dan Ben-David, Shaked </a:t>
            </a:r>
            <a:r>
              <a:rPr lang="en-US" sz="6000" dirty="0" err="1">
                <a:solidFill>
                  <a:srgbClr val="000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Hadad</a:t>
            </a:r>
            <a:r>
              <a:rPr lang="en-US" sz="6000" dirty="0">
                <a:solidFill>
                  <a:srgbClr val="000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Nir Kurland and Sima Etkind </a:t>
            </a:r>
            <a:r>
              <a:rPr lang="en-US" sz="5800" dirty="0">
                <a:solidFill>
                  <a:srgbClr val="000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Mentored by Prof. Israel Cohen and Supervised by Yair Moshe and Pavel </a:t>
            </a:r>
            <a:r>
              <a:rPr lang="en-US" sz="5800" dirty="0" err="1">
                <a:solidFill>
                  <a:srgbClr val="000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Lipshitz</a:t>
            </a:r>
            <a:endParaRPr lang="en-US" sz="5800" dirty="0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91992" y="26354881"/>
            <a:ext cx="8474400" cy="3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locate the relative positions of the users based on the similarity between their optimal configuration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ounded Rectangle 199"/>
          <p:cNvSpPr/>
          <p:nvPr/>
        </p:nvSpPr>
        <p:spPr>
          <a:xfrm>
            <a:off x="20286338" y="31828481"/>
            <a:ext cx="9405805" cy="9454322"/>
          </a:xfrm>
          <a:prstGeom prst="roundRect">
            <a:avLst>
              <a:gd name="adj" fmla="val 4743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644385" y="218282"/>
            <a:ext cx="6998421" cy="2784624"/>
            <a:chOff x="11644385" y="218282"/>
            <a:chExt cx="6998421" cy="2784624"/>
          </a:xfrm>
        </p:grpSpPr>
        <p:sp>
          <p:nvSpPr>
            <p:cNvPr id="129" name="TextBox 128"/>
            <p:cNvSpPr txBox="1"/>
            <p:nvPr/>
          </p:nvSpPr>
          <p:spPr>
            <a:xfrm>
              <a:off x="11644385" y="2418131"/>
              <a:ext cx="69984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Signal and Image Processing Lab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154"/>
          <a:stretch/>
        </p:blipFill>
        <p:spPr>
          <a:xfrm>
            <a:off x="644049" y="698169"/>
            <a:ext cx="2377757" cy="1716854"/>
          </a:xfrm>
          <a:prstGeom prst="rect">
            <a:avLst/>
          </a:prstGeom>
        </p:spPr>
      </p:pic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25274" y="24155528"/>
            <a:ext cx="5783106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" name="Rounded Rectangle 18"/>
          <p:cNvSpPr/>
          <p:nvPr/>
        </p:nvSpPr>
        <p:spPr>
          <a:xfrm>
            <a:off x="603382" y="10191123"/>
            <a:ext cx="9386617" cy="14765230"/>
          </a:xfrm>
          <a:prstGeom prst="roundRect">
            <a:avLst>
              <a:gd name="adj" fmla="val 8227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09031" y="10405857"/>
            <a:ext cx="558379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SP Cup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874151" y="11583002"/>
            <a:ext cx="8845081" cy="33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prestigious competition in signal processing for undergraduate students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real-world problems with signal processing methods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competition finals take place at the ICASSP conference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11058" y="14928063"/>
            <a:ext cx="5539168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74151" y="16147263"/>
            <a:ext cx="8845080" cy="395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 the behavior of an intelligent reflecting surface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control algorithm to configure the surface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user, find a configuration that gives the highest data transmission rate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highest score among all the competitors</a:t>
            </a:r>
          </a:p>
        </p:txBody>
      </p:sp>
      <p:sp>
        <p:nvSpPr>
          <p:cNvPr id="216" name="Rectangle 3">
            <a:extLst>
              <a:ext uri="{FF2B5EF4-FFF2-40B4-BE49-F238E27FC236}">
                <a16:creationId xmlns:a16="http://schemas.microsoft.com/office/drawing/2014/main" id="{FAFF4E38-6EDA-469C-85FF-10B1B2F7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50" y="20472215"/>
            <a:ext cx="5539168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4">
                <a:extLst>
                  <a:ext uri="{FF2B5EF4-FFF2-40B4-BE49-F238E27FC236}">
                    <a16:creationId xmlns:a16="http://schemas.microsoft.com/office/drawing/2014/main" id="{B4FABE43-DEBD-4A80-9447-2463235AD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197" y="21756009"/>
                <a:ext cx="8845081" cy="3078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Finding best configurations out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dirty="0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dirty="0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990" b="0" i="1" dirty="0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4096</m:t>
                        </m:r>
                      </m:sup>
                    </m:sSup>
                  </m:oMath>
                </a14:m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data provided on the IRS spatial shape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Insufficient small dataset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Limited number of papers on IRS discrete optimization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7" name="Rectangle 4">
                <a:extLst>
                  <a:ext uri="{FF2B5EF4-FFF2-40B4-BE49-F238E27FC236}">
                    <a16:creationId xmlns:a16="http://schemas.microsoft.com/office/drawing/2014/main" id="{B4FABE43-DEBD-4A80-9447-2463235AD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197" y="21756009"/>
                <a:ext cx="8845081" cy="3078054"/>
              </a:xfrm>
              <a:prstGeom prst="rect">
                <a:avLst/>
              </a:prstGeom>
              <a:blipFill>
                <a:blip r:embed="rId7"/>
                <a:stretch>
                  <a:fillRect l="-1999" t="-4950" b="-39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5" name="Picture 2" descr="Technion - Electrical Engineering Faculty">
            <a:extLst>
              <a:ext uri="{FF2B5EF4-FFF2-40B4-BE49-F238E27FC236}">
                <a16:creationId xmlns:a16="http://schemas.microsoft.com/office/drawing/2014/main" id="{A2D8D427-CE54-45A2-BD1E-E4B26ACE7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52"/>
          <a:stretch/>
        </p:blipFill>
        <p:spPr bwMode="auto">
          <a:xfrm>
            <a:off x="3097361" y="709135"/>
            <a:ext cx="6558234" cy="17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4">
                <a:extLst>
                  <a:ext uri="{FF2B5EF4-FFF2-40B4-BE49-F238E27FC236}">
                    <a16:creationId xmlns:a16="http://schemas.microsoft.com/office/drawing/2014/main" id="{124FFA8F-5941-4319-90AC-901271FE1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3262" y="33212881"/>
                <a:ext cx="8641154" cy="2758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Finished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place in the competition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9" name="Rectangle 4">
                <a:extLst>
                  <a:ext uri="{FF2B5EF4-FFF2-40B4-BE49-F238E27FC236}">
                    <a16:creationId xmlns:a16="http://schemas.microsoft.com/office/drawing/2014/main" id="{124FFA8F-5941-4319-90AC-901271FE1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83262" y="33212881"/>
                <a:ext cx="8641154" cy="2758344"/>
              </a:xfrm>
              <a:prstGeom prst="rect">
                <a:avLst/>
              </a:prstGeom>
              <a:blipFill>
                <a:blip r:embed="rId10"/>
                <a:stretch>
                  <a:fillRect l="-2117" t="-52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Rectangle 4">
            <a:extLst>
              <a:ext uri="{FF2B5EF4-FFF2-40B4-BE49-F238E27FC236}">
                <a16:creationId xmlns:a16="http://schemas.microsoft.com/office/drawing/2014/main" id="{6C5F0669-93CD-4C93-A3AE-971EB298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1" y="27786069"/>
            <a:ext cx="8769150" cy="35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>
            <a:extLst>
              <a:ext uri="{FF2B5EF4-FFF2-40B4-BE49-F238E27FC236}">
                <a16:creationId xmlns:a16="http://schemas.microsoft.com/office/drawing/2014/main" id="{0E493259-E6C7-461A-90EF-216E8C99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613" y="18762808"/>
            <a:ext cx="7913191" cy="63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C2EE1D01-598F-4C97-B892-9ED08A5B2F4F}"/>
              </a:ext>
            </a:extLst>
          </p:cNvPr>
          <p:cNvGrpSpPr/>
          <p:nvPr/>
        </p:nvGrpSpPr>
        <p:grpSpPr>
          <a:xfrm>
            <a:off x="644049" y="25275090"/>
            <a:ext cx="9376060" cy="16007713"/>
            <a:chOff x="613153" y="17697155"/>
            <a:chExt cx="9376060" cy="16007713"/>
          </a:xfrm>
        </p:grpSpPr>
        <p:sp>
          <p:nvSpPr>
            <p:cNvPr id="181" name="Rounded Rectangle 171">
              <a:extLst>
                <a:ext uri="{FF2B5EF4-FFF2-40B4-BE49-F238E27FC236}">
                  <a16:creationId xmlns:a16="http://schemas.microsoft.com/office/drawing/2014/main" id="{B2C1F8EC-9F3F-40E1-BED2-1AA2DE5879AE}"/>
                </a:ext>
              </a:extLst>
            </p:cNvPr>
            <p:cNvSpPr/>
            <p:nvPr/>
          </p:nvSpPr>
          <p:spPr>
            <a:xfrm>
              <a:off x="613153" y="17697155"/>
              <a:ext cx="9376060" cy="16007713"/>
            </a:xfrm>
            <a:prstGeom prst="roundRect">
              <a:avLst>
                <a:gd name="adj" fmla="val 5637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tangle 2">
              <a:extLst>
                <a:ext uri="{FF2B5EF4-FFF2-40B4-BE49-F238E27FC236}">
                  <a16:creationId xmlns:a16="http://schemas.microsoft.com/office/drawing/2014/main" id="{62A9FF9F-B4C9-4B8C-9CD9-DE062CE6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373" y="17862546"/>
              <a:ext cx="8731222" cy="1035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48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Intelligent Reflective Surface</a:t>
              </a:r>
            </a:p>
          </p:txBody>
        </p:sp>
        <p:sp>
          <p:nvSpPr>
            <p:cNvPr id="183" name="Rectangle 4">
              <a:extLst>
                <a:ext uri="{FF2B5EF4-FFF2-40B4-BE49-F238E27FC236}">
                  <a16:creationId xmlns:a16="http://schemas.microsoft.com/office/drawing/2014/main" id="{7FCE621D-94CB-4F8E-BD56-7AD53D63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964" y="19157946"/>
              <a:ext cx="8926123" cy="3623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Intelligent Reflecting Surface (IRS) is a two-dimensional array of metamaterial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Consists of an array of controllable passive elements 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alter the amplitude and/or phase of the reflected signal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Helps to overcome the problem of signal attenuation in 6G communication</a:t>
              </a: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C8FFFC57-26F9-4340-8F38-8175059E4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10" y="23537362"/>
              <a:ext cx="7657631" cy="4318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4">
                  <a:extLst>
                    <a:ext uri="{FF2B5EF4-FFF2-40B4-BE49-F238E27FC236}">
                      <a16:creationId xmlns:a16="http://schemas.microsoft.com/office/drawing/2014/main" id="{EEC8097B-F816-4F45-B0C6-76436C9E7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206" y="27989455"/>
                  <a:ext cx="8926123" cy="54137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ℓ</m:t>
                            </m:r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ℓ</m:t>
                                    </m:r>
                                  </m:e>
                                </m:d>
                                <m: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990" b="1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ℓ</m:t>
                                    </m:r>
                                  </m:sub>
                                  <m:sup>
                                    <m:r>
                                      <a:rPr lang="en-US" sz="2990" b="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990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90" b="1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2990" b="1" i="1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𝜽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ℓ</m:t>
                                </m:r>
                              </m:e>
                            </m:d>
                          </m:e>
                        </m:nary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Received signal 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Transmitted signal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Direct channel BS</a:t>
                  </a: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Receiver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1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Cascaded channel BS</a:t>
                  </a: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IRS</a:t>
                  </a:r>
                  <a14:m>
                    <m:oMath xmlns:m="http://schemas.openxmlformats.org/officeDocument/2006/math">
                      <m:r>
                        <a:rPr lang="en-US" sz="2990" b="0" i="1" dirty="0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Receiver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1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1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sz="2990" b="1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990" b="0" i="1" smtClean="0">
                                  <a:solidFill>
                                    <a:srgbClr val="00006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 i="1" smtClean="0">
                                  <a:solidFill>
                                    <a:srgbClr val="00006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±</m:t>
                              </m:r>
                              <m:r>
                                <a:rPr lang="en-US" sz="2990" b="0" i="1" smtClean="0">
                                  <a:solidFill>
                                    <a:srgbClr val="000068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4096</m:t>
                          </m:r>
                        </m:sup>
                      </m:sSup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IRS configuration 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AWGN</a:t>
                  </a: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:endPara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Rectangle 4">
                  <a:extLst>
                    <a:ext uri="{FF2B5EF4-FFF2-40B4-BE49-F238E27FC236}">
                      <a16:creationId xmlns:a16="http://schemas.microsoft.com/office/drawing/2014/main" id="{EEC8097B-F816-4F45-B0C6-76436C9E7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206" y="27989455"/>
                  <a:ext cx="8926123" cy="5413795"/>
                </a:xfrm>
                <a:prstGeom prst="rect">
                  <a:avLst/>
                </a:prstGeom>
                <a:blipFill>
                  <a:blip r:embed="rId12"/>
                  <a:stretch>
                    <a:fillRect b="-31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8" name="Picture 4" descr="IEEE ICASSP on Twitter: &amp;quot;The ICASSP 2021 #CallforPapers submission site is  now open! Visit our website to view our Paper Kit, submit your paper, check  your paper submission status, or generate a">
            <a:extLst>
              <a:ext uri="{FF2B5EF4-FFF2-40B4-BE49-F238E27FC236}">
                <a16:creationId xmlns:a16="http://schemas.microsoft.com/office/drawing/2014/main" id="{CC8859E3-78A0-4667-9FCE-747FC11E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806" y="4172125"/>
            <a:ext cx="3132756" cy="31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9B610295-DFB3-4B9F-B3D9-DEDE48AE77BA}"/>
              </a:ext>
            </a:extLst>
          </p:cNvPr>
          <p:cNvGrpSpPr/>
          <p:nvPr/>
        </p:nvGrpSpPr>
        <p:grpSpPr>
          <a:xfrm>
            <a:off x="10332900" y="16761128"/>
            <a:ext cx="9613148" cy="12050721"/>
            <a:chOff x="10332900" y="14936424"/>
            <a:chExt cx="9613148" cy="12050721"/>
          </a:xfrm>
        </p:grpSpPr>
        <p:sp>
          <p:nvSpPr>
            <p:cNvPr id="385" name="Rectangle 2">
              <a:extLst>
                <a:ext uri="{FF2B5EF4-FFF2-40B4-BE49-F238E27FC236}">
                  <a16:creationId xmlns:a16="http://schemas.microsoft.com/office/drawing/2014/main" id="{8604881B-723B-4A3A-B0BB-E125F228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0486" y="15002739"/>
              <a:ext cx="7773094" cy="143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Channel Estimation</a:t>
              </a:r>
            </a:p>
          </p:txBody>
        </p:sp>
        <p:sp>
          <p:nvSpPr>
            <p:cNvPr id="230" name="Rounded Rectangle 171">
              <a:extLst>
                <a:ext uri="{FF2B5EF4-FFF2-40B4-BE49-F238E27FC236}">
                  <a16:creationId xmlns:a16="http://schemas.microsoft.com/office/drawing/2014/main" id="{63DFD816-D0DD-4C81-AB55-A4F15C2396DE}"/>
                </a:ext>
              </a:extLst>
            </p:cNvPr>
            <p:cNvSpPr/>
            <p:nvPr/>
          </p:nvSpPr>
          <p:spPr>
            <a:xfrm>
              <a:off x="10332900" y="14936424"/>
              <a:ext cx="9613148" cy="12050721"/>
            </a:xfrm>
            <a:prstGeom prst="roundRect">
              <a:avLst>
                <a:gd name="adj" fmla="val 5637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4">
                  <a:extLst>
                    <a:ext uri="{FF2B5EF4-FFF2-40B4-BE49-F238E27FC236}">
                      <a16:creationId xmlns:a16="http://schemas.microsoft.com/office/drawing/2014/main" id="{4BB2ED78-469C-4322-A863-56B6995A4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42100" y="16300652"/>
                  <a:ext cx="9137580" cy="4654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Direct channel estimation using the pilot matrix Hadamard formation:</a:t>
                  </a:r>
                </a:p>
                <a:p>
                  <a:pPr algn="ctr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990" b="0" i="1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990" b="0" i="1" dirty="0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990" b="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990" b="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990" b="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2990" b="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990" b="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4096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99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9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99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4096</m:t>
                            </m:r>
                            <m: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US" sz="299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899084" lvl="1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- The received pilot signal</a:t>
                  </a:r>
                </a:p>
                <a:p>
                  <a:pPr marL="457200" indent="-457200" algn="l" rtl="0">
                    <a:spcBef>
                      <a:spcPts val="1682"/>
                    </a:spcBef>
                    <a:buSzPct val="125000"/>
                    <a:buFont typeface="Arial" panose="020B0604020202020204" pitchFamily="34" charset="0"/>
                    <a:buChar char="•"/>
                  </a:pPr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BS</a:t>
                  </a:r>
                  <a14:m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IRS</a:t>
                  </a:r>
                  <a14:m>
                    <m:oMath xmlns:m="http://schemas.openxmlformats.org/officeDocument/2006/math">
                      <m:r>
                        <a:rPr lang="en-US" sz="2990" b="0" i="1" dirty="0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</m:oMath>
                  </a14:m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Receiver cascaded channel estimation</a:t>
                  </a:r>
                </a:p>
                <a:p>
                  <a:pPr algn="ctr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700" b="1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700" b="1" i="1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</m:acc>
                        <m:r>
                          <a:rPr lang="en-US" sz="2700" b="1" i="1" dirty="0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70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70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70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den>
                        </m:f>
                        <m:d>
                          <m:dPr>
                            <m:ctrlPr>
                              <a:rPr lang="en-US" sz="2700" b="1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700" b="1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700" b="1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ctrlPr>
                                          <a:rPr lang="en-US" sz="2700" b="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70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𝒛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sz="270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70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p>
                                </m:sSubSup>
                                <m:r>
                                  <a:rPr lang="en-US" sz="2700" b="1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sSubSup>
                                  <m:sSubSupPr>
                                    <m:ctrlPr>
                                      <a:rPr lang="en-US" sz="270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bar>
                                      <m:barPr>
                                        <m:ctrlPr>
                                          <a:rPr lang="en-US" sz="2700" b="0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70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𝒛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sz="270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4096</m:t>
                                    </m:r>
                                  </m:sub>
                                  <m:sup>
                                    <m:r>
                                      <a:rPr lang="en-US" sz="2700" b="0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700" b="1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700" i="1" dirty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70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700" b="0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2700" b="0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700" b="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700" b="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p>
                                </m:sSubSup>
                                <m:r>
                                  <a:rPr lang="en-US" sz="2700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sSubSup>
                                  <m:sSubSupPr>
                                    <m:ctrlPr>
                                      <a:rPr lang="en-US" sz="2700" b="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2700" b="0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700" b="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4096</m:t>
                                    </m:r>
                                  </m:sub>
                                  <m:sup>
                                    <m:r>
                                      <a:rPr lang="en-US" sz="2700" b="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700" b="1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US" sz="2700" b="0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en-US" sz="2700" b="1" i="1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700" b="1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700" b="1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sz="2700" b="1" i="1" dirty="0" smtClean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𝜽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700" b="1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700" b="1" i="1" dirty="0" smtClean="0">
                                    <a:solidFill>
                                      <a:srgbClr val="000068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sz="2700" i="1" dirty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70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70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sz="2700" i="1" dirty="0">
                                            <a:solidFill>
                                              <a:srgbClr val="000068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𝜽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700" b="1" i="1" dirty="0" smtClean="0">
                                        <a:solidFill>
                                          <a:srgbClr val="000068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𝟒𝟎𝟗𝟔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700" b="1" i="0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700" b="1" i="0" dirty="0" smtClean="0">
                                <a:solidFill>
                                  <a:srgbClr val="000068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70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Estimated the spectral noise density using redundancy in dataset 1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006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Deeper understanding of the IRS geometrical shape helped us to overcome the lack of data</a:t>
                  </a:r>
                </a:p>
              </p:txBody>
            </p:sp>
          </mc:Choice>
          <mc:Fallback xmlns="">
            <p:sp>
              <p:nvSpPr>
                <p:cNvPr id="229" name="Rectangle 4">
                  <a:extLst>
                    <a:ext uri="{FF2B5EF4-FFF2-40B4-BE49-F238E27FC236}">
                      <a16:creationId xmlns:a16="http://schemas.microsoft.com/office/drawing/2014/main" id="{4BB2ED78-469C-4322-A863-56B6995A40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2100" y="16300652"/>
                  <a:ext cx="9137580" cy="4654882"/>
                </a:xfrm>
                <a:prstGeom prst="rect">
                  <a:avLst/>
                </a:prstGeom>
                <a:blipFill>
                  <a:blip r:embed="rId14"/>
                  <a:stretch>
                    <a:fillRect l="-2001" t="-3272" b="-392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582" name="תמונה 10581">
              <a:extLst>
                <a:ext uri="{FF2B5EF4-FFF2-40B4-BE49-F238E27FC236}">
                  <a16:creationId xmlns:a16="http://schemas.microsoft.com/office/drawing/2014/main" id="{48302226-EC8E-4320-86F8-1602DD7E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2434" y="22673267"/>
              <a:ext cx="6411952" cy="4064653"/>
            </a:xfrm>
            <a:prstGeom prst="rect">
              <a:avLst/>
            </a:prstGeom>
          </p:spPr>
        </p:pic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D5A0C9BD-AE9D-4B9E-B335-7B9CBED1A1F6}"/>
              </a:ext>
            </a:extLst>
          </p:cNvPr>
          <p:cNvGrpSpPr/>
          <p:nvPr/>
        </p:nvGrpSpPr>
        <p:grpSpPr>
          <a:xfrm>
            <a:off x="10355148" y="29115793"/>
            <a:ext cx="9610898" cy="12167010"/>
            <a:chOff x="10355148" y="27291089"/>
            <a:chExt cx="9610898" cy="12167010"/>
          </a:xfrm>
        </p:grpSpPr>
        <p:sp>
          <p:nvSpPr>
            <p:cNvPr id="252" name="Rounded Rectangle 172"/>
            <p:cNvSpPr/>
            <p:nvPr/>
          </p:nvSpPr>
          <p:spPr>
            <a:xfrm>
              <a:off x="10355148" y="27291089"/>
              <a:ext cx="9610898" cy="12167010"/>
            </a:xfrm>
            <a:prstGeom prst="roundRect">
              <a:avLst>
                <a:gd name="adj" fmla="val 5719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4"/>
            <p:cNvSpPr>
              <a:spLocks noChangeArrowheads="1"/>
            </p:cNvSpPr>
            <p:nvPr/>
          </p:nvSpPr>
          <p:spPr bwMode="auto">
            <a:xfrm>
              <a:off x="10537724" y="27492991"/>
              <a:ext cx="9241956" cy="1025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460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Gradient-Quantization Algorithm</a:t>
              </a:r>
            </a:p>
          </p:txBody>
        </p:sp>
        <p:sp>
          <p:nvSpPr>
            <p:cNvPr id="368" name="Rectangle 4">
              <a:extLst>
                <a:ext uri="{FF2B5EF4-FFF2-40B4-BE49-F238E27FC236}">
                  <a16:creationId xmlns:a16="http://schemas.microsoft.com/office/drawing/2014/main" id="{284C1055-4D3D-461C-88E1-9B5DC5895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0775" y="28702968"/>
              <a:ext cx="8999819" cy="1045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Efficient heuristic solution exist for the continuous phase case – Strongest Tap Maximization (STM) [Zheng &amp; Zhang, 2020]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Initialize: STM continuous phase configuration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best separating line for the quantized phases 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novel algorithm consists of two steps that repeat until all IRS elements are fixed :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 err="1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Quantizae</a:t>
              </a: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the most ambiguous element 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Optimize the unquantized element using gradient-descent</a:t>
              </a:r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69A6EFF3-2335-42BD-A005-F0D5E8547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04006" y="31864083"/>
              <a:ext cx="4130915" cy="4120483"/>
            </a:xfrm>
            <a:prstGeom prst="rect">
              <a:avLst/>
            </a:prstGeom>
          </p:spPr>
        </p:pic>
      </p:grpSp>
      <p:sp>
        <p:nvSpPr>
          <p:cNvPr id="359" name="Rectangle 2">
            <a:extLst>
              <a:ext uri="{FF2B5EF4-FFF2-40B4-BE49-F238E27FC236}">
                <a16:creationId xmlns:a16="http://schemas.microsoft.com/office/drawing/2014/main" id="{93BCEE9F-8D51-4E67-9109-4D82F9A4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55" y="10405857"/>
            <a:ext cx="8920657" cy="104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132" name="Rounded Rectangle 171">
            <a:extLst>
              <a:ext uri="{FF2B5EF4-FFF2-40B4-BE49-F238E27FC236}">
                <a16:creationId xmlns:a16="http://schemas.microsoft.com/office/drawing/2014/main" id="{8767663B-7141-42C0-8F88-4C8990817A0D}"/>
              </a:ext>
            </a:extLst>
          </p:cNvPr>
          <p:cNvSpPr/>
          <p:nvPr/>
        </p:nvSpPr>
        <p:spPr>
          <a:xfrm>
            <a:off x="10332421" y="10276681"/>
            <a:ext cx="9613148" cy="6177304"/>
          </a:xfrm>
          <a:prstGeom prst="roundRect">
            <a:avLst>
              <a:gd name="adj" fmla="val 5637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4">
                <a:extLst>
                  <a:ext uri="{FF2B5EF4-FFF2-40B4-BE49-F238E27FC236}">
                    <a16:creationId xmlns:a16="http://schemas.microsoft.com/office/drawing/2014/main" id="{38B2F114-F697-45EA-AEF7-A9CB2FB5E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2100" y="11583002"/>
                <a:ext cx="9137580" cy="4654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novel synthetic dataset, divided to two: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Dataset1 includes 4×4096 configurations, and their received signals for a certain user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Dataset2 includes 4096 configurations, and their received signals for 50 users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transmitted pilot signal is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990" b="0" i="1" smtClean="0">
                            <a:solidFill>
                              <a:srgbClr val="000068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pilot configurations create a </a:t>
                </a:r>
                <a14:m>
                  <m:oMath xmlns:m="http://schemas.openxmlformats.org/officeDocument/2006/math"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4096</m:t>
                    </m:r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990" b="0" i="1" smtClean="0">
                        <a:solidFill>
                          <a:srgbClr val="0000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4096</m:t>
                    </m:r>
                  </m:oMath>
                </a14:m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Hadamard matrix 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34" name="Rectangle 4">
                <a:extLst>
                  <a:ext uri="{FF2B5EF4-FFF2-40B4-BE49-F238E27FC236}">
                    <a16:creationId xmlns:a16="http://schemas.microsoft.com/office/drawing/2014/main" id="{38B2F114-F697-45EA-AEF7-A9CB2FB5E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2100" y="11583002"/>
                <a:ext cx="9137580" cy="4654882"/>
              </a:xfrm>
              <a:prstGeom prst="rect">
                <a:avLst/>
              </a:prstGeom>
              <a:blipFill>
                <a:blip r:embed="rId18"/>
                <a:stretch>
                  <a:fillRect l="-2001" t="-3272" b="-2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20618186" y="10405857"/>
            <a:ext cx="8783517" cy="104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2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Neural Network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20285215" y="10241609"/>
            <a:ext cx="9408053" cy="14360672"/>
          </a:xfrm>
          <a:prstGeom prst="roundRect">
            <a:avLst>
              <a:gd name="adj" fmla="val 5270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Rectangle 4">
            <a:extLst>
              <a:ext uri="{FF2B5EF4-FFF2-40B4-BE49-F238E27FC236}">
                <a16:creationId xmlns:a16="http://schemas.microsoft.com/office/drawing/2014/main" id="{910B1C23-55E0-48E3-8F4B-F4F4AA05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1035" y="11583002"/>
            <a:ext cx="8684408" cy="981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novel method for configuration optimization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known paper “Deep Image Prior” [Ulyanov et al., 2018],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an untrained CNN as a regulator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the weights to get maximal data transmission rate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output of the first NN is a constant-columns steering configuration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the second NN to fine tune the configuration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A14B11AC-81D0-4B57-96CB-B2B9303FF99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06" y="14848681"/>
            <a:ext cx="5562600" cy="4165482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12ECBD00-972F-429E-8950-91286C35749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806" y="15154996"/>
            <a:ext cx="4061983" cy="3831986"/>
          </a:xfrm>
          <a:prstGeom prst="rect">
            <a:avLst/>
          </a:prstGeom>
        </p:spPr>
      </p:pic>
      <p:pic>
        <p:nvPicPr>
          <p:cNvPr id="24" name="תמונה 23" descr="תמונה שמכילה טקסט, מוסיקה, פעמון&#10;&#10;התיאור נוצר באופן אוטומטי">
            <a:extLst>
              <a:ext uri="{FF2B5EF4-FFF2-40B4-BE49-F238E27FC236}">
                <a16:creationId xmlns:a16="http://schemas.microsoft.com/office/drawing/2014/main" id="{3B3A69C9-ECD6-4A5B-9E77-3A1DADF0033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t="5702" r="39745" b="2867"/>
          <a:stretch/>
        </p:blipFill>
        <p:spPr>
          <a:xfrm>
            <a:off x="21429063" y="21630481"/>
            <a:ext cx="2090543" cy="2114650"/>
          </a:xfrm>
          <a:prstGeom prst="rect">
            <a:avLst/>
          </a:prstGeom>
        </p:spPr>
      </p:pic>
      <p:pic>
        <p:nvPicPr>
          <p:cNvPr id="145" name="תמונה 144" descr="תמונה שמכילה טקסט, מוסיקה, פעמון&#10;&#10;התיאור נוצר באופן אוטומטי">
            <a:extLst>
              <a:ext uri="{FF2B5EF4-FFF2-40B4-BE49-F238E27FC236}">
                <a16:creationId xmlns:a16="http://schemas.microsoft.com/office/drawing/2014/main" id="{247E95B5-1FF0-4642-9AD2-A807011FE3DE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6" t="5386" r="4833" b="2340"/>
          <a:stretch/>
        </p:blipFill>
        <p:spPr>
          <a:xfrm>
            <a:off x="25500806" y="21635346"/>
            <a:ext cx="2131701" cy="2124357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EE02D18-780A-47FC-A98C-244D34EAD58D}"/>
              </a:ext>
            </a:extLst>
          </p:cNvPr>
          <p:cNvSpPr txBox="1"/>
          <p:nvPr/>
        </p:nvSpPr>
        <p:spPr>
          <a:xfrm>
            <a:off x="20509654" y="23840281"/>
            <a:ext cx="39293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First NN output example</a:t>
            </a:r>
            <a:endParaRPr lang="he-IL" sz="2400" dirty="0"/>
          </a:p>
        </p:txBody>
      </p:sp>
      <p:sp>
        <p:nvSpPr>
          <p:cNvPr id="147" name="תיבת טקסט 146">
            <a:extLst>
              <a:ext uri="{FF2B5EF4-FFF2-40B4-BE49-F238E27FC236}">
                <a16:creationId xmlns:a16="http://schemas.microsoft.com/office/drawing/2014/main" id="{CA4468D8-0F45-4721-9751-BF8C07A91C14}"/>
              </a:ext>
            </a:extLst>
          </p:cNvPr>
          <p:cNvSpPr txBox="1"/>
          <p:nvPr/>
        </p:nvSpPr>
        <p:spPr>
          <a:xfrm>
            <a:off x="24533965" y="23840281"/>
            <a:ext cx="421968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Second NN output example</a:t>
            </a:r>
            <a:endParaRPr lang="he-IL" sz="2400" dirty="0"/>
          </a:p>
        </p:txBody>
      </p:sp>
      <p:sp>
        <p:nvSpPr>
          <p:cNvPr id="149" name="Rounded Rectangle 199">
            <a:extLst>
              <a:ext uri="{FF2B5EF4-FFF2-40B4-BE49-F238E27FC236}">
                <a16:creationId xmlns:a16="http://schemas.microsoft.com/office/drawing/2014/main" id="{DEAAD455-C78D-4C13-B31C-2649321B0B84}"/>
              </a:ext>
            </a:extLst>
          </p:cNvPr>
          <p:cNvSpPr/>
          <p:nvPr/>
        </p:nvSpPr>
        <p:spPr>
          <a:xfrm>
            <a:off x="20271673" y="24901280"/>
            <a:ext cx="9405805" cy="6626867"/>
          </a:xfrm>
          <a:prstGeom prst="roundRect">
            <a:avLst>
              <a:gd name="adj" fmla="val 4743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CD79728C-DB4E-4668-A888-F75EACF5A381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533" y="35971225"/>
            <a:ext cx="8135485" cy="5153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טבלה 96">
                <a:extLst>
                  <a:ext uri="{FF2B5EF4-FFF2-40B4-BE49-F238E27FC236}">
                    <a16:creationId xmlns:a16="http://schemas.microsoft.com/office/drawing/2014/main" id="{8321FFF9-BDA8-4D13-A92C-3F58B7E6C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166497"/>
                  </p:ext>
                </p:extLst>
              </p:nvPr>
            </p:nvGraphicFramePr>
            <p:xfrm>
              <a:off x="20925756" y="33890441"/>
              <a:ext cx="7727038" cy="2065640"/>
            </p:xfrm>
            <a:graphic>
              <a:graphicData uri="http://schemas.openxmlformats.org/drawingml/2006/table">
                <a:tbl>
                  <a:tblPr rtl="1" firstRow="1" bandRow="1">
                    <a:tableStyleId>{21E4AEA4-8DFA-4A89-87EB-49C32662AFE0}</a:tableStyleId>
                  </a:tblPr>
                  <a:tblGrid>
                    <a:gridCol w="3863519">
                      <a:extLst>
                        <a:ext uri="{9D8B030D-6E8A-4147-A177-3AD203B41FA5}">
                          <a16:colId xmlns:a16="http://schemas.microsoft.com/office/drawing/2014/main" val="1982239355"/>
                        </a:ext>
                      </a:extLst>
                    </a:gridCol>
                    <a:gridCol w="3863519">
                      <a:extLst>
                        <a:ext uri="{9D8B030D-6E8A-4147-A177-3AD203B41FA5}">
                          <a16:colId xmlns:a16="http://schemas.microsoft.com/office/drawing/2014/main" val="1759165294"/>
                        </a:ext>
                      </a:extLst>
                    </a:gridCol>
                  </a:tblGrid>
                  <a:tr h="51641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Mean Data Transmission Rate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378387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103.55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Best configuration from the given dataset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902232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117.36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The competition instructor 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827403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117.7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𝑠𝑒𝑐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Our 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097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טבלה 96">
                <a:extLst>
                  <a:ext uri="{FF2B5EF4-FFF2-40B4-BE49-F238E27FC236}">
                    <a16:creationId xmlns:a16="http://schemas.microsoft.com/office/drawing/2014/main" id="{8321FFF9-BDA8-4D13-A92C-3F58B7E6C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166497"/>
                  </p:ext>
                </p:extLst>
              </p:nvPr>
            </p:nvGraphicFramePr>
            <p:xfrm>
              <a:off x="20925756" y="33890441"/>
              <a:ext cx="7727038" cy="2065640"/>
            </p:xfrm>
            <a:graphic>
              <a:graphicData uri="http://schemas.openxmlformats.org/drawingml/2006/table">
                <a:tbl>
                  <a:tblPr rtl="1" firstRow="1" bandRow="1">
                    <a:tableStyleId>{21E4AEA4-8DFA-4A89-87EB-49C32662AFE0}</a:tableStyleId>
                  </a:tblPr>
                  <a:tblGrid>
                    <a:gridCol w="3863519">
                      <a:extLst>
                        <a:ext uri="{9D8B030D-6E8A-4147-A177-3AD203B41FA5}">
                          <a16:colId xmlns:a16="http://schemas.microsoft.com/office/drawing/2014/main" val="1982239355"/>
                        </a:ext>
                      </a:extLst>
                    </a:gridCol>
                    <a:gridCol w="3863519">
                      <a:extLst>
                        <a:ext uri="{9D8B030D-6E8A-4147-A177-3AD203B41FA5}">
                          <a16:colId xmlns:a16="http://schemas.microsoft.com/office/drawing/2014/main" val="1759165294"/>
                        </a:ext>
                      </a:extLst>
                    </a:gridCol>
                  </a:tblGrid>
                  <a:tr h="51641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Mean Data Transmission Rate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5378387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3"/>
                          <a:stretch>
                            <a:fillRect l="-157" t="-102353" r="-100472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Best configuration from the given dataset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902232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3"/>
                          <a:stretch>
                            <a:fillRect l="-157" t="-202353" r="-100472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The competition instructor 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827403"/>
                      </a:ext>
                    </a:extLst>
                  </a:tr>
                  <a:tr h="51641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3"/>
                          <a:stretch>
                            <a:fillRect l="-157" t="-302353" r="-10047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Our method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097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6" name="Rectangle 2">
            <a:extLst>
              <a:ext uri="{FF2B5EF4-FFF2-40B4-BE49-F238E27FC236}">
                <a16:creationId xmlns:a16="http://schemas.microsoft.com/office/drawing/2014/main" id="{C7C7CA7E-7832-4749-AEC8-AE50EF2C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1755" y="25211881"/>
            <a:ext cx="8475042" cy="84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of users</a:t>
            </a:r>
          </a:p>
        </p:txBody>
      </p:sp>
      <p:sp>
        <p:nvSpPr>
          <p:cNvPr id="157" name="Rectangle 4">
            <a:extLst>
              <a:ext uri="{FF2B5EF4-FFF2-40B4-BE49-F238E27FC236}">
                <a16:creationId xmlns:a16="http://schemas.microsoft.com/office/drawing/2014/main" id="{14891811-E9E7-4F1E-A2D9-5290C0C8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2237" y="26406897"/>
            <a:ext cx="8641154" cy="27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תמונה 99">
            <a:extLst>
              <a:ext uri="{FF2B5EF4-FFF2-40B4-BE49-F238E27FC236}">
                <a16:creationId xmlns:a16="http://schemas.microsoft.com/office/drawing/2014/main" id="{A05EE290-AADC-46DC-BECB-7C60AE3275F4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844" y="27786069"/>
            <a:ext cx="6172200" cy="3598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2802</TotalTime>
  <Words>531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Tahoma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#1 with big title</dc:title>
  <dc:creator>yair@ee.technion.ac.il</dc:creator>
  <cp:lastModifiedBy>Yair Moshe</cp:lastModifiedBy>
  <cp:revision>139</cp:revision>
  <dcterms:created xsi:type="dcterms:W3CDTF">2016-09-01T09:00:45Z</dcterms:created>
  <dcterms:modified xsi:type="dcterms:W3CDTF">2021-06-24T05:19:11Z</dcterms:modified>
</cp:coreProperties>
</file>