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1"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3094-A527-1F6B-9E5F-9DB0B946B2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1D7FE466-F1F0-1B78-B0FE-9D7B3E8A7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5350310C-FF95-1340-B32D-9F1842312C3C}"/>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5" name="Footer Placeholder 4">
            <a:extLst>
              <a:ext uri="{FF2B5EF4-FFF2-40B4-BE49-F238E27FC236}">
                <a16:creationId xmlns:a16="http://schemas.microsoft.com/office/drawing/2014/main" id="{03CC6B32-7102-FAF8-52A3-F46D5755E84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6FD640D-F1C1-31F5-EB48-7F91E2E93578}"/>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276819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3311-6E7C-0DC4-4AF6-BEB5D59823B3}"/>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EFB28B7-4CD6-0320-7272-48C628C97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1BEFDAA-D15C-ED3F-7596-A4130290256F}"/>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5" name="Footer Placeholder 4">
            <a:extLst>
              <a:ext uri="{FF2B5EF4-FFF2-40B4-BE49-F238E27FC236}">
                <a16:creationId xmlns:a16="http://schemas.microsoft.com/office/drawing/2014/main" id="{0B6AD1B7-1A6C-FEFF-7819-554D4B8E8FC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4C3E6E-29E3-FDC8-EAF5-972EA75EA35E}"/>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268507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9C32D-8496-4B86-2A22-A07412CCA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A0E6490-8994-E5E2-59CB-C8670B107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614BD84-C0EC-F832-F29A-9CCC1AD1490A}"/>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5" name="Footer Placeholder 4">
            <a:extLst>
              <a:ext uri="{FF2B5EF4-FFF2-40B4-BE49-F238E27FC236}">
                <a16:creationId xmlns:a16="http://schemas.microsoft.com/office/drawing/2014/main" id="{D4C8D7A8-2A35-9383-55F9-1D8215E4EB4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ACDC649-79C0-AE19-8915-5344FDB934E8}"/>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106861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7B91-2E97-1AC0-2B82-D56218B0F49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5DC73F12-1185-40BF-F17C-23206266E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BDB4A2B-F974-DE36-1E76-85EBC7A7020E}"/>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5" name="Footer Placeholder 4">
            <a:extLst>
              <a:ext uri="{FF2B5EF4-FFF2-40B4-BE49-F238E27FC236}">
                <a16:creationId xmlns:a16="http://schemas.microsoft.com/office/drawing/2014/main" id="{D6245BCF-388E-AE52-552D-3957DC7C0E4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2DCDAD6-AFEC-FCD0-6F8D-5E51466C501E}"/>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67359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5D05-4228-EF3C-83F7-5980CBBAA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69B2DFD-8C4E-59DA-143E-146D919629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29F6C-3258-6B7B-6D7E-97EEA9442249}"/>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5" name="Footer Placeholder 4">
            <a:extLst>
              <a:ext uri="{FF2B5EF4-FFF2-40B4-BE49-F238E27FC236}">
                <a16:creationId xmlns:a16="http://schemas.microsoft.com/office/drawing/2014/main" id="{C67DC557-A892-0A53-C394-84E42E072E8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D8874FA-D15B-A8C0-F930-F90AF59D8ED4}"/>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64668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955-BB64-F6E2-353C-D9AB591BFF0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7781715-7BC6-BA65-E944-6BC49D598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E453FC44-C761-B75C-283D-9A9487776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8CCDD8C-F764-2FCB-6F6D-6F78336C89BF}"/>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6" name="Footer Placeholder 5">
            <a:extLst>
              <a:ext uri="{FF2B5EF4-FFF2-40B4-BE49-F238E27FC236}">
                <a16:creationId xmlns:a16="http://schemas.microsoft.com/office/drawing/2014/main" id="{B60C5A09-F62A-5490-F605-0C79AC8044A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A6438C5-3461-41A1-C93B-73717615B386}"/>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33886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F4E3-B685-DABC-A366-3C6F41B0A483}"/>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C1F71239-5E50-9BE8-5E92-362475881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C56EF-F37C-1F94-2B77-6976DE887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0D2B5D1-FEB6-D17D-1217-5A2F63494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39D87-03C8-6CD3-2642-71775D830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6B2AFF76-4B6A-AB45-6F81-2BFD31412839}"/>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8" name="Footer Placeholder 7">
            <a:extLst>
              <a:ext uri="{FF2B5EF4-FFF2-40B4-BE49-F238E27FC236}">
                <a16:creationId xmlns:a16="http://schemas.microsoft.com/office/drawing/2014/main" id="{37BF0A20-E5C4-F3F2-146C-E1D9AA6F105A}"/>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8740E621-52E5-A1C9-5264-08D8E15184C6}"/>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169779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3A25-533D-BBDF-DE59-7AD8E0AAFC7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94B2AEFD-4B66-E01D-1C63-BCE75547F51D}"/>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4" name="Footer Placeholder 3">
            <a:extLst>
              <a:ext uri="{FF2B5EF4-FFF2-40B4-BE49-F238E27FC236}">
                <a16:creationId xmlns:a16="http://schemas.microsoft.com/office/drawing/2014/main" id="{1902BFA8-C014-863F-213E-6FFF4CF7A3DA}"/>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245EC4E0-C10A-260E-F697-BFB16CDDB6E8}"/>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25821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88A436-BF3C-15D2-0773-4B49AC8201FA}"/>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3" name="Footer Placeholder 2">
            <a:extLst>
              <a:ext uri="{FF2B5EF4-FFF2-40B4-BE49-F238E27FC236}">
                <a16:creationId xmlns:a16="http://schemas.microsoft.com/office/drawing/2014/main" id="{D86D3FDE-FE0F-1454-39E5-8FDD0F9564E3}"/>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FF602B4A-BC3A-9A47-B730-5A6493C0B4CC}"/>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306282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EDB-FF55-6500-7A43-C54581C80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BD738557-6619-7320-184C-5738F6A21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27B82B3A-3238-72AB-0C9E-E327AC9AA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95C9F-654A-C5B2-DFCB-FCD7DC12613D}"/>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6" name="Footer Placeholder 5">
            <a:extLst>
              <a:ext uri="{FF2B5EF4-FFF2-40B4-BE49-F238E27FC236}">
                <a16:creationId xmlns:a16="http://schemas.microsoft.com/office/drawing/2014/main" id="{FD2C81AD-7BBF-D12F-AF69-BE12BA1C5D0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42A8779-EAEA-CD6E-4225-E00D984F2B44}"/>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358438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D2D-BFB3-0A23-2CBB-1867E98FD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EA2BD74-C247-7305-2199-B44D6E4E8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88759E23-CBBA-E8F6-F100-E9B80C466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F086F-A651-0CD3-F4FC-299C809A76F2}"/>
              </a:ext>
            </a:extLst>
          </p:cNvPr>
          <p:cNvSpPr>
            <a:spLocks noGrp="1"/>
          </p:cNvSpPr>
          <p:nvPr>
            <p:ph type="dt" sz="half" idx="10"/>
          </p:nvPr>
        </p:nvSpPr>
        <p:spPr/>
        <p:txBody>
          <a:bodyPr/>
          <a:lstStyle/>
          <a:p>
            <a:fld id="{F93D5912-C404-4470-969A-4C5B01DE7274}" type="datetimeFigureOut">
              <a:rPr lang="it-IT" smtClean="0"/>
              <a:t>04/02/2023</a:t>
            </a:fld>
            <a:endParaRPr lang="it-IT"/>
          </a:p>
        </p:txBody>
      </p:sp>
      <p:sp>
        <p:nvSpPr>
          <p:cNvPr id="6" name="Footer Placeholder 5">
            <a:extLst>
              <a:ext uri="{FF2B5EF4-FFF2-40B4-BE49-F238E27FC236}">
                <a16:creationId xmlns:a16="http://schemas.microsoft.com/office/drawing/2014/main" id="{D99F7A1E-5F25-24DF-8803-ED428AF8230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3CB500D-AF2F-1BBD-7BB7-3A1FA5E9DDFD}"/>
              </a:ext>
            </a:extLst>
          </p:cNvPr>
          <p:cNvSpPr>
            <a:spLocks noGrp="1"/>
          </p:cNvSpPr>
          <p:nvPr>
            <p:ph type="sldNum" sz="quarter" idx="12"/>
          </p:nvPr>
        </p:nvSpPr>
        <p:spPr/>
        <p:txBody>
          <a:bodyPr/>
          <a:lstStyle/>
          <a:p>
            <a:fld id="{80E15187-6006-4892-B199-7DB004D64116}" type="slidenum">
              <a:rPr lang="it-IT" smtClean="0"/>
              <a:t>‹#›</a:t>
            </a:fld>
            <a:endParaRPr lang="it-IT"/>
          </a:p>
        </p:txBody>
      </p:sp>
    </p:spTree>
    <p:extLst>
      <p:ext uri="{BB962C8B-B14F-4D97-AF65-F5344CB8AC3E}">
        <p14:creationId xmlns:p14="http://schemas.microsoft.com/office/powerpoint/2010/main" val="71748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14927-1703-4EFF-0B87-3F300D890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599D349-6783-88FA-AF98-B63F94544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A0D25363-DBA2-27DA-1C55-0E7DBE22D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D5912-C404-4470-969A-4C5B01DE7274}" type="datetimeFigureOut">
              <a:rPr lang="it-IT" smtClean="0"/>
              <a:t>04/02/2023</a:t>
            </a:fld>
            <a:endParaRPr lang="it-IT"/>
          </a:p>
        </p:txBody>
      </p:sp>
      <p:sp>
        <p:nvSpPr>
          <p:cNvPr id="5" name="Footer Placeholder 4">
            <a:extLst>
              <a:ext uri="{FF2B5EF4-FFF2-40B4-BE49-F238E27FC236}">
                <a16:creationId xmlns:a16="http://schemas.microsoft.com/office/drawing/2014/main" id="{28D8FD09-3D2D-C6D4-4505-5C4C47192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9F91CB25-0C3E-88AC-D0E1-44D67DB23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15187-6006-4892-B199-7DB004D64116}" type="slidenum">
              <a:rPr lang="it-IT" smtClean="0"/>
              <a:t>‹#›</a:t>
            </a:fld>
            <a:endParaRPr lang="it-IT"/>
          </a:p>
        </p:txBody>
      </p:sp>
    </p:spTree>
    <p:extLst>
      <p:ext uri="{BB962C8B-B14F-4D97-AF65-F5344CB8AC3E}">
        <p14:creationId xmlns:p14="http://schemas.microsoft.com/office/powerpoint/2010/main" val="385491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65219-376B-CD5E-A2D7-BF1CD3759F3F}"/>
              </a:ext>
            </a:extLst>
          </p:cNvPr>
          <p:cNvSpPr txBox="1"/>
          <p:nvPr/>
        </p:nvSpPr>
        <p:spPr>
          <a:xfrm>
            <a:off x="4418973" y="403631"/>
            <a:ext cx="6508890" cy="523220"/>
          </a:xfrm>
          <a:prstGeom prst="rect">
            <a:avLst/>
          </a:prstGeom>
          <a:noFill/>
        </p:spPr>
        <p:txBody>
          <a:bodyPr wrap="square" rtlCol="0">
            <a:spAutoFit/>
          </a:bodyPr>
          <a:lstStyle/>
          <a:p>
            <a:pPr algn="ctr"/>
            <a:r>
              <a:rPr lang="it-IT" sz="2800" b="1" dirty="0">
                <a:solidFill>
                  <a:srgbClr val="FF0000"/>
                </a:solidFill>
              </a:rPr>
              <a:t>Language </a:t>
            </a:r>
            <a:r>
              <a:rPr lang="it-IT" sz="2800" b="1" dirty="0" err="1">
                <a:solidFill>
                  <a:srgbClr val="FF0000"/>
                </a:solidFill>
              </a:rPr>
              <a:t>exchange</a:t>
            </a:r>
            <a:r>
              <a:rPr lang="it-IT" sz="2800" b="1" dirty="0">
                <a:solidFill>
                  <a:srgbClr val="FF0000"/>
                </a:solidFill>
              </a:rPr>
              <a:t> app - Travel page</a:t>
            </a:r>
          </a:p>
        </p:txBody>
      </p:sp>
      <p:sp>
        <p:nvSpPr>
          <p:cNvPr id="7" name="TextBox 6">
            <a:extLst>
              <a:ext uri="{FF2B5EF4-FFF2-40B4-BE49-F238E27FC236}">
                <a16:creationId xmlns:a16="http://schemas.microsoft.com/office/drawing/2014/main" id="{240CFEE1-4D34-39E6-B25D-A0485D9EBEF2}"/>
              </a:ext>
            </a:extLst>
          </p:cNvPr>
          <p:cNvSpPr txBox="1"/>
          <p:nvPr/>
        </p:nvSpPr>
        <p:spPr>
          <a:xfrm>
            <a:off x="5835192" y="2413262"/>
            <a:ext cx="3676453" cy="1015738"/>
          </a:xfrm>
          <a:prstGeom prst="rect">
            <a:avLst/>
          </a:prstGeom>
          <a:noFill/>
        </p:spPr>
        <p:txBody>
          <a:bodyPr wrap="square" rtlCol="0">
            <a:spAutoFit/>
          </a:bodyPr>
          <a:lstStyle/>
          <a:p>
            <a:endParaRPr lang="it-IT"/>
          </a:p>
        </p:txBody>
      </p:sp>
      <p:sp>
        <p:nvSpPr>
          <p:cNvPr id="2" name="TextBox 1">
            <a:extLst>
              <a:ext uri="{FF2B5EF4-FFF2-40B4-BE49-F238E27FC236}">
                <a16:creationId xmlns:a16="http://schemas.microsoft.com/office/drawing/2014/main" id="{E63A41F0-833C-7369-D3F8-9C39CEED9C4D}"/>
              </a:ext>
            </a:extLst>
          </p:cNvPr>
          <p:cNvSpPr txBox="1"/>
          <p:nvPr/>
        </p:nvSpPr>
        <p:spPr>
          <a:xfrm>
            <a:off x="3865944" y="1032885"/>
            <a:ext cx="7373075" cy="1754326"/>
          </a:xfrm>
          <a:prstGeom prst="rect">
            <a:avLst/>
          </a:prstGeom>
          <a:noFill/>
        </p:spPr>
        <p:txBody>
          <a:bodyPr wrap="square" rtlCol="0">
            <a:spAutoFit/>
          </a:bodyPr>
          <a:lstStyle/>
          <a:p>
            <a:r>
              <a:rPr lang="it-IT" b="1" dirty="0" err="1"/>
              <a:t>What</a:t>
            </a:r>
            <a:r>
              <a:rPr lang="it-IT" b="1" dirty="0"/>
              <a:t> </a:t>
            </a:r>
            <a:r>
              <a:rPr lang="it-IT" b="1" dirty="0" err="1"/>
              <a:t>is</a:t>
            </a:r>
            <a:r>
              <a:rPr lang="it-IT" b="1" dirty="0"/>
              <a:t> </a:t>
            </a:r>
            <a:r>
              <a:rPr lang="it-IT" b="1" dirty="0" err="1"/>
              <a:t>it</a:t>
            </a:r>
            <a:r>
              <a:rPr lang="it-IT" b="1" dirty="0"/>
              <a:t> </a:t>
            </a:r>
            <a:r>
              <a:rPr lang="it-IT" b="1" dirty="0" err="1"/>
              <a:t>about</a:t>
            </a:r>
            <a:r>
              <a:rPr lang="it-IT" b="1" dirty="0"/>
              <a:t>?</a:t>
            </a:r>
          </a:p>
          <a:p>
            <a:r>
              <a:rPr lang="en-US" sz="1800" dirty="0">
                <a:ea typeface="Calibri" panose="020F0502020204030204" pitchFamily="34" charset="0"/>
                <a:cs typeface="Times New Roman" panose="02020603050405020304" pitchFamily="18" charset="0"/>
              </a:rPr>
              <a:t>In my language exchange, this page is the section devoted to travels and trips in order for the users to post and publish in advance their booked journeys (specifying dates and city) and for locals to meet a foreigner speaker of their second language and practice and for foreigners to get to know the local language and culture.</a:t>
            </a:r>
            <a:endParaRPr lang="it-IT" dirty="0"/>
          </a:p>
        </p:txBody>
      </p:sp>
      <p:sp>
        <p:nvSpPr>
          <p:cNvPr id="3" name="TextBox 2">
            <a:extLst>
              <a:ext uri="{FF2B5EF4-FFF2-40B4-BE49-F238E27FC236}">
                <a16:creationId xmlns:a16="http://schemas.microsoft.com/office/drawing/2014/main" id="{68A1424F-0E0C-EDAF-CA53-57CFB90775EC}"/>
              </a:ext>
            </a:extLst>
          </p:cNvPr>
          <p:cNvSpPr txBox="1"/>
          <p:nvPr/>
        </p:nvSpPr>
        <p:spPr>
          <a:xfrm>
            <a:off x="3865944" y="3161160"/>
            <a:ext cx="7826523" cy="2585323"/>
          </a:xfrm>
          <a:prstGeom prst="rect">
            <a:avLst/>
          </a:prstGeom>
          <a:noFill/>
        </p:spPr>
        <p:txBody>
          <a:bodyPr wrap="square" rtlCol="0">
            <a:spAutoFit/>
          </a:bodyPr>
          <a:lstStyle/>
          <a:p>
            <a:r>
              <a:rPr lang="it-IT" b="1" dirty="0"/>
              <a:t>Actions for users to take</a:t>
            </a:r>
          </a:p>
          <a:p>
            <a:r>
              <a:rPr lang="it-IT" dirty="0"/>
              <a:t>Users are </a:t>
            </a:r>
            <a:r>
              <a:rPr lang="it-IT" dirty="0" err="1"/>
              <a:t>able</a:t>
            </a:r>
            <a:r>
              <a:rPr lang="it-IT" dirty="0"/>
              <a:t> to </a:t>
            </a:r>
            <a:r>
              <a:rPr lang="it-IT" dirty="0" err="1"/>
              <a:t>carry</a:t>
            </a:r>
            <a:r>
              <a:rPr lang="it-IT" dirty="0"/>
              <a:t> out </a:t>
            </a:r>
            <a:r>
              <a:rPr lang="it-IT" dirty="0" err="1"/>
              <a:t>three</a:t>
            </a:r>
            <a:r>
              <a:rPr lang="it-IT" dirty="0"/>
              <a:t> </a:t>
            </a:r>
            <a:r>
              <a:rPr lang="it-IT" dirty="0" err="1"/>
              <a:t>functions</a:t>
            </a:r>
            <a:r>
              <a:rPr lang="it-IT" dirty="0"/>
              <a:t>:</a:t>
            </a:r>
          </a:p>
          <a:p>
            <a:pPr marL="342900" indent="-342900">
              <a:buAutoNum type="arabicParenR"/>
            </a:pPr>
            <a:r>
              <a:rPr lang="it-IT" dirty="0"/>
              <a:t>look for a city (the one in </a:t>
            </a:r>
            <a:r>
              <a:rPr lang="it-IT" dirty="0" err="1"/>
              <a:t>which</a:t>
            </a:r>
            <a:r>
              <a:rPr lang="it-IT" dirty="0"/>
              <a:t> </a:t>
            </a:r>
            <a:r>
              <a:rPr lang="it-IT" dirty="0" err="1"/>
              <a:t>they</a:t>
            </a:r>
            <a:r>
              <a:rPr lang="it-IT" dirty="0"/>
              <a:t> </a:t>
            </a:r>
            <a:r>
              <a:rPr lang="it-IT" dirty="0" err="1"/>
              <a:t>already</a:t>
            </a:r>
            <a:r>
              <a:rPr lang="it-IT" dirty="0"/>
              <a:t> are or the one to </a:t>
            </a:r>
            <a:r>
              <a:rPr lang="it-IT" dirty="0" err="1"/>
              <a:t>which</a:t>
            </a:r>
            <a:r>
              <a:rPr lang="it-IT" dirty="0"/>
              <a:t> </a:t>
            </a:r>
            <a:r>
              <a:rPr lang="it-IT" dirty="0" err="1"/>
              <a:t>they</a:t>
            </a:r>
            <a:r>
              <a:rPr lang="it-IT" dirty="0"/>
              <a:t> are </a:t>
            </a:r>
            <a:r>
              <a:rPr lang="it-IT" dirty="0" err="1"/>
              <a:t>travelling</a:t>
            </a:r>
            <a:r>
              <a:rPr lang="it-IT" dirty="0"/>
              <a:t>) </a:t>
            </a:r>
            <a:r>
              <a:rPr lang="it-IT" dirty="0" err="1"/>
              <a:t>typing</a:t>
            </a:r>
            <a:r>
              <a:rPr lang="it-IT" dirty="0"/>
              <a:t> the name of the city in the </a:t>
            </a:r>
            <a:r>
              <a:rPr lang="it-IT" dirty="0" err="1"/>
              <a:t>form</a:t>
            </a:r>
            <a:r>
              <a:rPr lang="it-IT" dirty="0"/>
              <a:t>. The </a:t>
            </a:r>
            <a:r>
              <a:rPr lang="it-IT" dirty="0" err="1"/>
              <a:t>map</a:t>
            </a:r>
            <a:r>
              <a:rPr lang="it-IT" dirty="0"/>
              <a:t> </a:t>
            </a:r>
            <a:r>
              <a:rPr lang="it-IT" dirty="0" err="1"/>
              <a:t>will</a:t>
            </a:r>
            <a:r>
              <a:rPr lang="it-IT" dirty="0"/>
              <a:t> be </a:t>
            </a:r>
            <a:r>
              <a:rPr lang="it-IT" dirty="0" err="1"/>
              <a:t>automatically</a:t>
            </a:r>
            <a:r>
              <a:rPr lang="it-IT" dirty="0"/>
              <a:t> </a:t>
            </a:r>
            <a:r>
              <a:rPr lang="it-IT" dirty="0" err="1"/>
              <a:t>zoomed</a:t>
            </a:r>
            <a:r>
              <a:rPr lang="it-IT" dirty="0"/>
              <a:t> in the city </a:t>
            </a:r>
            <a:r>
              <a:rPr lang="it-IT" dirty="0" err="1"/>
              <a:t>typed</a:t>
            </a:r>
            <a:r>
              <a:rPr lang="it-IT" dirty="0"/>
              <a:t>. </a:t>
            </a:r>
          </a:p>
          <a:p>
            <a:pPr marL="342900" indent="-342900">
              <a:buAutoNum type="arabicParenR"/>
            </a:pPr>
            <a:r>
              <a:rPr lang="it-IT" dirty="0"/>
              <a:t>In the </a:t>
            </a:r>
            <a:r>
              <a:rPr lang="it-IT" dirty="0" err="1"/>
              <a:t>section</a:t>
            </a:r>
            <a:r>
              <a:rPr lang="it-IT" dirty="0"/>
              <a:t> </a:t>
            </a:r>
            <a:r>
              <a:rPr lang="it-IT" dirty="0" err="1"/>
              <a:t>underneath</a:t>
            </a:r>
            <a:r>
              <a:rPr lang="it-IT" dirty="0"/>
              <a:t>, users </a:t>
            </a:r>
            <a:r>
              <a:rPr lang="it-IT" dirty="0" err="1"/>
              <a:t>will</a:t>
            </a:r>
            <a:r>
              <a:rPr lang="it-IT" dirty="0"/>
              <a:t> be </a:t>
            </a:r>
            <a:r>
              <a:rPr lang="it-IT" dirty="0" err="1"/>
              <a:t>able</a:t>
            </a:r>
            <a:r>
              <a:rPr lang="it-IT" dirty="0"/>
              <a:t> to check the travellers </a:t>
            </a:r>
            <a:r>
              <a:rPr lang="it-IT" dirty="0" err="1"/>
              <a:t>present</a:t>
            </a:r>
            <a:r>
              <a:rPr lang="it-IT" dirty="0"/>
              <a:t> in </a:t>
            </a:r>
            <a:r>
              <a:rPr lang="it-IT" dirty="0" err="1"/>
              <a:t>their</a:t>
            </a:r>
            <a:r>
              <a:rPr lang="it-IT" dirty="0"/>
              <a:t> city </a:t>
            </a:r>
            <a:r>
              <a:rPr lang="it-IT" dirty="0" err="1"/>
              <a:t>instead</a:t>
            </a:r>
            <a:r>
              <a:rPr lang="it-IT" dirty="0"/>
              <a:t>. </a:t>
            </a:r>
          </a:p>
          <a:p>
            <a:pPr marL="342900" indent="-342900">
              <a:buAutoNum type="arabicParenR"/>
            </a:pPr>
            <a:r>
              <a:rPr lang="it-IT" dirty="0"/>
              <a:t> </a:t>
            </a:r>
            <a:r>
              <a:rPr lang="it-IT" dirty="0" err="1"/>
              <a:t>Finally</a:t>
            </a:r>
            <a:r>
              <a:rPr lang="it-IT" dirty="0"/>
              <a:t>, </a:t>
            </a:r>
            <a:r>
              <a:rPr lang="it-IT" dirty="0" err="1"/>
              <a:t>at</a:t>
            </a:r>
            <a:r>
              <a:rPr lang="it-IT" dirty="0"/>
              <a:t> the bottom, </a:t>
            </a:r>
            <a:r>
              <a:rPr lang="it-IT" dirty="0" err="1"/>
              <a:t>they</a:t>
            </a:r>
            <a:r>
              <a:rPr lang="it-IT" dirty="0"/>
              <a:t> can </a:t>
            </a:r>
            <a:r>
              <a:rPr lang="it-IT" dirty="0" err="1"/>
              <a:t>publish</a:t>
            </a:r>
            <a:r>
              <a:rPr lang="it-IT" dirty="0"/>
              <a:t> </a:t>
            </a:r>
            <a:r>
              <a:rPr lang="it-IT" dirty="0" err="1"/>
              <a:t>their</a:t>
            </a:r>
            <a:r>
              <a:rPr lang="it-IT" dirty="0"/>
              <a:t> </a:t>
            </a:r>
            <a:r>
              <a:rPr lang="it-IT" dirty="0" err="1"/>
              <a:t>planned</a:t>
            </a:r>
            <a:r>
              <a:rPr lang="it-IT" dirty="0"/>
              <a:t> trip. </a:t>
            </a:r>
            <a:r>
              <a:rPr lang="it-IT" dirty="0" err="1"/>
              <a:t>Clicking</a:t>
            </a:r>
            <a:r>
              <a:rPr lang="it-IT" dirty="0"/>
              <a:t> on </a:t>
            </a:r>
            <a:r>
              <a:rPr lang="it-IT" dirty="0" err="1"/>
              <a:t>that</a:t>
            </a:r>
            <a:r>
              <a:rPr lang="it-IT" dirty="0"/>
              <a:t> </a:t>
            </a:r>
            <a:r>
              <a:rPr lang="it-IT" dirty="0" err="1"/>
              <a:t>button</a:t>
            </a:r>
            <a:r>
              <a:rPr lang="it-IT" dirty="0"/>
              <a:t> </a:t>
            </a:r>
            <a:r>
              <a:rPr lang="it-IT" dirty="0" err="1"/>
              <a:t>they</a:t>
            </a:r>
            <a:r>
              <a:rPr lang="it-IT" dirty="0"/>
              <a:t> </a:t>
            </a:r>
            <a:r>
              <a:rPr lang="it-IT" dirty="0" err="1"/>
              <a:t>will</a:t>
            </a:r>
            <a:r>
              <a:rPr lang="it-IT" dirty="0"/>
              <a:t> be </a:t>
            </a:r>
            <a:r>
              <a:rPr lang="it-IT" dirty="0" err="1"/>
              <a:t>able</a:t>
            </a:r>
            <a:r>
              <a:rPr lang="it-IT" dirty="0"/>
              <a:t> to </a:t>
            </a:r>
            <a:r>
              <a:rPr lang="it-IT" dirty="0" err="1"/>
              <a:t>insert</a:t>
            </a:r>
            <a:r>
              <a:rPr lang="it-IT" dirty="0"/>
              <a:t> the </a:t>
            </a:r>
            <a:r>
              <a:rPr lang="it-IT" dirty="0" err="1"/>
              <a:t>dates</a:t>
            </a:r>
            <a:r>
              <a:rPr lang="it-IT" dirty="0"/>
              <a:t> and </a:t>
            </a:r>
            <a:r>
              <a:rPr lang="it-IT" dirty="0" err="1"/>
              <a:t>details</a:t>
            </a:r>
            <a:r>
              <a:rPr lang="it-IT" dirty="0"/>
              <a:t> of </a:t>
            </a:r>
            <a:r>
              <a:rPr lang="it-IT" dirty="0" err="1"/>
              <a:t>their</a:t>
            </a:r>
            <a:r>
              <a:rPr lang="it-IT" dirty="0"/>
              <a:t> trip</a:t>
            </a:r>
          </a:p>
        </p:txBody>
      </p:sp>
      <p:pic>
        <p:nvPicPr>
          <p:cNvPr id="8" name="Picture 7" descr="Graphical user interface, application&#10;&#10;Description automatically generated">
            <a:extLst>
              <a:ext uri="{FF2B5EF4-FFF2-40B4-BE49-F238E27FC236}">
                <a16:creationId xmlns:a16="http://schemas.microsoft.com/office/drawing/2014/main" id="{B5F731AB-3CD3-CD3B-B3E3-2B9A87419DE9}"/>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4374" r="12396" b="4743"/>
          <a:stretch/>
        </p:blipFill>
        <p:spPr>
          <a:xfrm>
            <a:off x="0" y="625161"/>
            <a:ext cx="3676453" cy="6232839"/>
          </a:xfrm>
          <a:prstGeom prst="rect">
            <a:avLst/>
          </a:prstGeom>
        </p:spPr>
      </p:pic>
      <p:sp>
        <p:nvSpPr>
          <p:cNvPr id="9" name="TextBox 8">
            <a:extLst>
              <a:ext uri="{FF2B5EF4-FFF2-40B4-BE49-F238E27FC236}">
                <a16:creationId xmlns:a16="http://schemas.microsoft.com/office/drawing/2014/main" id="{9B7C91AB-41C2-7745-3F9E-11D47604FB3B}"/>
              </a:ext>
            </a:extLst>
          </p:cNvPr>
          <p:cNvSpPr txBox="1"/>
          <p:nvPr/>
        </p:nvSpPr>
        <p:spPr>
          <a:xfrm>
            <a:off x="521548" y="295909"/>
            <a:ext cx="2822850" cy="369332"/>
          </a:xfrm>
          <a:prstGeom prst="rect">
            <a:avLst/>
          </a:prstGeom>
          <a:noFill/>
        </p:spPr>
        <p:txBody>
          <a:bodyPr wrap="square" rtlCol="0">
            <a:spAutoFit/>
          </a:bodyPr>
          <a:lstStyle/>
          <a:p>
            <a:r>
              <a:rPr lang="it-IT" b="1" dirty="0"/>
              <a:t>1st </a:t>
            </a:r>
            <a:r>
              <a:rPr lang="it-IT" b="1" dirty="0" err="1"/>
              <a:t>iteration</a:t>
            </a:r>
            <a:endParaRPr lang="it-IT" b="1" dirty="0"/>
          </a:p>
        </p:txBody>
      </p:sp>
    </p:spTree>
    <p:extLst>
      <p:ext uri="{BB962C8B-B14F-4D97-AF65-F5344CB8AC3E}">
        <p14:creationId xmlns:p14="http://schemas.microsoft.com/office/powerpoint/2010/main" val="282202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0CFEE1-4D34-39E6-B25D-A0485D9EBEF2}"/>
              </a:ext>
            </a:extLst>
          </p:cNvPr>
          <p:cNvSpPr txBox="1"/>
          <p:nvPr/>
        </p:nvSpPr>
        <p:spPr>
          <a:xfrm>
            <a:off x="5835192" y="2413262"/>
            <a:ext cx="3676453" cy="1015738"/>
          </a:xfrm>
          <a:prstGeom prst="rect">
            <a:avLst/>
          </a:prstGeom>
          <a:noFill/>
        </p:spPr>
        <p:txBody>
          <a:bodyPr wrap="square" rtlCol="0">
            <a:spAutoFit/>
          </a:bodyPr>
          <a:lstStyle/>
          <a:p>
            <a:endParaRPr lang="it-IT"/>
          </a:p>
        </p:txBody>
      </p:sp>
      <p:pic>
        <p:nvPicPr>
          <p:cNvPr id="3" name="Picture 2" descr="Graphical user interface, application&#10;&#10;Description automatically generated">
            <a:extLst>
              <a:ext uri="{FF2B5EF4-FFF2-40B4-BE49-F238E27FC236}">
                <a16:creationId xmlns:a16="http://schemas.microsoft.com/office/drawing/2014/main" id="{AC45E9D7-ED70-8F1D-BE71-FF739E3AA320}"/>
              </a:ext>
            </a:extLst>
          </p:cNvPr>
          <p:cNvPicPr>
            <a:picLocks noChangeAspect="1"/>
          </p:cNvPicPr>
          <p:nvPr/>
        </p:nvPicPr>
        <p:blipFill rotWithShape="1">
          <a:blip r:embed="rId2">
            <a:extLst>
              <a:ext uri="{28A0092B-C50C-407E-A947-70E740481C1C}">
                <a14:useLocalDpi xmlns:a14="http://schemas.microsoft.com/office/drawing/2010/main" val="0"/>
              </a:ext>
            </a:extLst>
          </a:blip>
          <a:srcRect l="14680" t="4811" r="13384" b="8041"/>
          <a:stretch/>
        </p:blipFill>
        <p:spPr>
          <a:xfrm>
            <a:off x="801278" y="1929094"/>
            <a:ext cx="2328327" cy="3989619"/>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EE62D9AC-BC5B-F7FE-9837-568EC3606A34}"/>
              </a:ext>
            </a:extLst>
          </p:cNvPr>
          <p:cNvPicPr>
            <a:picLocks noChangeAspect="1"/>
          </p:cNvPicPr>
          <p:nvPr/>
        </p:nvPicPr>
        <p:blipFill rotWithShape="1">
          <a:blip r:embed="rId3">
            <a:extLst>
              <a:ext uri="{28A0092B-C50C-407E-A947-70E740481C1C}">
                <a14:useLocalDpi xmlns:a14="http://schemas.microsoft.com/office/drawing/2010/main" val="0"/>
              </a:ext>
            </a:extLst>
          </a:blip>
          <a:srcRect l="13708" t="5319" r="14162" b="7492"/>
          <a:stretch/>
        </p:blipFill>
        <p:spPr>
          <a:xfrm>
            <a:off x="6763186" y="1929094"/>
            <a:ext cx="2299211" cy="3930977"/>
          </a:xfrm>
          <a:prstGeom prst="rect">
            <a:avLst/>
          </a:prstGeom>
        </p:spPr>
      </p:pic>
      <p:sp>
        <p:nvSpPr>
          <p:cNvPr id="12" name="TextBox 11">
            <a:extLst>
              <a:ext uri="{FF2B5EF4-FFF2-40B4-BE49-F238E27FC236}">
                <a16:creationId xmlns:a16="http://schemas.microsoft.com/office/drawing/2014/main" id="{101C666E-E198-D251-9D1E-01831CDADBA6}"/>
              </a:ext>
            </a:extLst>
          </p:cNvPr>
          <p:cNvSpPr txBox="1"/>
          <p:nvPr/>
        </p:nvSpPr>
        <p:spPr>
          <a:xfrm>
            <a:off x="1249004" y="295655"/>
            <a:ext cx="2384982" cy="369332"/>
          </a:xfrm>
          <a:prstGeom prst="rect">
            <a:avLst/>
          </a:prstGeom>
          <a:noFill/>
        </p:spPr>
        <p:txBody>
          <a:bodyPr wrap="square" rtlCol="0">
            <a:spAutoFit/>
          </a:bodyPr>
          <a:lstStyle/>
          <a:p>
            <a:r>
              <a:rPr lang="it-IT" b="1" dirty="0"/>
              <a:t>2 </a:t>
            </a:r>
            <a:r>
              <a:rPr lang="it-IT" b="1" dirty="0" err="1"/>
              <a:t>nd</a:t>
            </a:r>
            <a:r>
              <a:rPr lang="it-IT" b="1" dirty="0"/>
              <a:t> </a:t>
            </a:r>
            <a:r>
              <a:rPr lang="it-IT" b="1" dirty="0" err="1"/>
              <a:t>iteration</a:t>
            </a:r>
            <a:r>
              <a:rPr lang="it-IT" b="1" dirty="0"/>
              <a:t>:</a:t>
            </a:r>
          </a:p>
        </p:txBody>
      </p:sp>
      <p:sp>
        <p:nvSpPr>
          <p:cNvPr id="13" name="TextBox 12">
            <a:extLst>
              <a:ext uri="{FF2B5EF4-FFF2-40B4-BE49-F238E27FC236}">
                <a16:creationId xmlns:a16="http://schemas.microsoft.com/office/drawing/2014/main" id="{2E41F624-5F61-B4C2-E78B-7AECEABBD123}"/>
              </a:ext>
            </a:extLst>
          </p:cNvPr>
          <p:cNvSpPr txBox="1"/>
          <p:nvPr/>
        </p:nvSpPr>
        <p:spPr>
          <a:xfrm>
            <a:off x="507384" y="879888"/>
            <a:ext cx="3517862" cy="646331"/>
          </a:xfrm>
          <a:prstGeom prst="rect">
            <a:avLst/>
          </a:prstGeom>
          <a:noFill/>
        </p:spPr>
        <p:txBody>
          <a:bodyPr wrap="square" rtlCol="0">
            <a:spAutoFit/>
          </a:bodyPr>
          <a:lstStyle/>
          <a:p>
            <a:r>
              <a:rPr lang="it-IT" dirty="0"/>
              <a:t>Content </a:t>
            </a:r>
            <a:r>
              <a:rPr lang="it-IT" dirty="0" err="1"/>
              <a:t>divided</a:t>
            </a:r>
            <a:r>
              <a:rPr lang="it-IT" dirty="0"/>
              <a:t> in </a:t>
            </a:r>
            <a:r>
              <a:rPr lang="it-IT" dirty="0" err="1"/>
              <a:t>two</a:t>
            </a:r>
            <a:r>
              <a:rPr lang="it-IT" dirty="0"/>
              <a:t> pages in </a:t>
            </a:r>
            <a:r>
              <a:rPr lang="it-IT" dirty="0" err="1"/>
              <a:t>order</a:t>
            </a:r>
            <a:r>
              <a:rPr lang="it-IT" dirty="0"/>
              <a:t> to make </a:t>
            </a:r>
            <a:r>
              <a:rPr lang="it-IT" dirty="0" err="1"/>
              <a:t>it</a:t>
            </a:r>
            <a:r>
              <a:rPr lang="it-IT" dirty="0"/>
              <a:t> more digestibile</a:t>
            </a:r>
          </a:p>
        </p:txBody>
      </p:sp>
      <p:sp>
        <p:nvSpPr>
          <p:cNvPr id="15" name="Rectangle: Rounded Corners 14">
            <a:extLst>
              <a:ext uri="{FF2B5EF4-FFF2-40B4-BE49-F238E27FC236}">
                <a16:creationId xmlns:a16="http://schemas.microsoft.com/office/drawing/2014/main" id="{C09F55F4-CBE7-13DC-68C5-E3BEB02D5339}"/>
              </a:ext>
            </a:extLst>
          </p:cNvPr>
          <p:cNvSpPr/>
          <p:nvPr/>
        </p:nvSpPr>
        <p:spPr>
          <a:xfrm>
            <a:off x="1368259" y="1526219"/>
            <a:ext cx="1194364" cy="30297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1 st page</a:t>
            </a:r>
          </a:p>
        </p:txBody>
      </p:sp>
      <p:sp>
        <p:nvSpPr>
          <p:cNvPr id="16" name="Rectangle: Rounded Corners 15">
            <a:extLst>
              <a:ext uri="{FF2B5EF4-FFF2-40B4-BE49-F238E27FC236}">
                <a16:creationId xmlns:a16="http://schemas.microsoft.com/office/drawing/2014/main" id="{D84915DF-2EC9-56E1-5288-39DAA2E8EED5}"/>
              </a:ext>
            </a:extLst>
          </p:cNvPr>
          <p:cNvSpPr/>
          <p:nvPr/>
        </p:nvSpPr>
        <p:spPr>
          <a:xfrm>
            <a:off x="7182993" y="1422904"/>
            <a:ext cx="1628160" cy="30297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dirty="0"/>
              <a:t>2 </a:t>
            </a:r>
            <a:r>
              <a:rPr lang="it-IT" dirty="0" err="1"/>
              <a:t>nd</a:t>
            </a:r>
            <a:r>
              <a:rPr lang="it-IT" dirty="0"/>
              <a:t> page</a:t>
            </a:r>
          </a:p>
        </p:txBody>
      </p:sp>
      <p:sp>
        <p:nvSpPr>
          <p:cNvPr id="20" name="TextBox 19">
            <a:extLst>
              <a:ext uri="{FF2B5EF4-FFF2-40B4-BE49-F238E27FC236}">
                <a16:creationId xmlns:a16="http://schemas.microsoft.com/office/drawing/2014/main" id="{86925B4C-C2B8-2DB3-AAFC-5F19EBE36517}"/>
              </a:ext>
            </a:extLst>
          </p:cNvPr>
          <p:cNvSpPr txBox="1"/>
          <p:nvPr/>
        </p:nvSpPr>
        <p:spPr>
          <a:xfrm>
            <a:off x="3633986" y="2320966"/>
            <a:ext cx="2492844" cy="3139321"/>
          </a:xfrm>
          <a:prstGeom prst="rect">
            <a:avLst/>
          </a:prstGeom>
          <a:noFill/>
        </p:spPr>
        <p:txBody>
          <a:bodyPr wrap="square" rtlCol="0">
            <a:spAutoFit/>
          </a:bodyPr>
          <a:lstStyle/>
          <a:p>
            <a:r>
              <a:rPr lang="it-IT" dirty="0"/>
              <a:t>1 st page made up of 2 </a:t>
            </a:r>
            <a:r>
              <a:rPr lang="it-IT" dirty="0" err="1"/>
              <a:t>sections</a:t>
            </a:r>
            <a:r>
              <a:rPr lang="it-IT" dirty="0"/>
              <a:t>:</a:t>
            </a:r>
          </a:p>
          <a:p>
            <a:pPr marL="342900" indent="-342900">
              <a:buFont typeface="+mj-lt"/>
              <a:buAutoNum type="arabicPeriod"/>
            </a:pPr>
            <a:r>
              <a:rPr lang="it-IT" b="1" dirty="0"/>
              <a:t>In </a:t>
            </a:r>
            <a:r>
              <a:rPr lang="it-IT" dirty="0" err="1"/>
              <a:t>devoted</a:t>
            </a:r>
            <a:r>
              <a:rPr lang="it-IT" dirty="0"/>
              <a:t> to </a:t>
            </a:r>
            <a:r>
              <a:rPr lang="it-IT" dirty="0" err="1"/>
              <a:t>find</a:t>
            </a:r>
            <a:r>
              <a:rPr lang="it-IT" dirty="0"/>
              <a:t> </a:t>
            </a:r>
            <a:r>
              <a:rPr lang="it-IT" dirty="0" err="1"/>
              <a:t>travelers</a:t>
            </a:r>
            <a:r>
              <a:rPr lang="it-IT" dirty="0"/>
              <a:t> in the city </a:t>
            </a:r>
            <a:r>
              <a:rPr lang="it-IT" dirty="0" err="1"/>
              <a:t>specified</a:t>
            </a:r>
            <a:r>
              <a:rPr lang="it-IT" dirty="0"/>
              <a:t> by the user </a:t>
            </a:r>
            <a:r>
              <a:rPr lang="it-IT" dirty="0" err="1"/>
              <a:t>as</a:t>
            </a:r>
            <a:r>
              <a:rPr lang="it-IT" dirty="0"/>
              <a:t> city </a:t>
            </a:r>
            <a:r>
              <a:rPr lang="it-IT" dirty="0" err="1"/>
              <a:t>where</a:t>
            </a:r>
            <a:r>
              <a:rPr lang="it-IT" dirty="0"/>
              <a:t> he </a:t>
            </a:r>
            <a:r>
              <a:rPr lang="it-IT" dirty="0" err="1"/>
              <a:t>lives</a:t>
            </a:r>
            <a:endParaRPr lang="it-IT" dirty="0"/>
          </a:p>
          <a:p>
            <a:pPr marL="342900" indent="-342900">
              <a:buFont typeface="+mj-lt"/>
              <a:buAutoNum type="arabicPeriod"/>
            </a:pPr>
            <a:r>
              <a:rPr lang="it-IT" b="1" dirty="0"/>
              <a:t>Out </a:t>
            </a:r>
            <a:r>
              <a:rPr lang="it-IT" dirty="0" err="1"/>
              <a:t>devoted</a:t>
            </a:r>
            <a:r>
              <a:rPr lang="it-IT" dirty="0"/>
              <a:t> to </a:t>
            </a:r>
            <a:r>
              <a:rPr lang="it-IT" dirty="0" err="1"/>
              <a:t>find</a:t>
            </a:r>
            <a:r>
              <a:rPr lang="it-IT" dirty="0"/>
              <a:t> </a:t>
            </a:r>
            <a:r>
              <a:rPr lang="it-IT" dirty="0" err="1"/>
              <a:t>travelers</a:t>
            </a:r>
            <a:r>
              <a:rPr lang="it-IT" dirty="0"/>
              <a:t> </a:t>
            </a:r>
            <a:r>
              <a:rPr lang="it-IT" dirty="0" err="1"/>
              <a:t>around</a:t>
            </a:r>
            <a:r>
              <a:rPr lang="it-IT" dirty="0"/>
              <a:t> the world with a </a:t>
            </a:r>
            <a:r>
              <a:rPr lang="it-IT" dirty="0" err="1"/>
              <a:t>search</a:t>
            </a:r>
            <a:r>
              <a:rPr lang="it-IT" dirty="0"/>
              <a:t> city bar</a:t>
            </a:r>
          </a:p>
        </p:txBody>
      </p:sp>
      <p:sp>
        <p:nvSpPr>
          <p:cNvPr id="21" name="TextBox 20">
            <a:extLst>
              <a:ext uri="{FF2B5EF4-FFF2-40B4-BE49-F238E27FC236}">
                <a16:creationId xmlns:a16="http://schemas.microsoft.com/office/drawing/2014/main" id="{E9755C92-108E-DB89-AD85-0FCF70164AD3}"/>
              </a:ext>
            </a:extLst>
          </p:cNvPr>
          <p:cNvSpPr txBox="1"/>
          <p:nvPr/>
        </p:nvSpPr>
        <p:spPr>
          <a:xfrm>
            <a:off x="9062397" y="2283259"/>
            <a:ext cx="2492844" cy="2031325"/>
          </a:xfrm>
          <a:prstGeom prst="rect">
            <a:avLst/>
          </a:prstGeom>
          <a:noFill/>
        </p:spPr>
        <p:txBody>
          <a:bodyPr wrap="square" rtlCol="0">
            <a:spAutoFit/>
          </a:bodyPr>
          <a:lstStyle/>
          <a:p>
            <a:r>
              <a:rPr lang="it-IT" dirty="0"/>
              <a:t>2 </a:t>
            </a:r>
            <a:r>
              <a:rPr lang="it-IT" dirty="0" err="1"/>
              <a:t>nd</a:t>
            </a:r>
            <a:r>
              <a:rPr lang="it-IT" dirty="0"/>
              <a:t> page </a:t>
            </a:r>
            <a:r>
              <a:rPr lang="it-IT" dirty="0" err="1"/>
              <a:t>is</a:t>
            </a:r>
            <a:r>
              <a:rPr lang="it-IT" dirty="0"/>
              <a:t> </a:t>
            </a:r>
            <a:r>
              <a:rPr lang="it-IT" dirty="0" err="1"/>
              <a:t>devoted</a:t>
            </a:r>
            <a:r>
              <a:rPr lang="it-IT" dirty="0"/>
              <a:t> for users to</a:t>
            </a:r>
          </a:p>
          <a:p>
            <a:pPr marL="285750" indent="-285750">
              <a:buFont typeface="Arial" panose="020B0604020202020204" pitchFamily="34" charset="0"/>
              <a:buChar char="•"/>
            </a:pPr>
            <a:r>
              <a:rPr lang="it-IT" dirty="0"/>
              <a:t> check the </a:t>
            </a:r>
            <a:r>
              <a:rPr lang="it-IT" dirty="0" err="1"/>
              <a:t>planned</a:t>
            </a:r>
            <a:r>
              <a:rPr lang="it-IT" dirty="0"/>
              <a:t> trips </a:t>
            </a:r>
            <a:r>
              <a:rPr lang="it-IT" dirty="0" err="1"/>
              <a:t>that</a:t>
            </a:r>
            <a:r>
              <a:rPr lang="it-IT" dirty="0"/>
              <a:t> </a:t>
            </a:r>
            <a:r>
              <a:rPr lang="it-IT" dirty="0" err="1"/>
              <a:t>they</a:t>
            </a:r>
            <a:r>
              <a:rPr lang="it-IT" dirty="0"/>
              <a:t> </a:t>
            </a:r>
            <a:r>
              <a:rPr lang="it-IT" dirty="0" err="1"/>
              <a:t>published</a:t>
            </a:r>
            <a:r>
              <a:rPr lang="it-IT" dirty="0"/>
              <a:t> </a:t>
            </a:r>
          </a:p>
          <a:p>
            <a:pPr marL="285750" indent="-285750">
              <a:buFont typeface="Arial" panose="020B0604020202020204" pitchFamily="34" charset="0"/>
              <a:buChar char="•"/>
            </a:pPr>
            <a:r>
              <a:rPr lang="it-IT" dirty="0"/>
              <a:t>and </a:t>
            </a:r>
            <a:r>
              <a:rPr lang="it-IT" dirty="0" err="1"/>
              <a:t>publish</a:t>
            </a:r>
            <a:r>
              <a:rPr lang="it-IT" dirty="0"/>
              <a:t> a new trip. </a:t>
            </a:r>
          </a:p>
        </p:txBody>
      </p:sp>
    </p:spTree>
    <p:extLst>
      <p:ext uri="{BB962C8B-B14F-4D97-AF65-F5344CB8AC3E}">
        <p14:creationId xmlns:p14="http://schemas.microsoft.com/office/powerpoint/2010/main" val="317350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65219-376B-CD5E-A2D7-BF1CD3759F3F}"/>
              </a:ext>
            </a:extLst>
          </p:cNvPr>
          <p:cNvSpPr txBox="1"/>
          <p:nvPr/>
        </p:nvSpPr>
        <p:spPr>
          <a:xfrm>
            <a:off x="2769354" y="204133"/>
            <a:ext cx="6508890" cy="523220"/>
          </a:xfrm>
          <a:prstGeom prst="rect">
            <a:avLst/>
          </a:prstGeom>
          <a:noFill/>
        </p:spPr>
        <p:txBody>
          <a:bodyPr wrap="square" rtlCol="0">
            <a:spAutoFit/>
          </a:bodyPr>
          <a:lstStyle/>
          <a:p>
            <a:pPr algn="ctr"/>
            <a:r>
              <a:rPr lang="it-IT" sz="2800" b="1" dirty="0">
                <a:solidFill>
                  <a:srgbClr val="FF0000"/>
                </a:solidFill>
              </a:rPr>
              <a:t>Language </a:t>
            </a:r>
            <a:r>
              <a:rPr lang="it-IT" sz="2800" b="1" dirty="0" err="1">
                <a:solidFill>
                  <a:srgbClr val="FF0000"/>
                </a:solidFill>
              </a:rPr>
              <a:t>exchange</a:t>
            </a:r>
            <a:r>
              <a:rPr lang="it-IT" sz="2800" b="1" dirty="0">
                <a:solidFill>
                  <a:srgbClr val="FF0000"/>
                </a:solidFill>
              </a:rPr>
              <a:t> app - Travel pages</a:t>
            </a:r>
          </a:p>
        </p:txBody>
      </p:sp>
      <p:sp>
        <p:nvSpPr>
          <p:cNvPr id="7" name="TextBox 6">
            <a:extLst>
              <a:ext uri="{FF2B5EF4-FFF2-40B4-BE49-F238E27FC236}">
                <a16:creationId xmlns:a16="http://schemas.microsoft.com/office/drawing/2014/main" id="{240CFEE1-4D34-39E6-B25D-A0485D9EBEF2}"/>
              </a:ext>
            </a:extLst>
          </p:cNvPr>
          <p:cNvSpPr txBox="1"/>
          <p:nvPr/>
        </p:nvSpPr>
        <p:spPr>
          <a:xfrm>
            <a:off x="5835192" y="2413262"/>
            <a:ext cx="3676453" cy="1015738"/>
          </a:xfrm>
          <a:prstGeom prst="rect">
            <a:avLst/>
          </a:prstGeom>
          <a:noFill/>
        </p:spPr>
        <p:txBody>
          <a:bodyPr wrap="square" rtlCol="0">
            <a:spAutoFit/>
          </a:bodyPr>
          <a:lstStyle/>
          <a:p>
            <a:endParaRPr lang="it-IT"/>
          </a:p>
        </p:txBody>
      </p:sp>
      <p:sp>
        <p:nvSpPr>
          <p:cNvPr id="4" name="TextBox 3">
            <a:extLst>
              <a:ext uri="{FF2B5EF4-FFF2-40B4-BE49-F238E27FC236}">
                <a16:creationId xmlns:a16="http://schemas.microsoft.com/office/drawing/2014/main" id="{3AF1C974-7188-D521-EBC5-03EDD9A29F56}"/>
              </a:ext>
            </a:extLst>
          </p:cNvPr>
          <p:cNvSpPr txBox="1"/>
          <p:nvPr/>
        </p:nvSpPr>
        <p:spPr>
          <a:xfrm>
            <a:off x="3249344" y="757122"/>
            <a:ext cx="5843133" cy="1846659"/>
          </a:xfrm>
          <a:prstGeom prst="rect">
            <a:avLst/>
          </a:prstGeom>
          <a:noFill/>
        </p:spPr>
        <p:txBody>
          <a:bodyPr wrap="square" rtlCol="0">
            <a:spAutoFit/>
          </a:bodyPr>
          <a:lstStyle/>
          <a:p>
            <a:r>
              <a:rPr lang="it-IT" b="1" dirty="0" err="1"/>
              <a:t>Research</a:t>
            </a:r>
            <a:r>
              <a:rPr lang="it-IT" b="1" dirty="0"/>
              <a:t> </a:t>
            </a:r>
            <a:r>
              <a:rPr lang="it-IT" b="1" dirty="0" err="1"/>
              <a:t>finding</a:t>
            </a:r>
            <a:r>
              <a:rPr lang="it-IT" b="1" dirty="0"/>
              <a:t> </a:t>
            </a:r>
            <a:r>
              <a:rPr lang="it-IT" b="1" dirty="0" err="1"/>
              <a:t>applied</a:t>
            </a:r>
            <a:r>
              <a:rPr lang="it-IT" b="1" dirty="0"/>
              <a:t> to the design</a:t>
            </a:r>
          </a:p>
          <a:p>
            <a:r>
              <a:rPr lang="en-US" sz="1600" dirty="0">
                <a:ea typeface="Calibri" panose="020F0502020204030204" pitchFamily="34" charset="0"/>
                <a:cs typeface="Times New Roman" panose="02020603050405020304" pitchFamily="18" charset="0"/>
              </a:rPr>
              <a:t>One of the key finding of my design was how the passion for discovering a new culture functions as a strong motivation to study a language. The conclusion and recommendation I have drawn from this is that culture can be discovered through travelling and travelers. So, why not connecting language lovers with travelers as often these two categories coincide</a:t>
            </a:r>
            <a:endParaRPr lang="it-IT" sz="1400" b="1" dirty="0"/>
          </a:p>
        </p:txBody>
      </p:sp>
      <p:sp>
        <p:nvSpPr>
          <p:cNvPr id="9" name="TextBox 8">
            <a:extLst>
              <a:ext uri="{FF2B5EF4-FFF2-40B4-BE49-F238E27FC236}">
                <a16:creationId xmlns:a16="http://schemas.microsoft.com/office/drawing/2014/main" id="{CD7589D5-B39E-5CA3-AA74-89420B6A46F1}"/>
              </a:ext>
            </a:extLst>
          </p:cNvPr>
          <p:cNvSpPr txBox="1"/>
          <p:nvPr/>
        </p:nvSpPr>
        <p:spPr>
          <a:xfrm>
            <a:off x="3210116" y="3780234"/>
            <a:ext cx="5627366" cy="2831544"/>
          </a:xfrm>
          <a:prstGeom prst="rect">
            <a:avLst/>
          </a:prstGeom>
          <a:noFill/>
        </p:spPr>
        <p:txBody>
          <a:bodyPr wrap="square" rtlCol="0">
            <a:spAutoFit/>
          </a:bodyPr>
          <a:lstStyle/>
          <a:p>
            <a:r>
              <a:rPr lang="it-IT" b="1" dirty="0"/>
              <a:t>Design </a:t>
            </a:r>
            <a:r>
              <a:rPr lang="it-IT" b="1" dirty="0" err="1"/>
              <a:t>rationales</a:t>
            </a:r>
            <a:endParaRPr lang="it-IT" b="1" dirty="0"/>
          </a:p>
          <a:p>
            <a:pPr marL="285750" indent="-285750">
              <a:buFont typeface="Arial" panose="020B0604020202020204" pitchFamily="34" charset="0"/>
              <a:buChar char="•"/>
            </a:pPr>
            <a:r>
              <a:rPr lang="it-IT" sz="1600" dirty="0"/>
              <a:t>Pictures of users and </a:t>
            </a:r>
            <a:r>
              <a:rPr lang="it-IT" sz="1600" dirty="0" err="1"/>
              <a:t>their</a:t>
            </a:r>
            <a:r>
              <a:rPr lang="it-IT" sz="1600" dirty="0"/>
              <a:t> name are </a:t>
            </a:r>
            <a:r>
              <a:rPr lang="it-IT" sz="1600" dirty="0" err="1"/>
              <a:t>grouped</a:t>
            </a:r>
            <a:r>
              <a:rPr lang="it-IT" sz="1600" dirty="0"/>
              <a:t> </a:t>
            </a:r>
            <a:r>
              <a:rPr lang="it-IT" sz="1600" dirty="0" err="1"/>
              <a:t>together</a:t>
            </a:r>
            <a:r>
              <a:rPr lang="it-IT" sz="1600" dirty="0"/>
              <a:t> with the </a:t>
            </a:r>
            <a:r>
              <a:rPr lang="it-IT" sz="1600" b="1" dirty="0" err="1"/>
              <a:t>same</a:t>
            </a:r>
            <a:r>
              <a:rPr lang="it-IT" sz="1600" b="1" dirty="0"/>
              <a:t> </a:t>
            </a:r>
            <a:r>
              <a:rPr lang="it-IT" sz="1600" b="1" dirty="0" err="1"/>
              <a:t>proximity</a:t>
            </a:r>
            <a:r>
              <a:rPr lang="it-IT" sz="1600" b="1" dirty="0"/>
              <a:t>, </a:t>
            </a:r>
            <a:r>
              <a:rPr lang="it-IT" sz="1600" b="1" dirty="0" err="1"/>
              <a:t>colours</a:t>
            </a:r>
            <a:r>
              <a:rPr lang="it-IT" sz="1600" b="1" dirty="0"/>
              <a:t> and round </a:t>
            </a:r>
            <a:r>
              <a:rPr lang="it-IT" sz="1600" b="1" dirty="0" err="1"/>
              <a:t>shape</a:t>
            </a:r>
            <a:r>
              <a:rPr lang="it-IT" sz="1600" b="1" dirty="0"/>
              <a:t> </a:t>
            </a:r>
            <a:r>
              <a:rPr lang="it-IT" sz="1600" dirty="0" err="1"/>
              <a:t>used</a:t>
            </a:r>
            <a:r>
              <a:rPr lang="it-IT" sz="1600" dirty="0"/>
              <a:t> in </a:t>
            </a:r>
            <a:r>
              <a:rPr lang="it-IT" sz="1600" dirty="0" err="1"/>
              <a:t>order</a:t>
            </a:r>
            <a:r>
              <a:rPr lang="it-IT" sz="1600" dirty="0"/>
              <a:t> for user to </a:t>
            </a:r>
            <a:r>
              <a:rPr lang="it-IT" sz="1600" dirty="0" err="1"/>
              <a:t>intuitevely</a:t>
            </a:r>
            <a:r>
              <a:rPr lang="it-IT" sz="1600" dirty="0"/>
              <a:t> know </a:t>
            </a:r>
            <a:r>
              <a:rPr lang="it-IT" sz="1600" dirty="0" err="1"/>
              <a:t>how</a:t>
            </a:r>
            <a:r>
              <a:rPr lang="it-IT" sz="1600" dirty="0"/>
              <a:t> to elaborate the information</a:t>
            </a:r>
          </a:p>
          <a:p>
            <a:pPr marL="285750" indent="-285750">
              <a:buFont typeface="Arial" panose="020B0604020202020204" pitchFamily="34" charset="0"/>
              <a:buChar char="•"/>
            </a:pPr>
            <a:r>
              <a:rPr lang="it-IT" sz="1600" dirty="0"/>
              <a:t>For the </a:t>
            </a:r>
            <a:r>
              <a:rPr lang="it-IT" sz="1600" dirty="0" err="1"/>
              <a:t>selected</a:t>
            </a:r>
            <a:r>
              <a:rPr lang="it-IT" sz="1600" dirty="0"/>
              <a:t>  page (Travel or </a:t>
            </a:r>
            <a:r>
              <a:rPr lang="it-IT" sz="1600" dirty="0" err="1"/>
              <a:t>your</a:t>
            </a:r>
            <a:r>
              <a:rPr lang="it-IT" sz="1600" dirty="0"/>
              <a:t> trips) I </a:t>
            </a:r>
            <a:r>
              <a:rPr lang="it-IT" sz="1600" dirty="0" err="1"/>
              <a:t>have</a:t>
            </a:r>
            <a:r>
              <a:rPr lang="it-IT" sz="1600" dirty="0"/>
              <a:t> </a:t>
            </a:r>
            <a:r>
              <a:rPr lang="it-IT" sz="1600" dirty="0" err="1"/>
              <a:t>used</a:t>
            </a:r>
            <a:r>
              <a:rPr lang="it-IT" sz="1600" dirty="0"/>
              <a:t> the feature of feature and ground with a </a:t>
            </a:r>
            <a:r>
              <a:rPr lang="it-IT" sz="1600" dirty="0" err="1"/>
              <a:t>grey</a:t>
            </a:r>
            <a:r>
              <a:rPr lang="it-IT" sz="1600" dirty="0"/>
              <a:t> </a:t>
            </a:r>
            <a:r>
              <a:rPr lang="it-IT" sz="1600" dirty="0" err="1"/>
              <a:t>padding</a:t>
            </a:r>
            <a:r>
              <a:rPr lang="it-IT" sz="1600" dirty="0"/>
              <a:t> and the writing with a </a:t>
            </a:r>
            <a:r>
              <a:rPr lang="it-IT" sz="1600" dirty="0" err="1"/>
              <a:t>slight</a:t>
            </a:r>
            <a:r>
              <a:rPr lang="it-IT" sz="1600" dirty="0"/>
              <a:t> </a:t>
            </a:r>
            <a:r>
              <a:rPr lang="it-IT" sz="1600" dirty="0" err="1"/>
              <a:t>shadow</a:t>
            </a:r>
            <a:r>
              <a:rPr lang="it-IT" sz="1600" dirty="0"/>
              <a:t> in </a:t>
            </a:r>
            <a:r>
              <a:rPr lang="it-IT" sz="1600" dirty="0" err="1"/>
              <a:t>order</a:t>
            </a:r>
            <a:r>
              <a:rPr lang="it-IT" sz="1600" dirty="0"/>
              <a:t> to create the </a:t>
            </a:r>
            <a:r>
              <a:rPr lang="it-IT" sz="1600" dirty="0" err="1"/>
              <a:t>impression</a:t>
            </a:r>
            <a:r>
              <a:rPr lang="it-IT" sz="1600" dirty="0"/>
              <a:t> of </a:t>
            </a:r>
            <a:r>
              <a:rPr lang="it-IT" sz="1600" dirty="0" err="1"/>
              <a:t>foreground</a:t>
            </a:r>
            <a:r>
              <a:rPr lang="it-IT" sz="1600" dirty="0"/>
              <a:t> and background</a:t>
            </a:r>
          </a:p>
          <a:p>
            <a:pPr marL="285750" indent="-285750">
              <a:buFont typeface="Arial" panose="020B0604020202020204" pitchFamily="34" charset="0"/>
              <a:buChar char="•"/>
            </a:pPr>
            <a:r>
              <a:rPr lang="it-IT" sz="1600" dirty="0"/>
              <a:t>In </a:t>
            </a:r>
            <a:r>
              <a:rPr lang="it-IT" sz="1600" dirty="0" err="1"/>
              <a:t>order</a:t>
            </a:r>
            <a:r>
              <a:rPr lang="it-IT" sz="1600" dirty="0"/>
              <a:t> to make </a:t>
            </a:r>
            <a:r>
              <a:rPr lang="it-IT" sz="1600" dirty="0" err="1"/>
              <a:t>it</a:t>
            </a:r>
            <a:r>
              <a:rPr lang="it-IT" sz="1600" dirty="0"/>
              <a:t> </a:t>
            </a:r>
            <a:r>
              <a:rPr lang="it-IT" sz="1600" dirty="0" err="1"/>
              <a:t>minimalist</a:t>
            </a:r>
            <a:r>
              <a:rPr lang="it-IT" sz="1600" dirty="0"/>
              <a:t> and </a:t>
            </a:r>
            <a:r>
              <a:rPr lang="it-IT" sz="1600" dirty="0" err="1"/>
              <a:t>aesthetically</a:t>
            </a:r>
            <a:r>
              <a:rPr lang="it-IT" sz="1600" dirty="0"/>
              <a:t> </a:t>
            </a:r>
            <a:r>
              <a:rPr lang="it-IT" sz="1600" dirty="0" err="1"/>
              <a:t>pleasing</a:t>
            </a:r>
            <a:r>
              <a:rPr lang="it-IT" sz="1600" dirty="0"/>
              <a:t>, I </a:t>
            </a:r>
            <a:r>
              <a:rPr lang="it-IT" sz="1600" dirty="0" err="1"/>
              <a:t>have</a:t>
            </a:r>
            <a:r>
              <a:rPr lang="it-IT" sz="1600" dirty="0"/>
              <a:t> </a:t>
            </a:r>
            <a:r>
              <a:rPr lang="it-IT" sz="1600" dirty="0" err="1"/>
              <a:t>decided</a:t>
            </a:r>
            <a:r>
              <a:rPr lang="it-IT" sz="1600" dirty="0"/>
              <a:t> to </a:t>
            </a:r>
            <a:r>
              <a:rPr lang="it-IT" sz="1600" dirty="0" err="1"/>
              <a:t>devide</a:t>
            </a:r>
            <a:r>
              <a:rPr lang="it-IT" sz="1600" dirty="0"/>
              <a:t> the </a:t>
            </a:r>
            <a:r>
              <a:rPr lang="it-IT" sz="1600" dirty="0" err="1"/>
              <a:t>content</a:t>
            </a:r>
            <a:r>
              <a:rPr lang="it-IT" sz="1600" dirty="0"/>
              <a:t> in 2 pages in </a:t>
            </a:r>
            <a:r>
              <a:rPr lang="it-IT" sz="1600" dirty="0" err="1"/>
              <a:t>order</a:t>
            </a:r>
            <a:r>
              <a:rPr lang="it-IT" sz="1600" dirty="0"/>
              <a:t> </a:t>
            </a:r>
            <a:r>
              <a:rPr lang="it-IT" sz="1600" dirty="0" err="1"/>
              <a:t>not</a:t>
            </a:r>
            <a:r>
              <a:rPr lang="it-IT" sz="1600" dirty="0"/>
              <a:t> to </a:t>
            </a:r>
            <a:r>
              <a:rPr lang="it-IT" sz="1600" dirty="0" err="1"/>
              <a:t>overwhelm</a:t>
            </a:r>
            <a:r>
              <a:rPr lang="it-IT" sz="1600" dirty="0"/>
              <a:t> users with 2 </a:t>
            </a:r>
            <a:r>
              <a:rPr lang="it-IT" sz="1600" dirty="0" err="1"/>
              <a:t>many</a:t>
            </a:r>
            <a:r>
              <a:rPr lang="it-IT" sz="1600" dirty="0"/>
              <a:t> </a:t>
            </a:r>
            <a:r>
              <a:rPr lang="it-IT" sz="1600" dirty="0" err="1"/>
              <a:t>functions</a:t>
            </a:r>
            <a:r>
              <a:rPr lang="it-IT" sz="1600" dirty="0"/>
              <a:t> in the </a:t>
            </a:r>
            <a:r>
              <a:rPr lang="it-IT" sz="1600" dirty="0" err="1"/>
              <a:t>same</a:t>
            </a:r>
            <a:r>
              <a:rPr lang="it-IT" sz="1600" dirty="0"/>
              <a:t> page</a:t>
            </a:r>
          </a:p>
        </p:txBody>
      </p:sp>
      <p:pic>
        <p:nvPicPr>
          <p:cNvPr id="3" name="Picture 2" descr="Graphical user interface, application&#10;&#10;Description automatically generated">
            <a:extLst>
              <a:ext uri="{FF2B5EF4-FFF2-40B4-BE49-F238E27FC236}">
                <a16:creationId xmlns:a16="http://schemas.microsoft.com/office/drawing/2014/main" id="{AC45E9D7-ED70-8F1D-BE71-FF739E3AA320}"/>
              </a:ext>
            </a:extLst>
          </p:cNvPr>
          <p:cNvPicPr>
            <a:picLocks noChangeAspect="1"/>
          </p:cNvPicPr>
          <p:nvPr/>
        </p:nvPicPr>
        <p:blipFill rotWithShape="1">
          <a:blip r:embed="rId2">
            <a:extLst>
              <a:ext uri="{28A0092B-C50C-407E-A947-70E740481C1C}">
                <a14:useLocalDpi xmlns:a14="http://schemas.microsoft.com/office/drawing/2010/main" val="0"/>
              </a:ext>
            </a:extLst>
          </a:blip>
          <a:srcRect l="14680" t="4811" r="13384" b="8041"/>
          <a:stretch/>
        </p:blipFill>
        <p:spPr>
          <a:xfrm>
            <a:off x="75980" y="1574276"/>
            <a:ext cx="3032614" cy="5196426"/>
          </a:xfrm>
          <a:prstGeom prst="rect">
            <a:avLst/>
          </a:prstGeom>
        </p:spPr>
      </p:pic>
      <p:pic>
        <p:nvPicPr>
          <p:cNvPr id="2" name="Picture 1" descr="Graphical user interface, text, application, chat or text message&#10;&#10;Description automatically generated">
            <a:extLst>
              <a:ext uri="{FF2B5EF4-FFF2-40B4-BE49-F238E27FC236}">
                <a16:creationId xmlns:a16="http://schemas.microsoft.com/office/drawing/2014/main" id="{04D7F853-EDF0-6328-4BB4-5786C5E88D98}"/>
              </a:ext>
            </a:extLst>
          </p:cNvPr>
          <p:cNvPicPr>
            <a:picLocks noChangeAspect="1"/>
          </p:cNvPicPr>
          <p:nvPr/>
        </p:nvPicPr>
        <p:blipFill rotWithShape="1">
          <a:blip r:embed="rId3">
            <a:extLst>
              <a:ext uri="{28A0092B-C50C-407E-A947-70E740481C1C}">
                <a14:useLocalDpi xmlns:a14="http://schemas.microsoft.com/office/drawing/2010/main" val="0"/>
              </a:ext>
            </a:extLst>
          </a:blip>
          <a:srcRect l="13708" t="5319" r="14162" b="7492"/>
          <a:stretch/>
        </p:blipFill>
        <p:spPr>
          <a:xfrm>
            <a:off x="9092478" y="1574276"/>
            <a:ext cx="3039366" cy="5196426"/>
          </a:xfrm>
          <a:prstGeom prst="rect">
            <a:avLst/>
          </a:prstGeom>
        </p:spPr>
      </p:pic>
      <p:sp>
        <p:nvSpPr>
          <p:cNvPr id="5" name="TextBox 4">
            <a:extLst>
              <a:ext uri="{FF2B5EF4-FFF2-40B4-BE49-F238E27FC236}">
                <a16:creationId xmlns:a16="http://schemas.microsoft.com/office/drawing/2014/main" id="{0567E630-85EA-524F-745A-3FBCD8CFE70A}"/>
              </a:ext>
            </a:extLst>
          </p:cNvPr>
          <p:cNvSpPr txBox="1"/>
          <p:nvPr/>
        </p:nvSpPr>
        <p:spPr>
          <a:xfrm>
            <a:off x="3400883" y="2505166"/>
            <a:ext cx="4587117" cy="1661993"/>
          </a:xfrm>
          <a:prstGeom prst="rect">
            <a:avLst/>
          </a:prstGeom>
          <a:noFill/>
        </p:spPr>
        <p:txBody>
          <a:bodyPr wrap="square" rtlCol="0">
            <a:spAutoFit/>
          </a:bodyPr>
          <a:lstStyle/>
          <a:p>
            <a:r>
              <a:rPr lang="it-IT" b="1" dirty="0"/>
              <a:t>Design </a:t>
            </a:r>
            <a:r>
              <a:rPr lang="it-IT" b="1" dirty="0" err="1"/>
              <a:t>principle</a:t>
            </a:r>
            <a:r>
              <a:rPr lang="it-IT" b="1" dirty="0"/>
              <a:t> (s) </a:t>
            </a:r>
            <a:r>
              <a:rPr lang="it-IT" b="1" dirty="0" err="1"/>
              <a:t>applied</a:t>
            </a:r>
            <a:endParaRPr lang="it-IT" b="1" dirty="0"/>
          </a:p>
          <a:p>
            <a:pPr marL="285750" indent="-285750">
              <a:buFont typeface="Arial" panose="020B0604020202020204" pitchFamily="34" charset="0"/>
              <a:buChar char="•"/>
            </a:pPr>
            <a:r>
              <a:rPr lang="it-IT" sz="1600" dirty="0" err="1"/>
              <a:t>Proximity</a:t>
            </a:r>
            <a:r>
              <a:rPr lang="it-IT" sz="1600" dirty="0"/>
              <a:t> and </a:t>
            </a:r>
            <a:r>
              <a:rPr lang="it-IT" sz="1600" dirty="0" err="1"/>
              <a:t>Similarity</a:t>
            </a:r>
            <a:endParaRPr lang="it-IT" sz="1600" dirty="0"/>
          </a:p>
          <a:p>
            <a:pPr marL="285750" indent="-285750">
              <a:buFont typeface="Arial" panose="020B0604020202020204" pitchFamily="34" charset="0"/>
              <a:buChar char="•"/>
            </a:pPr>
            <a:r>
              <a:rPr lang="it-IT" sz="1600" dirty="0" err="1"/>
              <a:t>Intuitivity</a:t>
            </a:r>
            <a:endParaRPr lang="it-IT" sz="1600" dirty="0"/>
          </a:p>
          <a:p>
            <a:pPr marL="285750" indent="-285750">
              <a:buFont typeface="Arial" panose="020B0604020202020204" pitchFamily="34" charset="0"/>
              <a:buChar char="•"/>
            </a:pPr>
            <a:r>
              <a:rPr lang="it-IT" sz="1600" dirty="0"/>
              <a:t>Figure and ground</a:t>
            </a:r>
          </a:p>
          <a:p>
            <a:pPr marL="285750" indent="-285750">
              <a:buFont typeface="Arial" panose="020B0604020202020204" pitchFamily="34" charset="0"/>
              <a:buChar char="•"/>
            </a:pPr>
            <a:r>
              <a:rPr lang="it-IT" sz="1600" dirty="0" err="1"/>
              <a:t>Aesthetic</a:t>
            </a:r>
            <a:r>
              <a:rPr lang="it-IT" sz="1600" dirty="0"/>
              <a:t> and </a:t>
            </a:r>
            <a:r>
              <a:rPr lang="it-IT" sz="1600" dirty="0" err="1"/>
              <a:t>minimalist</a:t>
            </a:r>
            <a:r>
              <a:rPr lang="it-IT" sz="1600" dirty="0"/>
              <a:t> design</a:t>
            </a:r>
          </a:p>
          <a:p>
            <a:endParaRPr lang="it-IT" b="1" dirty="0"/>
          </a:p>
        </p:txBody>
      </p:sp>
    </p:spTree>
    <p:extLst>
      <p:ext uri="{BB962C8B-B14F-4D97-AF65-F5344CB8AC3E}">
        <p14:creationId xmlns:p14="http://schemas.microsoft.com/office/powerpoint/2010/main" val="403397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application&#10;&#10;Description automatically generated">
            <a:extLst>
              <a:ext uri="{FF2B5EF4-FFF2-40B4-BE49-F238E27FC236}">
                <a16:creationId xmlns:a16="http://schemas.microsoft.com/office/drawing/2014/main" id="{A54AA4E9-9DBF-B964-320A-415F0F810F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680" t="4811" r="13384" b="8041"/>
          <a:stretch/>
        </p:blipFill>
        <p:spPr>
          <a:xfrm>
            <a:off x="3868292" y="1754840"/>
            <a:ext cx="2539399" cy="4351338"/>
          </a:xfrm>
          <a:prstGeom prst="rect">
            <a:avLst/>
          </a:prstGeom>
        </p:spPr>
      </p:pic>
      <p:sp>
        <p:nvSpPr>
          <p:cNvPr id="5" name="TextBox 4">
            <a:extLst>
              <a:ext uri="{FF2B5EF4-FFF2-40B4-BE49-F238E27FC236}">
                <a16:creationId xmlns:a16="http://schemas.microsoft.com/office/drawing/2014/main" id="{3324ABB2-98F8-0B39-75E9-6C29F080C4F8}"/>
              </a:ext>
            </a:extLst>
          </p:cNvPr>
          <p:cNvSpPr txBox="1"/>
          <p:nvPr/>
        </p:nvSpPr>
        <p:spPr>
          <a:xfrm>
            <a:off x="4418973" y="340423"/>
            <a:ext cx="6508890" cy="523220"/>
          </a:xfrm>
          <a:prstGeom prst="rect">
            <a:avLst/>
          </a:prstGeom>
          <a:noFill/>
        </p:spPr>
        <p:txBody>
          <a:bodyPr wrap="square" rtlCol="0">
            <a:spAutoFit/>
          </a:bodyPr>
          <a:lstStyle/>
          <a:p>
            <a:pPr algn="ctr"/>
            <a:r>
              <a:rPr lang="it-IT" sz="2800" b="1" dirty="0">
                <a:solidFill>
                  <a:srgbClr val="FF0000"/>
                </a:solidFill>
              </a:rPr>
              <a:t>Design </a:t>
            </a:r>
            <a:r>
              <a:rPr lang="it-IT" sz="2800" b="1" dirty="0" err="1">
                <a:solidFill>
                  <a:srgbClr val="FF0000"/>
                </a:solidFill>
              </a:rPr>
              <a:t>elements</a:t>
            </a:r>
            <a:r>
              <a:rPr lang="it-IT" sz="2800" b="1" dirty="0">
                <a:solidFill>
                  <a:srgbClr val="FF0000"/>
                </a:solidFill>
              </a:rPr>
              <a:t> </a:t>
            </a:r>
            <a:r>
              <a:rPr lang="it-IT" sz="2800" b="1" dirty="0" err="1">
                <a:solidFill>
                  <a:srgbClr val="FF0000"/>
                </a:solidFill>
              </a:rPr>
              <a:t>explained</a:t>
            </a:r>
            <a:r>
              <a:rPr lang="it-IT" sz="2800" b="1" dirty="0">
                <a:solidFill>
                  <a:srgbClr val="FF0000"/>
                </a:solidFill>
              </a:rPr>
              <a:t> step-by step</a:t>
            </a:r>
          </a:p>
        </p:txBody>
      </p:sp>
      <p:sp>
        <p:nvSpPr>
          <p:cNvPr id="6" name="TextBox 5">
            <a:extLst>
              <a:ext uri="{FF2B5EF4-FFF2-40B4-BE49-F238E27FC236}">
                <a16:creationId xmlns:a16="http://schemas.microsoft.com/office/drawing/2014/main" id="{5BD310C1-8EE0-0ABF-6A4D-1CE4DCDE2BF7}"/>
              </a:ext>
            </a:extLst>
          </p:cNvPr>
          <p:cNvSpPr txBox="1"/>
          <p:nvPr/>
        </p:nvSpPr>
        <p:spPr>
          <a:xfrm>
            <a:off x="7323539" y="1522076"/>
            <a:ext cx="4424516" cy="923330"/>
          </a:xfrm>
          <a:prstGeom prst="rect">
            <a:avLst/>
          </a:prstGeom>
          <a:noFill/>
        </p:spPr>
        <p:txBody>
          <a:bodyPr wrap="square" rtlCol="0">
            <a:spAutoFit/>
          </a:bodyPr>
          <a:lstStyle/>
          <a:p>
            <a:r>
              <a:rPr lang="it-IT" dirty="0"/>
              <a:t>The </a:t>
            </a:r>
            <a:r>
              <a:rPr lang="it-IT" dirty="0" err="1"/>
              <a:t>arrow</a:t>
            </a:r>
            <a:r>
              <a:rPr lang="it-IT" dirty="0"/>
              <a:t> showcase the </a:t>
            </a:r>
            <a:r>
              <a:rPr lang="it-IT" dirty="0" err="1"/>
              <a:t>presence</a:t>
            </a:r>
            <a:r>
              <a:rPr lang="it-IT" dirty="0"/>
              <a:t> of a </a:t>
            </a:r>
            <a:r>
              <a:rPr lang="it-IT" dirty="0" err="1"/>
              <a:t>carousel</a:t>
            </a:r>
            <a:r>
              <a:rPr lang="it-IT" dirty="0"/>
              <a:t> menu to scroll and </a:t>
            </a:r>
            <a:r>
              <a:rPr lang="it-IT" dirty="0" err="1"/>
              <a:t>change</a:t>
            </a:r>
            <a:r>
              <a:rPr lang="it-IT" dirty="0"/>
              <a:t> page in the app</a:t>
            </a:r>
          </a:p>
        </p:txBody>
      </p:sp>
      <p:cxnSp>
        <p:nvCxnSpPr>
          <p:cNvPr id="8" name="Straight Arrow Connector 7">
            <a:extLst>
              <a:ext uri="{FF2B5EF4-FFF2-40B4-BE49-F238E27FC236}">
                <a16:creationId xmlns:a16="http://schemas.microsoft.com/office/drawing/2014/main" id="{FAC410BA-060A-1DB3-2EDF-A492714A2487}"/>
              </a:ext>
            </a:extLst>
          </p:cNvPr>
          <p:cNvCxnSpPr>
            <a:cxnSpLocks/>
            <a:endCxn id="6" idx="1"/>
          </p:cNvCxnSpPr>
          <p:nvPr/>
        </p:nvCxnSpPr>
        <p:spPr>
          <a:xfrm flipV="1">
            <a:off x="6096000" y="1983741"/>
            <a:ext cx="1227539" cy="510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33048F0-FC6C-FC75-40DA-6BE4270F9B70}"/>
              </a:ext>
            </a:extLst>
          </p:cNvPr>
          <p:cNvCxnSpPr>
            <a:cxnSpLocks/>
          </p:cNvCxnSpPr>
          <p:nvPr/>
        </p:nvCxnSpPr>
        <p:spPr>
          <a:xfrm flipV="1">
            <a:off x="5595432" y="3040631"/>
            <a:ext cx="1723718" cy="13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DB2FFBE-413A-18E8-84E5-1A2E611811B3}"/>
              </a:ext>
            </a:extLst>
          </p:cNvPr>
          <p:cNvSpPr txBox="1"/>
          <p:nvPr/>
        </p:nvSpPr>
        <p:spPr>
          <a:xfrm>
            <a:off x="7323539" y="2804894"/>
            <a:ext cx="4424516" cy="923330"/>
          </a:xfrm>
          <a:prstGeom prst="rect">
            <a:avLst/>
          </a:prstGeom>
          <a:noFill/>
        </p:spPr>
        <p:txBody>
          <a:bodyPr wrap="square" rtlCol="0">
            <a:spAutoFit/>
          </a:bodyPr>
          <a:lstStyle/>
          <a:p>
            <a:r>
              <a:rPr lang="it-IT" dirty="0"/>
              <a:t>Here the city of residence of the user </a:t>
            </a:r>
            <a:r>
              <a:rPr lang="it-IT" dirty="0" err="1"/>
              <a:t>will</a:t>
            </a:r>
            <a:r>
              <a:rPr lang="it-IT" dirty="0"/>
              <a:t> </a:t>
            </a:r>
            <a:r>
              <a:rPr lang="it-IT" dirty="0" err="1"/>
              <a:t>appear</a:t>
            </a:r>
            <a:r>
              <a:rPr lang="it-IT" dirty="0"/>
              <a:t>. </a:t>
            </a:r>
            <a:r>
              <a:rPr lang="it-IT" dirty="0" err="1"/>
              <a:t>Clicking</a:t>
            </a:r>
            <a:r>
              <a:rPr lang="it-IT" dirty="0"/>
              <a:t> on </a:t>
            </a:r>
            <a:r>
              <a:rPr lang="it-IT" dirty="0" err="1"/>
              <a:t>it</a:t>
            </a:r>
            <a:r>
              <a:rPr lang="it-IT" dirty="0"/>
              <a:t>, user </a:t>
            </a:r>
            <a:r>
              <a:rPr lang="it-IT" dirty="0" err="1"/>
              <a:t>will</a:t>
            </a:r>
            <a:r>
              <a:rPr lang="it-IT" dirty="0"/>
              <a:t> be </a:t>
            </a:r>
            <a:r>
              <a:rPr lang="it-IT" dirty="0" err="1"/>
              <a:t>directed</a:t>
            </a:r>
            <a:r>
              <a:rPr lang="it-IT" dirty="0"/>
              <a:t> in a page with the list of </a:t>
            </a:r>
            <a:r>
              <a:rPr lang="it-IT" dirty="0" err="1"/>
              <a:t>travelers</a:t>
            </a:r>
            <a:r>
              <a:rPr lang="it-IT" dirty="0"/>
              <a:t> in </a:t>
            </a:r>
            <a:r>
              <a:rPr lang="it-IT" dirty="0" err="1"/>
              <a:t>his</a:t>
            </a:r>
            <a:r>
              <a:rPr lang="it-IT" dirty="0"/>
              <a:t> area</a:t>
            </a:r>
          </a:p>
        </p:txBody>
      </p:sp>
      <p:sp>
        <p:nvSpPr>
          <p:cNvPr id="14" name="TextBox 13">
            <a:extLst>
              <a:ext uri="{FF2B5EF4-FFF2-40B4-BE49-F238E27FC236}">
                <a16:creationId xmlns:a16="http://schemas.microsoft.com/office/drawing/2014/main" id="{2EFBF91F-4E58-0978-3D36-259E6FB2782C}"/>
              </a:ext>
            </a:extLst>
          </p:cNvPr>
          <p:cNvSpPr txBox="1"/>
          <p:nvPr/>
        </p:nvSpPr>
        <p:spPr>
          <a:xfrm>
            <a:off x="7323539" y="4420429"/>
            <a:ext cx="4424516" cy="369332"/>
          </a:xfrm>
          <a:prstGeom prst="rect">
            <a:avLst/>
          </a:prstGeom>
          <a:noFill/>
        </p:spPr>
        <p:txBody>
          <a:bodyPr wrap="square" rtlCol="0">
            <a:spAutoFit/>
          </a:bodyPr>
          <a:lstStyle/>
          <a:p>
            <a:r>
              <a:rPr lang="it-IT" dirty="0" err="1"/>
              <a:t>Search</a:t>
            </a:r>
            <a:r>
              <a:rPr lang="it-IT" dirty="0"/>
              <a:t> bar for a city</a:t>
            </a:r>
          </a:p>
        </p:txBody>
      </p:sp>
      <p:cxnSp>
        <p:nvCxnSpPr>
          <p:cNvPr id="15" name="Straight Arrow Connector 14">
            <a:extLst>
              <a:ext uri="{FF2B5EF4-FFF2-40B4-BE49-F238E27FC236}">
                <a16:creationId xmlns:a16="http://schemas.microsoft.com/office/drawing/2014/main" id="{EB74BB01-4961-5852-3997-6E253E510B86}"/>
              </a:ext>
            </a:extLst>
          </p:cNvPr>
          <p:cNvCxnSpPr>
            <a:cxnSpLocks/>
            <a:endCxn id="14" idx="1"/>
          </p:cNvCxnSpPr>
          <p:nvPr/>
        </p:nvCxnSpPr>
        <p:spPr>
          <a:xfrm>
            <a:off x="5971618" y="4474864"/>
            <a:ext cx="1351921" cy="13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C9AD1F-AEB2-93CB-6B95-4600694F8E9B}"/>
              </a:ext>
            </a:extLst>
          </p:cNvPr>
          <p:cNvCxnSpPr>
            <a:cxnSpLocks/>
          </p:cNvCxnSpPr>
          <p:nvPr/>
        </p:nvCxnSpPr>
        <p:spPr>
          <a:xfrm>
            <a:off x="5829603" y="4916028"/>
            <a:ext cx="1617572" cy="22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B06FC9C-D218-12F7-CD2F-BA2734ED5476}"/>
              </a:ext>
            </a:extLst>
          </p:cNvPr>
          <p:cNvSpPr txBox="1"/>
          <p:nvPr/>
        </p:nvSpPr>
        <p:spPr>
          <a:xfrm>
            <a:off x="7323539" y="4890530"/>
            <a:ext cx="4424516" cy="923330"/>
          </a:xfrm>
          <a:prstGeom prst="rect">
            <a:avLst/>
          </a:prstGeom>
          <a:noFill/>
        </p:spPr>
        <p:txBody>
          <a:bodyPr wrap="square" rtlCol="0">
            <a:spAutoFit/>
          </a:bodyPr>
          <a:lstStyle/>
          <a:p>
            <a:r>
              <a:rPr lang="it-IT" dirty="0" err="1"/>
              <a:t>When</a:t>
            </a:r>
            <a:r>
              <a:rPr lang="it-IT" dirty="0"/>
              <a:t> the city </a:t>
            </a:r>
            <a:r>
              <a:rPr lang="it-IT" dirty="0" err="1"/>
              <a:t>will</a:t>
            </a:r>
            <a:r>
              <a:rPr lang="it-IT" dirty="0"/>
              <a:t> be </a:t>
            </a:r>
            <a:r>
              <a:rPr lang="it-IT" dirty="0" err="1"/>
              <a:t>selected</a:t>
            </a:r>
            <a:r>
              <a:rPr lang="it-IT" dirty="0"/>
              <a:t>, the </a:t>
            </a:r>
            <a:r>
              <a:rPr lang="it-IT" dirty="0" err="1"/>
              <a:t>map</a:t>
            </a:r>
            <a:r>
              <a:rPr lang="it-IT" dirty="0"/>
              <a:t> </a:t>
            </a:r>
            <a:r>
              <a:rPr lang="it-IT" dirty="0" err="1"/>
              <a:t>will</a:t>
            </a:r>
            <a:r>
              <a:rPr lang="it-IT" dirty="0"/>
              <a:t> zoom on </a:t>
            </a:r>
            <a:r>
              <a:rPr lang="it-IT" dirty="0" err="1"/>
              <a:t>it</a:t>
            </a:r>
            <a:r>
              <a:rPr lang="it-IT" dirty="0"/>
              <a:t> and </a:t>
            </a:r>
            <a:r>
              <a:rPr lang="it-IT" dirty="0" err="1"/>
              <a:t>number</a:t>
            </a:r>
            <a:r>
              <a:rPr lang="it-IT" dirty="0"/>
              <a:t> of users </a:t>
            </a:r>
            <a:r>
              <a:rPr lang="it-IT" dirty="0" err="1"/>
              <a:t>will</a:t>
            </a:r>
            <a:r>
              <a:rPr lang="it-IT" dirty="0"/>
              <a:t> be </a:t>
            </a:r>
            <a:r>
              <a:rPr lang="it-IT" dirty="0" err="1"/>
              <a:t>symbolized</a:t>
            </a:r>
            <a:r>
              <a:rPr lang="it-IT" dirty="0"/>
              <a:t> by a red dot</a:t>
            </a:r>
          </a:p>
        </p:txBody>
      </p:sp>
      <p:cxnSp>
        <p:nvCxnSpPr>
          <p:cNvPr id="22" name="Straight Arrow Connector 21">
            <a:extLst>
              <a:ext uri="{FF2B5EF4-FFF2-40B4-BE49-F238E27FC236}">
                <a16:creationId xmlns:a16="http://schemas.microsoft.com/office/drawing/2014/main" id="{D5CFF76A-AF3A-A552-CAFC-F30BAED2171F}"/>
              </a:ext>
            </a:extLst>
          </p:cNvPr>
          <p:cNvCxnSpPr>
            <a:cxnSpLocks/>
          </p:cNvCxnSpPr>
          <p:nvPr/>
        </p:nvCxnSpPr>
        <p:spPr>
          <a:xfrm>
            <a:off x="4744826" y="4890530"/>
            <a:ext cx="2812573" cy="1139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934C703-0F6A-DF7F-1822-45E2D0371BF2}"/>
              </a:ext>
            </a:extLst>
          </p:cNvPr>
          <p:cNvSpPr txBox="1"/>
          <p:nvPr/>
        </p:nvSpPr>
        <p:spPr>
          <a:xfrm>
            <a:off x="7447175" y="5813860"/>
            <a:ext cx="4424516" cy="923330"/>
          </a:xfrm>
          <a:prstGeom prst="rect">
            <a:avLst/>
          </a:prstGeom>
          <a:noFill/>
        </p:spPr>
        <p:txBody>
          <a:bodyPr wrap="square" rtlCol="0">
            <a:spAutoFit/>
          </a:bodyPr>
          <a:lstStyle/>
          <a:p>
            <a:r>
              <a:rPr lang="it-IT" dirty="0" err="1"/>
              <a:t>Bigger</a:t>
            </a:r>
            <a:r>
              <a:rPr lang="it-IT" dirty="0"/>
              <a:t> the dot, </a:t>
            </a:r>
            <a:r>
              <a:rPr lang="it-IT" dirty="0" err="1"/>
              <a:t>bigger</a:t>
            </a:r>
            <a:r>
              <a:rPr lang="it-IT" dirty="0"/>
              <a:t> the community of </a:t>
            </a:r>
            <a:r>
              <a:rPr lang="it-IT" dirty="0" err="1"/>
              <a:t>language</a:t>
            </a:r>
            <a:r>
              <a:rPr lang="it-IT" dirty="0"/>
              <a:t> </a:t>
            </a:r>
            <a:r>
              <a:rPr lang="it-IT" dirty="0" err="1"/>
              <a:t>learners</a:t>
            </a:r>
            <a:r>
              <a:rPr lang="it-IT" dirty="0"/>
              <a:t> users in the area </a:t>
            </a:r>
            <a:r>
              <a:rPr lang="it-IT" dirty="0" err="1"/>
              <a:t>where</a:t>
            </a:r>
            <a:r>
              <a:rPr lang="it-IT" dirty="0"/>
              <a:t> the dot </a:t>
            </a:r>
            <a:r>
              <a:rPr lang="it-IT" dirty="0" err="1"/>
              <a:t>is</a:t>
            </a:r>
            <a:r>
              <a:rPr lang="it-IT" dirty="0"/>
              <a:t> </a:t>
            </a:r>
            <a:r>
              <a:rPr lang="it-IT" dirty="0" err="1"/>
              <a:t>located</a:t>
            </a:r>
            <a:endParaRPr lang="it-IT" dirty="0"/>
          </a:p>
        </p:txBody>
      </p:sp>
      <p:cxnSp>
        <p:nvCxnSpPr>
          <p:cNvPr id="27" name="Straight Arrow Connector 26">
            <a:extLst>
              <a:ext uri="{FF2B5EF4-FFF2-40B4-BE49-F238E27FC236}">
                <a16:creationId xmlns:a16="http://schemas.microsoft.com/office/drawing/2014/main" id="{E5A9EF72-9323-91D4-B9E3-33FD4DF1416A}"/>
              </a:ext>
            </a:extLst>
          </p:cNvPr>
          <p:cNvCxnSpPr>
            <a:cxnSpLocks/>
          </p:cNvCxnSpPr>
          <p:nvPr/>
        </p:nvCxnSpPr>
        <p:spPr>
          <a:xfrm flipH="1" flipV="1">
            <a:off x="2569514" y="1878729"/>
            <a:ext cx="1602885" cy="263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DA778D0-02C9-59E3-2EFB-5F999894CC91}"/>
              </a:ext>
            </a:extLst>
          </p:cNvPr>
          <p:cNvCxnSpPr>
            <a:cxnSpLocks/>
          </p:cNvCxnSpPr>
          <p:nvPr/>
        </p:nvCxnSpPr>
        <p:spPr>
          <a:xfrm flipH="1">
            <a:off x="2648932" y="2881144"/>
            <a:ext cx="1523467" cy="38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14C9E70-7461-6638-14D7-BAF76118B476}"/>
              </a:ext>
            </a:extLst>
          </p:cNvPr>
          <p:cNvCxnSpPr>
            <a:cxnSpLocks/>
          </p:cNvCxnSpPr>
          <p:nvPr/>
        </p:nvCxnSpPr>
        <p:spPr>
          <a:xfrm flipH="1" flipV="1">
            <a:off x="2664581" y="3429000"/>
            <a:ext cx="1507818" cy="57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F927C30-DD91-EF1C-FB40-586816956586}"/>
              </a:ext>
            </a:extLst>
          </p:cNvPr>
          <p:cNvSpPr txBox="1"/>
          <p:nvPr/>
        </p:nvSpPr>
        <p:spPr>
          <a:xfrm>
            <a:off x="730061" y="2919855"/>
            <a:ext cx="2090691" cy="1754326"/>
          </a:xfrm>
          <a:prstGeom prst="rect">
            <a:avLst/>
          </a:prstGeom>
          <a:noFill/>
        </p:spPr>
        <p:txBody>
          <a:bodyPr wrap="square" rtlCol="0">
            <a:spAutoFit/>
          </a:bodyPr>
          <a:lstStyle/>
          <a:p>
            <a:r>
              <a:rPr lang="it-IT" dirty="0"/>
              <a:t>Quick prompt</a:t>
            </a:r>
            <a:r>
              <a:rPr lang="it-IT" b="1" dirty="0"/>
              <a:t> </a:t>
            </a:r>
            <a:r>
              <a:rPr lang="it-IT" b="1" i="1" dirty="0"/>
              <a:t>In</a:t>
            </a:r>
            <a:r>
              <a:rPr lang="it-IT" b="1" dirty="0"/>
              <a:t> </a:t>
            </a:r>
            <a:r>
              <a:rPr lang="it-IT" dirty="0"/>
              <a:t>and</a:t>
            </a:r>
            <a:r>
              <a:rPr lang="it-IT" b="1" dirty="0"/>
              <a:t> </a:t>
            </a:r>
            <a:r>
              <a:rPr lang="it-IT" b="1" i="1" dirty="0"/>
              <a:t>Out </a:t>
            </a:r>
            <a:r>
              <a:rPr lang="it-IT" dirty="0"/>
              <a:t>to </a:t>
            </a:r>
            <a:r>
              <a:rPr lang="it-IT" dirty="0" err="1"/>
              <a:t>quickly</a:t>
            </a:r>
            <a:r>
              <a:rPr lang="it-IT" dirty="0"/>
              <a:t> </a:t>
            </a:r>
            <a:r>
              <a:rPr lang="it-IT" dirty="0" err="1"/>
              <a:t>refer</a:t>
            </a:r>
            <a:r>
              <a:rPr lang="it-IT" dirty="0"/>
              <a:t> to the concept of </a:t>
            </a:r>
            <a:r>
              <a:rPr lang="it-IT" b="1" dirty="0"/>
              <a:t>in</a:t>
            </a:r>
            <a:r>
              <a:rPr lang="it-IT" dirty="0"/>
              <a:t>side </a:t>
            </a:r>
            <a:r>
              <a:rPr lang="it-IT" dirty="0" err="1"/>
              <a:t>your</a:t>
            </a:r>
            <a:r>
              <a:rPr lang="it-IT" dirty="0"/>
              <a:t> </a:t>
            </a:r>
            <a:r>
              <a:rPr lang="it-IT" dirty="0" err="1"/>
              <a:t>local</a:t>
            </a:r>
            <a:r>
              <a:rPr lang="it-IT" dirty="0"/>
              <a:t> area and </a:t>
            </a:r>
            <a:r>
              <a:rPr lang="it-IT" b="1" dirty="0" err="1"/>
              <a:t>out</a:t>
            </a:r>
            <a:r>
              <a:rPr lang="it-IT" dirty="0" err="1"/>
              <a:t>side</a:t>
            </a:r>
            <a:r>
              <a:rPr lang="it-IT" dirty="0"/>
              <a:t> </a:t>
            </a:r>
            <a:r>
              <a:rPr lang="it-IT" dirty="0" err="1"/>
              <a:t>your</a:t>
            </a:r>
            <a:r>
              <a:rPr lang="it-IT" dirty="0"/>
              <a:t> </a:t>
            </a:r>
            <a:r>
              <a:rPr lang="it-IT" dirty="0" err="1"/>
              <a:t>local</a:t>
            </a:r>
            <a:r>
              <a:rPr lang="it-IT" dirty="0"/>
              <a:t> area</a:t>
            </a:r>
          </a:p>
        </p:txBody>
      </p:sp>
      <p:sp>
        <p:nvSpPr>
          <p:cNvPr id="47" name="TextBox 46">
            <a:extLst>
              <a:ext uri="{FF2B5EF4-FFF2-40B4-BE49-F238E27FC236}">
                <a16:creationId xmlns:a16="http://schemas.microsoft.com/office/drawing/2014/main" id="{E6097DC0-2EAE-9ACB-B6E4-4724CFCE8254}"/>
              </a:ext>
            </a:extLst>
          </p:cNvPr>
          <p:cNvSpPr txBox="1"/>
          <p:nvPr/>
        </p:nvSpPr>
        <p:spPr>
          <a:xfrm>
            <a:off x="296323" y="340423"/>
            <a:ext cx="3664726" cy="1200329"/>
          </a:xfrm>
          <a:prstGeom prst="rect">
            <a:avLst/>
          </a:prstGeom>
          <a:noFill/>
        </p:spPr>
        <p:txBody>
          <a:bodyPr wrap="square" rtlCol="0">
            <a:spAutoFit/>
          </a:bodyPr>
          <a:lstStyle/>
          <a:p>
            <a:r>
              <a:rPr lang="it-IT" dirty="0" err="1"/>
              <a:t>Throught</a:t>
            </a:r>
            <a:r>
              <a:rPr lang="it-IT" dirty="0"/>
              <a:t> </a:t>
            </a:r>
            <a:r>
              <a:rPr lang="it-IT" dirty="0" err="1"/>
              <a:t>this</a:t>
            </a:r>
            <a:r>
              <a:rPr lang="it-IT" dirty="0"/>
              <a:t> </a:t>
            </a:r>
            <a:r>
              <a:rPr lang="it-IT" dirty="0" err="1"/>
              <a:t>icon</a:t>
            </a:r>
            <a:r>
              <a:rPr lang="it-IT" dirty="0"/>
              <a:t> user </a:t>
            </a:r>
            <a:r>
              <a:rPr lang="it-IT" dirty="0" err="1"/>
              <a:t>will</a:t>
            </a:r>
            <a:r>
              <a:rPr lang="it-IT" dirty="0"/>
              <a:t> be </a:t>
            </a:r>
            <a:r>
              <a:rPr lang="it-IT" dirty="0" err="1"/>
              <a:t>able</a:t>
            </a:r>
            <a:r>
              <a:rPr lang="it-IT" dirty="0"/>
              <a:t> to </a:t>
            </a:r>
            <a:r>
              <a:rPr lang="it-IT" dirty="0" err="1"/>
              <a:t>toggle</a:t>
            </a:r>
            <a:r>
              <a:rPr lang="it-IT" dirty="0"/>
              <a:t> features </a:t>
            </a:r>
            <a:r>
              <a:rPr lang="it-IT" dirty="0" err="1"/>
              <a:t>such</a:t>
            </a:r>
            <a:r>
              <a:rPr lang="it-IT" dirty="0"/>
              <a:t> </a:t>
            </a:r>
            <a:r>
              <a:rPr lang="it-IT" dirty="0" err="1"/>
              <a:t>as</a:t>
            </a:r>
            <a:r>
              <a:rPr lang="it-IT" dirty="0"/>
              <a:t> age range of </a:t>
            </a:r>
            <a:r>
              <a:rPr lang="it-IT" dirty="0" err="1"/>
              <a:t>linguistic</a:t>
            </a:r>
            <a:r>
              <a:rPr lang="it-IT" dirty="0"/>
              <a:t> partner, </a:t>
            </a:r>
            <a:r>
              <a:rPr lang="it-IT" dirty="0" err="1"/>
              <a:t>language</a:t>
            </a:r>
            <a:r>
              <a:rPr lang="it-IT" dirty="0"/>
              <a:t> </a:t>
            </a:r>
            <a:r>
              <a:rPr lang="it-IT" dirty="0" err="1"/>
              <a:t>spoken</a:t>
            </a:r>
            <a:r>
              <a:rPr lang="it-IT" dirty="0"/>
              <a:t> and </a:t>
            </a:r>
            <a:r>
              <a:rPr lang="it-IT" dirty="0" err="1"/>
              <a:t>linguisitc</a:t>
            </a:r>
            <a:r>
              <a:rPr lang="it-IT" dirty="0"/>
              <a:t> </a:t>
            </a:r>
            <a:r>
              <a:rPr lang="it-IT" dirty="0" err="1"/>
              <a:t>level</a:t>
            </a:r>
            <a:endParaRPr lang="it-IT" dirty="0"/>
          </a:p>
        </p:txBody>
      </p:sp>
      <p:sp>
        <p:nvSpPr>
          <p:cNvPr id="48" name="Oval 47">
            <a:extLst>
              <a:ext uri="{FF2B5EF4-FFF2-40B4-BE49-F238E27FC236}">
                <a16:creationId xmlns:a16="http://schemas.microsoft.com/office/drawing/2014/main" id="{2644EBF3-D677-916F-0160-621FDDFCE8D7}"/>
              </a:ext>
            </a:extLst>
          </p:cNvPr>
          <p:cNvSpPr/>
          <p:nvPr/>
        </p:nvSpPr>
        <p:spPr>
          <a:xfrm>
            <a:off x="5475204" y="2163857"/>
            <a:ext cx="468642" cy="2916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Straight Arrow Connector 48">
            <a:extLst>
              <a:ext uri="{FF2B5EF4-FFF2-40B4-BE49-F238E27FC236}">
                <a16:creationId xmlns:a16="http://schemas.microsoft.com/office/drawing/2014/main" id="{CCE59274-4A24-BE37-288B-4D7BD9A49FD5}"/>
              </a:ext>
            </a:extLst>
          </p:cNvPr>
          <p:cNvCxnSpPr>
            <a:cxnSpLocks/>
          </p:cNvCxnSpPr>
          <p:nvPr/>
        </p:nvCxnSpPr>
        <p:spPr>
          <a:xfrm flipH="1" flipV="1">
            <a:off x="2432115" y="1234911"/>
            <a:ext cx="3539503" cy="9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D9DD501-9EAF-5A78-948A-D8DDD75853A8}"/>
              </a:ext>
            </a:extLst>
          </p:cNvPr>
          <p:cNvSpPr txBox="1"/>
          <p:nvPr/>
        </p:nvSpPr>
        <p:spPr>
          <a:xfrm>
            <a:off x="741284" y="1748322"/>
            <a:ext cx="2090691" cy="646331"/>
          </a:xfrm>
          <a:prstGeom prst="rect">
            <a:avLst/>
          </a:prstGeom>
          <a:noFill/>
        </p:spPr>
        <p:txBody>
          <a:bodyPr wrap="square" rtlCol="0">
            <a:spAutoFit/>
          </a:bodyPr>
          <a:lstStyle/>
          <a:p>
            <a:r>
              <a:rPr lang="it-IT" dirty="0"/>
              <a:t>User can access </a:t>
            </a:r>
            <a:r>
              <a:rPr lang="it-IT" dirty="0" err="1"/>
              <a:t>his</a:t>
            </a:r>
            <a:r>
              <a:rPr lang="it-IT" dirty="0"/>
              <a:t> </a:t>
            </a:r>
            <a:r>
              <a:rPr lang="it-IT" dirty="0" err="1"/>
              <a:t>profile</a:t>
            </a:r>
            <a:endParaRPr lang="it-IT" dirty="0"/>
          </a:p>
        </p:txBody>
      </p:sp>
    </p:spTree>
    <p:extLst>
      <p:ext uri="{BB962C8B-B14F-4D97-AF65-F5344CB8AC3E}">
        <p14:creationId xmlns:p14="http://schemas.microsoft.com/office/powerpoint/2010/main" val="146572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611</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busra jaunoo</dc:creator>
  <cp:lastModifiedBy>busra jaunoo</cp:lastModifiedBy>
  <cp:revision>5</cp:revision>
  <dcterms:created xsi:type="dcterms:W3CDTF">2023-02-01T22:36:40Z</dcterms:created>
  <dcterms:modified xsi:type="dcterms:W3CDTF">2023-02-04T13:34:57Z</dcterms:modified>
</cp:coreProperties>
</file>