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90" r:id="rId2"/>
    <p:sldId id="282" r:id="rId3"/>
    <p:sldId id="280" r:id="rId4"/>
    <p:sldId id="292" r:id="rId5"/>
    <p:sldId id="281" r:id="rId6"/>
    <p:sldId id="293" r:id="rId7"/>
    <p:sldId id="287" r:id="rId8"/>
    <p:sldId id="284" r:id="rId9"/>
    <p:sldId id="294" r:id="rId10"/>
    <p:sldId id="288" r:id="rId11"/>
    <p:sldId id="295" r:id="rId12"/>
    <p:sldId id="289" r:id="rId13"/>
    <p:sldId id="286" r:id="rId14"/>
    <p:sldId id="291" r:id="rId15"/>
    <p:sldId id="296" r:id="rId16"/>
    <p:sldId id="297" r:id="rId17"/>
    <p:sldId id="298" r:id="rId18"/>
    <p:sldId id="299" r:id="rId19"/>
    <p:sldId id="300" r:id="rId20"/>
    <p:sldId id="302" r:id="rId21"/>
    <p:sldId id="301" r:id="rId22"/>
    <p:sldId id="303" r:id="rId23"/>
  </p:sldIdLst>
  <p:sldSz cx="9144000" cy="6858000" type="screen4x3"/>
  <p:notesSz cx="6858000" cy="9144000"/>
  <p:embeddedFontLst>
    <p:embeddedFont>
      <p:font typeface="나눔고딕" panose="020B0600000101010101" charset="-127"/>
      <p:regular r:id="rId25"/>
      <p:bold r:id="rId26"/>
    </p:embeddedFont>
    <p:embeddedFont>
      <p:font typeface="HY나무M" panose="020B0600000101010101" charset="-127"/>
      <p:regular r:id="rId27"/>
    </p:embeddedFont>
    <p:embeddedFont>
      <p:font typeface="HY나무L" panose="020B0600000101010101" charset="-127"/>
      <p:regular r:id="rId28"/>
    </p:embeddedFont>
    <p:embeddedFont>
      <p:font typeface="나눔고딕 ExtraBold" panose="020B0600000101010101" charset="-127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Tium" panose="020B0600000101010101" charset="0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B5"/>
    <a:srgbClr val="0D61D1"/>
    <a:srgbClr val="FF6600"/>
    <a:srgbClr val="FF3701"/>
    <a:srgbClr val="FF8BB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08" autoAdjust="0"/>
    <p:restoredTop sz="99791" autoAdjust="0"/>
  </p:normalViewPr>
  <p:slideViewPr>
    <p:cSldViewPr>
      <p:cViewPr varScale="1">
        <p:scale>
          <a:sx n="115" d="100"/>
          <a:sy n="115" d="100"/>
        </p:scale>
        <p:origin x="192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8464C-49B9-4CBB-AFAF-6EFE5667A66E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1BBB-7441-4E35-A36B-62573EC07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84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그룹 87"/>
          <p:cNvGrpSpPr/>
          <p:nvPr userDrawn="1"/>
        </p:nvGrpSpPr>
        <p:grpSpPr>
          <a:xfrm>
            <a:off x="0" y="0"/>
            <a:ext cx="9144000" cy="6857999"/>
            <a:chOff x="0" y="0"/>
            <a:chExt cx="9144000" cy="6857999"/>
          </a:xfrm>
        </p:grpSpPr>
        <p:sp>
          <p:nvSpPr>
            <p:cNvPr id="6" name="직사각형 5"/>
            <p:cNvSpPr/>
            <p:nvPr userDrawn="1"/>
          </p:nvSpPr>
          <p:spPr>
            <a:xfrm>
              <a:off x="0" y="0"/>
              <a:ext cx="9144000" cy="6857999"/>
            </a:xfrm>
            <a:prstGeom prst="rect">
              <a:avLst/>
            </a:prstGeom>
            <a:solidFill>
              <a:srgbClr val="0B5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ko-KR" altLang="en-US" sz="8000" b="1" baseline="0" dirty="0">
                <a:latin typeface="+mn-ea"/>
              </a:endParaRPr>
            </a:p>
          </p:txBody>
        </p:sp>
        <p:grpSp>
          <p:nvGrpSpPr>
            <p:cNvPr id="17" name="그룹 16"/>
            <p:cNvGrpSpPr/>
            <p:nvPr userDrawn="1"/>
          </p:nvGrpSpPr>
          <p:grpSpPr>
            <a:xfrm>
              <a:off x="0" y="265551"/>
              <a:ext cx="294188" cy="6334850"/>
              <a:chOff x="0" y="471294"/>
              <a:chExt cx="294188" cy="633485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0" y="471294"/>
                <a:ext cx="293213" cy="180000"/>
                <a:chOff x="-775594" y="4365104"/>
                <a:chExt cx="293213" cy="180000"/>
              </a:xfrm>
            </p:grpSpPr>
            <p:sp>
              <p:nvSpPr>
                <p:cNvPr id="84" name="직사각형 8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5" name="그룹 8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6" name="직사각형 8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7" name="직사각형 8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19" name="그룹 18"/>
              <p:cNvGrpSpPr/>
              <p:nvPr userDrawn="1"/>
            </p:nvGrpSpPr>
            <p:grpSpPr>
              <a:xfrm>
                <a:off x="75" y="944744"/>
                <a:ext cx="293213" cy="180000"/>
                <a:chOff x="-775594" y="4365104"/>
                <a:chExt cx="293213" cy="180000"/>
              </a:xfrm>
            </p:grpSpPr>
            <p:sp>
              <p:nvSpPr>
                <p:cNvPr id="80" name="직사각형 7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81" name="그룹 8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82" name="직사각형 8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83" name="직사각형 8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0" name="그룹 19"/>
              <p:cNvGrpSpPr/>
              <p:nvPr userDrawn="1"/>
            </p:nvGrpSpPr>
            <p:grpSpPr>
              <a:xfrm>
                <a:off x="150" y="1418194"/>
                <a:ext cx="293213" cy="180000"/>
                <a:chOff x="-775594" y="4365104"/>
                <a:chExt cx="293213" cy="180000"/>
              </a:xfrm>
            </p:grpSpPr>
            <p:sp>
              <p:nvSpPr>
                <p:cNvPr id="76" name="직사각형 7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7" name="그룹 7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8" name="직사각형 7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9" name="직사각형 7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1" name="그룹 20"/>
              <p:cNvGrpSpPr/>
              <p:nvPr userDrawn="1"/>
            </p:nvGrpSpPr>
            <p:grpSpPr>
              <a:xfrm>
                <a:off x="225" y="1891644"/>
                <a:ext cx="293213" cy="180000"/>
                <a:chOff x="-775594" y="4365104"/>
                <a:chExt cx="293213" cy="180000"/>
              </a:xfrm>
            </p:grpSpPr>
            <p:sp>
              <p:nvSpPr>
                <p:cNvPr id="72" name="직사각형 7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73" name="그룹 7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4" name="직사각형 7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5" name="직사각형 7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2" name="그룹 21"/>
              <p:cNvGrpSpPr/>
              <p:nvPr userDrawn="1"/>
            </p:nvGrpSpPr>
            <p:grpSpPr>
              <a:xfrm>
                <a:off x="300" y="23650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8" name="직사각형 6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9" name="그룹 6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70" name="직사각형 6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71" name="직사각형 7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3" name="그룹 22"/>
              <p:cNvGrpSpPr/>
              <p:nvPr userDrawn="1"/>
            </p:nvGrpSpPr>
            <p:grpSpPr>
              <a:xfrm>
                <a:off x="375" y="2838544"/>
                <a:ext cx="293213" cy="180000"/>
                <a:chOff x="-775594" y="4365104"/>
                <a:chExt cx="293213" cy="180000"/>
              </a:xfrm>
            </p:grpSpPr>
            <p:sp>
              <p:nvSpPr>
                <p:cNvPr id="64" name="직사각형 6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5" name="그룹 6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6" name="직사각형 6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7" name="직사각형 6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4" name="그룹 23"/>
              <p:cNvGrpSpPr/>
              <p:nvPr userDrawn="1"/>
            </p:nvGrpSpPr>
            <p:grpSpPr>
              <a:xfrm>
                <a:off x="450" y="3311994"/>
                <a:ext cx="293213" cy="180000"/>
                <a:chOff x="-775594" y="4365104"/>
                <a:chExt cx="293213" cy="180000"/>
              </a:xfrm>
            </p:grpSpPr>
            <p:sp>
              <p:nvSpPr>
                <p:cNvPr id="60" name="직사각형 5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61" name="그룹 6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62" name="직사각형 6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3" name="직사각형 6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5" name="그룹 24"/>
              <p:cNvGrpSpPr/>
              <p:nvPr userDrawn="1"/>
            </p:nvGrpSpPr>
            <p:grpSpPr>
              <a:xfrm>
                <a:off x="525" y="3785444"/>
                <a:ext cx="293213" cy="180000"/>
                <a:chOff x="-775594" y="4365104"/>
                <a:chExt cx="293213" cy="180000"/>
              </a:xfrm>
            </p:grpSpPr>
            <p:sp>
              <p:nvSpPr>
                <p:cNvPr id="56" name="직사각형 5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7" name="그룹 5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8" name="직사각형 5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9" name="직사각형 5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6" name="그룹 25"/>
              <p:cNvGrpSpPr/>
              <p:nvPr userDrawn="1"/>
            </p:nvGrpSpPr>
            <p:grpSpPr>
              <a:xfrm>
                <a:off x="600" y="4258894"/>
                <a:ext cx="293213" cy="180000"/>
                <a:chOff x="-775594" y="4365104"/>
                <a:chExt cx="293213" cy="180000"/>
              </a:xfrm>
            </p:grpSpPr>
            <p:sp>
              <p:nvSpPr>
                <p:cNvPr id="52" name="직사각형 5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53" name="그룹 5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4" name="직사각형 5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5" name="직사각형 5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7" name="그룹 26"/>
              <p:cNvGrpSpPr/>
              <p:nvPr userDrawn="1"/>
            </p:nvGrpSpPr>
            <p:grpSpPr>
              <a:xfrm>
                <a:off x="675" y="47323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8" name="직사각형 47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9" name="그룹 48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50" name="직사각형 49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직사각형 50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8" name="그룹 27"/>
              <p:cNvGrpSpPr/>
              <p:nvPr userDrawn="1"/>
            </p:nvGrpSpPr>
            <p:grpSpPr>
              <a:xfrm>
                <a:off x="750" y="5205794"/>
                <a:ext cx="293213" cy="180000"/>
                <a:chOff x="-775594" y="4365104"/>
                <a:chExt cx="293213" cy="180000"/>
              </a:xfrm>
            </p:grpSpPr>
            <p:sp>
              <p:nvSpPr>
                <p:cNvPr id="44" name="직사각형 43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5" name="그룹 44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6" name="직사각형 45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7" name="직사각형 46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29" name="그룹 28"/>
              <p:cNvGrpSpPr/>
              <p:nvPr userDrawn="1"/>
            </p:nvGrpSpPr>
            <p:grpSpPr>
              <a:xfrm>
                <a:off x="825" y="5679244"/>
                <a:ext cx="293213" cy="180000"/>
                <a:chOff x="-775594" y="4365104"/>
                <a:chExt cx="293213" cy="180000"/>
              </a:xfrm>
            </p:grpSpPr>
            <p:sp>
              <p:nvSpPr>
                <p:cNvPr id="40" name="직사각형 39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41" name="그룹 40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42" name="직사각형 41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3" name="직사각형 42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0" name="그룹 29"/>
              <p:cNvGrpSpPr/>
              <p:nvPr userDrawn="1"/>
            </p:nvGrpSpPr>
            <p:grpSpPr>
              <a:xfrm>
                <a:off x="900" y="6152694"/>
                <a:ext cx="293213" cy="180000"/>
                <a:chOff x="-775594" y="4365104"/>
                <a:chExt cx="293213" cy="180000"/>
              </a:xfrm>
            </p:grpSpPr>
            <p:sp>
              <p:nvSpPr>
                <p:cNvPr id="36" name="직사각형 35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7" name="그룹 36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8" name="직사각형 37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9" name="직사각형 38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  <p:grpSp>
            <p:nvGrpSpPr>
              <p:cNvPr id="31" name="그룹 30"/>
              <p:cNvGrpSpPr/>
              <p:nvPr userDrawn="1"/>
            </p:nvGrpSpPr>
            <p:grpSpPr>
              <a:xfrm>
                <a:off x="975" y="6626144"/>
                <a:ext cx="293213" cy="180000"/>
                <a:chOff x="-775594" y="4365104"/>
                <a:chExt cx="293213" cy="180000"/>
              </a:xfrm>
            </p:grpSpPr>
            <p:sp>
              <p:nvSpPr>
                <p:cNvPr id="32" name="직사각형 31"/>
                <p:cNvSpPr/>
                <p:nvPr userDrawn="1"/>
              </p:nvSpPr>
              <p:spPr>
                <a:xfrm>
                  <a:off x="-503981" y="4365104"/>
                  <a:ext cx="216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aseline="0">
                    <a:latin typeface="Arial" panose="020B0604020202020204" pitchFamily="34" charset="0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33" name="그룹 32"/>
                <p:cNvGrpSpPr/>
                <p:nvPr userDrawn="1"/>
              </p:nvGrpSpPr>
              <p:grpSpPr>
                <a:xfrm>
                  <a:off x="-775594" y="4396002"/>
                  <a:ext cx="288000" cy="118204"/>
                  <a:chOff x="504131" y="4030876"/>
                  <a:chExt cx="252000" cy="118204"/>
                </a:xfrm>
              </p:grpSpPr>
              <p:sp>
                <p:nvSpPr>
                  <p:cNvPr id="34" name="직사각형 33"/>
                  <p:cNvSpPr/>
                  <p:nvPr userDrawn="1"/>
                </p:nvSpPr>
                <p:spPr>
                  <a:xfrm>
                    <a:off x="504131" y="4030876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35" name="직사각형 34"/>
                  <p:cNvSpPr/>
                  <p:nvPr userDrawn="1"/>
                </p:nvSpPr>
                <p:spPr>
                  <a:xfrm>
                    <a:off x="504131" y="4141880"/>
                    <a:ext cx="252000" cy="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aseline="0">
                      <a:latin typeface="Arial" panose="020B0604020202020204" pitchFamily="34" charset="0"/>
                      <a:ea typeface="맑은 고딕" panose="020B0503020000020004" pitchFamily="50" charset="-127"/>
                    </a:endParaRPr>
                  </a:p>
                </p:txBody>
              </p:sp>
            </p:grpSp>
          </p:grpSp>
        </p:grpSp>
      </p:grpSp>
      <p:grpSp>
        <p:nvGrpSpPr>
          <p:cNvPr id="7" name="그룹 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8" name="직사각형 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갈매기형 수장 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75656" y="1819548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4600" b="1" spc="-12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MARKETING PLAN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475656" y="2755652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400" b="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How to cast a smart net and make waves.</a:t>
            </a:r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70541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>
              <a:defRPr lang="ko-KR" altLang="en-US" sz="1800" b="1" spc="-50" baseline="0" dirty="0" smtClean="0">
                <a:solidFill>
                  <a:schemeClr val="bg1"/>
                </a:solidFill>
                <a:latin typeface="+mn-ea"/>
                <a:ea typeface="+mn-ea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Strategic Business Plan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963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4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17"/>
          <p:cNvSpPr>
            <a:spLocks noGrp="1"/>
          </p:cNvSpPr>
          <p:nvPr>
            <p:ph type="body" sz="quarter" idx="10" hasCustomPrompt="1"/>
          </p:nvPr>
        </p:nvSpPr>
        <p:spPr>
          <a:xfrm>
            <a:off x="1406342" y="2798180"/>
            <a:ext cx="6331317" cy="70788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46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THEME</a:t>
            </a:r>
            <a:endParaRPr lang="ko-KR" altLang="en-US" dirty="0"/>
          </a:p>
        </p:txBody>
      </p:sp>
      <p:sp>
        <p:nvSpPr>
          <p:cNvPr id="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91457" y="3593268"/>
            <a:ext cx="6361086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>
              <a:defRPr lang="ko-KR" altLang="en-US" sz="1400" b="0" spc="0" baseline="0" dirty="0" smtClean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9081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475656" y="1484784"/>
            <a:ext cx="6331317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4800" b="1" spc="-12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1475656" y="297850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2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1475656" y="341644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1475656" y="385439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475656" y="4292337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5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475656" y="4730282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1475656" y="5168225"/>
            <a:ext cx="6331317" cy="2769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>
              <a:defRPr lang="ko-KR" altLang="en-US" sz="1800" b="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sz="1800" dirty="0" smtClean="0"/>
            </a:lvl4pPr>
            <a:lvl5pPr>
              <a:defRPr lang="ko-KR" altLang="en-US" sz="1800" dirty="0"/>
            </a:lvl5pPr>
          </a:lstStyle>
          <a:p>
            <a:pPr marL="0" marR="0" lvl="0" indent="0" defTabSz="1097371" fontAlgn="auto">
              <a:lnSpc>
                <a:spcPct val="100000"/>
              </a:lnSpc>
              <a:spcAft>
                <a:spcPts val="0"/>
              </a:spcAft>
              <a:buClrTx/>
              <a:buSzTx/>
              <a:buNone/>
              <a:tabLst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7740351" y="3222"/>
            <a:ext cx="720081" cy="1800200"/>
            <a:chOff x="2376339" y="1556792"/>
            <a:chExt cx="720081" cy="1800200"/>
          </a:xfrm>
          <a:solidFill>
            <a:srgbClr val="0B55B5"/>
          </a:solidFill>
          <a:effectLst>
            <a:outerShdw blurRad="88900" dist="38100" dir="5400000" algn="t" rotWithShape="0">
              <a:prstClr val="black">
                <a:alpha val="5000"/>
              </a:prstClr>
            </a:outerShdw>
          </a:effectLst>
        </p:grpSpPr>
        <p:sp>
          <p:nvSpPr>
            <p:cNvPr id="18" name="직사각형 17"/>
            <p:cNvSpPr/>
            <p:nvPr userDrawn="1"/>
          </p:nvSpPr>
          <p:spPr>
            <a:xfrm>
              <a:off x="2376339" y="1556792"/>
              <a:ext cx="720080" cy="1296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9" name="갈매기형 수장 18"/>
            <p:cNvSpPr/>
            <p:nvPr userDrawn="1"/>
          </p:nvSpPr>
          <p:spPr>
            <a:xfrm rot="16200000">
              <a:off x="2016301" y="2276872"/>
              <a:ext cx="1440160" cy="720079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baseline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163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15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66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2638"/>
            <a:ext cx="9145422" cy="633767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텍스트 개체 틀 79"/>
          <p:cNvSpPr>
            <a:spLocks noGrp="1"/>
          </p:cNvSpPr>
          <p:nvPr>
            <p:ph type="body" sz="quarter" idx="22" hasCustomPrompt="1"/>
          </p:nvPr>
        </p:nvSpPr>
        <p:spPr>
          <a:xfrm>
            <a:off x="574158" y="121885"/>
            <a:ext cx="8462337" cy="38472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2500" b="1" spc="-200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76684" y="195195"/>
            <a:ext cx="259366" cy="259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537039" y="908720"/>
            <a:ext cx="8092611" cy="72008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925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-1421" y="1"/>
            <a:ext cx="9145422" cy="1699403"/>
          </a:xfrm>
          <a:prstGeom prst="rect">
            <a:avLst/>
          </a:prstGeom>
          <a:solidFill>
            <a:srgbClr val="DD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>
            <a:off x="0" y="-2637"/>
            <a:ext cx="1259779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1640144" y="735826"/>
            <a:ext cx="710832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ko-KR" altLang="en-US" sz="1600" dirty="0" smtClean="0">
                <a:solidFill>
                  <a:srgbClr val="0B55B5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15831" y="570574"/>
            <a:ext cx="1261054" cy="81113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ctr">
              <a:buFontTx/>
              <a:buNone/>
              <a:defRPr lang="ko-KR" altLang="en-US" sz="54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1640144" y="341282"/>
            <a:ext cx="7108320" cy="3859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6" name="직사각형 15"/>
          <p:cNvSpPr/>
          <p:nvPr userDrawn="1"/>
        </p:nvSpPr>
        <p:spPr>
          <a:xfrm>
            <a:off x="15832" y="320892"/>
            <a:ext cx="1261054" cy="3231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500" b="0" i="0" u="none" strike="noStrike" kern="1200" cap="none" spc="-3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INSIGHT</a:t>
            </a:r>
            <a:endParaRPr kumimoji="0" lang="ko-KR" altLang="en-US" sz="1500" b="0" i="0" u="none" strike="noStrike" kern="1200" cap="none" spc="-3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08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5" name="직사각형 24"/>
          <p:cNvSpPr/>
          <p:nvPr userDrawn="1"/>
        </p:nvSpPr>
        <p:spPr>
          <a:xfrm>
            <a:off x="0" y="-2637"/>
            <a:ext cx="3275856" cy="1701868"/>
          </a:xfrm>
          <a:prstGeom prst="rect">
            <a:avLst/>
          </a:prstGeom>
          <a:solidFill>
            <a:srgbClr val="0B5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ctr"/>
          <a:lstStyle/>
          <a:p>
            <a:pPr lvl="0" algn="just" defTabSz="1193292">
              <a:spcBef>
                <a:spcPct val="20000"/>
              </a:spcBef>
            </a:pPr>
            <a:endParaRPr lang="en-US" altLang="ko-KR" sz="1100" spc="-20" dirty="0">
              <a:solidFill>
                <a:prstClr val="black">
                  <a:lumMod val="65000"/>
                  <a:lumOff val="3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14432" y="2421530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2097885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492896"/>
            <a:ext cx="2681232" cy="6480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18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314432" y="2277514"/>
            <a:ext cx="144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7"/>
          <p:cNvSpPr>
            <a:spLocks noGrp="1"/>
          </p:cNvSpPr>
          <p:nvPr>
            <p:ph type="body" sz="quarter" idx="12" hasCustomPrompt="1"/>
          </p:nvPr>
        </p:nvSpPr>
        <p:spPr>
          <a:xfrm>
            <a:off x="306016" y="688502"/>
            <a:ext cx="2687350" cy="38472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2500" b="1" spc="-40" baseline="0" dirty="0" smtClean="0">
                <a:solidFill>
                  <a:srgbClr val="0B55B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pPr marL="0" lvl="0" indent="0">
              <a:spcBef>
                <a:spcPct val="0"/>
              </a:spcBef>
              <a:buFontTx/>
              <a:buNone/>
            </a:pPr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17" name="텍스트 개체 틀 17"/>
          <p:cNvSpPr>
            <a:spLocks noGrp="1"/>
          </p:cNvSpPr>
          <p:nvPr>
            <p:ph type="body" sz="quarter" idx="13" hasCustomPrompt="1"/>
          </p:nvPr>
        </p:nvSpPr>
        <p:spPr>
          <a:xfrm>
            <a:off x="550474" y="454856"/>
            <a:ext cx="243735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4" hasCustomPrompt="1"/>
          </p:nvPr>
        </p:nvSpPr>
        <p:spPr>
          <a:xfrm>
            <a:off x="306016" y="1902113"/>
            <a:ext cx="2681808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9" name="텍스트 개체 틀 17"/>
          <p:cNvSpPr>
            <a:spLocks noGrp="1"/>
          </p:cNvSpPr>
          <p:nvPr>
            <p:ph type="body" sz="quarter" idx="15" hasCustomPrompt="1"/>
          </p:nvPr>
        </p:nvSpPr>
        <p:spPr>
          <a:xfrm>
            <a:off x="306592" y="2348880"/>
            <a:ext cx="2681232" cy="417646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ko-KR" altLang="en-US" sz="1300" b="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0" lvl="0" indent="0">
              <a:buFontTx/>
              <a:buNone/>
            </a:pP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20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315789" y="457622"/>
            <a:ext cx="252000" cy="21602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buFontTx/>
              <a:buNone/>
              <a:defRPr lang="ko-KR" altLang="en-US" sz="1200" b="1" baseline="0" dirty="0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marL="0"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0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-2972"/>
            <a:ext cx="9145422" cy="6858001"/>
            <a:chOff x="-12418" y="0"/>
            <a:chExt cx="9145422" cy="6858001"/>
          </a:xfrm>
        </p:grpSpPr>
        <p:sp>
          <p:nvSpPr>
            <p:cNvPr id="4" name="직사각형 3"/>
            <p:cNvSpPr/>
            <p:nvPr/>
          </p:nvSpPr>
          <p:spPr>
            <a:xfrm>
              <a:off x="-12418" y="1"/>
              <a:ext cx="9145422" cy="6858000"/>
            </a:xfrm>
            <a:prstGeom prst="rect">
              <a:avLst/>
            </a:prstGeom>
            <a:solidFill>
              <a:srgbClr val="DDDF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lvl="0" algn="just" defTabSz="1193292">
                <a:spcBef>
                  <a:spcPct val="20000"/>
                </a:spcBef>
              </a:pPr>
              <a:endParaRPr lang="en-US" altLang="ko-KR" sz="1100" spc="-20" dirty="0">
                <a:solidFill>
                  <a:prstClr val="black">
                    <a:lumMod val="65000"/>
                    <a:lumOff val="3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64858" y="0"/>
              <a:ext cx="5868145" cy="6858000"/>
            </a:xfrm>
            <a:prstGeom prst="roundRect">
              <a:avLst>
                <a:gd name="adj" fmla="val 0"/>
              </a:avLst>
            </a:prstGeom>
            <a:solidFill>
              <a:srgbClr val="FFFFFF"/>
            </a:solidFill>
            <a:ln w="3175">
              <a:noFill/>
            </a:ln>
            <a:effectLst>
              <a:outerShdw blurRad="190500" dist="38100" dir="10800000" algn="r" rotWithShape="0">
                <a:schemeClr val="bg1">
                  <a:lumMod val="50000"/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rtlCol="0" anchor="ctr"/>
            <a:lstStyle/>
            <a:p>
              <a:pPr algn="ctr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6" name="슬라이드 번호 개체 틀 1"/>
          <p:cNvSpPr txBox="1">
            <a:spLocks/>
          </p:cNvSpPr>
          <p:nvPr userDrawn="1"/>
        </p:nvSpPr>
        <p:spPr>
          <a:xfrm>
            <a:off x="318208" y="6399652"/>
            <a:ext cx="471100" cy="18256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B80D61F-97A8-4139-ACBF-D3DAEA84C92B}" type="slidenum">
              <a:rPr lang="ko-KR" altLang="en-US" sz="1000" smtClean="0">
                <a:solidFill>
                  <a:srgbClr val="686868"/>
                </a:solidFill>
                <a:latin typeface="Tium" panose="02000800000000000000" pitchFamily="2" charset="0"/>
                <a:ea typeface="나눔고딕" pitchFamily="50" charset="-127"/>
              </a:rPr>
              <a:pPr algn="l"/>
              <a:t>‹#›</a:t>
            </a:fld>
            <a:endParaRPr lang="ko-KR" altLang="en-US" sz="1000" dirty="0">
              <a:solidFill>
                <a:srgbClr val="686868"/>
              </a:solidFill>
              <a:latin typeface="Tium" panose="02000800000000000000" pitchFamily="2" charset="0"/>
              <a:ea typeface="나눔고딕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85627" y="6376625"/>
            <a:ext cx="172736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OUR</a:t>
            </a:r>
            <a:r>
              <a:rPr lang="en-US" altLang="ko-KR" sz="900" baseline="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COMPANY</a:t>
            </a:r>
            <a:r>
              <a:rPr lang="en-US" altLang="ko-KR" sz="900" dirty="0">
                <a:solidFill>
                  <a:srgbClr val="68686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INC.</a:t>
            </a:r>
            <a:endParaRPr lang="ko-KR" altLang="en-US" sz="900" dirty="0">
              <a:solidFill>
                <a:srgbClr val="686868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30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86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2" r:id="rId3"/>
    <p:sldLayoutId id="2147483651" r:id="rId4"/>
    <p:sldLayoutId id="2147483664" r:id="rId5"/>
    <p:sldLayoutId id="2147483665" r:id="rId6"/>
    <p:sldLayoutId id="2147483650" r:id="rId7"/>
    <p:sldLayoutId id="2147483666" r:id="rId8"/>
    <p:sldLayoutId id="2147483663" r:id="rId9"/>
    <p:sldLayoutId id="2147483661" r:id="rId10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-Lim/Cloud/blob/master/tutorial/05_demo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J-Lim/Clou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75656" y="1819548"/>
            <a:ext cx="6331317" cy="14157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내 사진을 명화스타일로 만드는 웹서버 구축하기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9798641-B2D7-4D09-8FB6-D53B925216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32039" y="4149080"/>
            <a:ext cx="2874933" cy="1606594"/>
          </a:xfrm>
        </p:spPr>
        <p:txBody>
          <a:bodyPr/>
          <a:lstStyle/>
          <a:p>
            <a:pPr marL="0" indent="0" algn="r">
              <a:buNone/>
            </a:pPr>
            <a:r>
              <a:rPr lang="en-US" altLang="ko-KR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3team </a:t>
            </a:r>
            <a:r>
              <a:rPr lang="ko-KR" altLang="en-US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임병준  </a:t>
            </a:r>
            <a:r>
              <a:rPr lang="en-US" altLang="ko-KR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20165157</a:t>
            </a:r>
          </a:p>
          <a:p>
            <a:pPr marL="0" indent="0" algn="r">
              <a:buNone/>
            </a:pPr>
            <a:r>
              <a:rPr lang="ko-KR" altLang="en-US" sz="18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염희수</a:t>
            </a:r>
            <a:r>
              <a:rPr lang="ko-KR" altLang="en-US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20165143</a:t>
            </a:r>
          </a:p>
          <a:p>
            <a:pPr marL="0" indent="0" algn="r">
              <a:buNone/>
            </a:pPr>
            <a:r>
              <a:rPr lang="ko-KR" altLang="en-US" sz="18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한승탁</a:t>
            </a:r>
            <a:r>
              <a:rPr lang="ko-KR" altLang="en-US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20135357</a:t>
            </a:r>
          </a:p>
          <a:p>
            <a:pPr marL="0" indent="0" algn="r">
              <a:buNone/>
            </a:pPr>
            <a:r>
              <a:rPr lang="ko-KR" altLang="en-US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김동민   </a:t>
            </a:r>
            <a:r>
              <a:rPr lang="en-US" altLang="ko-KR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20165111</a:t>
            </a:r>
          </a:p>
          <a:p>
            <a:pPr marL="0" indent="0" algn="r">
              <a:buNone/>
            </a:pPr>
            <a:r>
              <a:rPr lang="ko-KR" altLang="en-US" sz="1800" dirty="0" err="1">
                <a:latin typeface="HY나무L" panose="02030600000101010101" pitchFamily="18" charset="-127"/>
                <a:ea typeface="HY나무L" panose="02030600000101010101" pitchFamily="18" charset="-127"/>
              </a:rPr>
              <a:t>이헌우</a:t>
            </a:r>
            <a:r>
              <a:rPr lang="ko-KR" altLang="en-US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  </a:t>
            </a:r>
            <a:r>
              <a:rPr lang="en-US" altLang="ko-KR" sz="1800" dirty="0">
                <a:latin typeface="HY나무L" panose="02030600000101010101" pitchFamily="18" charset="-127"/>
                <a:ea typeface="HY나무L" panose="02030600000101010101" pitchFamily="18" charset="-127"/>
              </a:rPr>
              <a:t>20165156</a:t>
            </a:r>
          </a:p>
        </p:txBody>
      </p:sp>
    </p:spTree>
    <p:extLst>
      <p:ext uri="{BB962C8B-B14F-4D97-AF65-F5344CB8AC3E}">
        <p14:creationId xmlns:p14="http://schemas.microsoft.com/office/powerpoint/2010/main" val="40782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Design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D4E195-A84B-4A2E-8390-ACA50F60100B}"/>
              </a:ext>
            </a:extLst>
          </p:cNvPr>
          <p:cNvSpPr/>
          <p:nvPr/>
        </p:nvSpPr>
        <p:spPr>
          <a:xfrm>
            <a:off x="4802081" y="3461201"/>
            <a:ext cx="382555" cy="4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14024A-6ECA-46AE-9F79-E43728806F77}"/>
              </a:ext>
            </a:extLst>
          </p:cNvPr>
          <p:cNvSpPr/>
          <p:nvPr/>
        </p:nvSpPr>
        <p:spPr>
          <a:xfrm>
            <a:off x="4092548" y="2470962"/>
            <a:ext cx="839491" cy="202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AWS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9DF5A8-CC8F-46E0-B385-B5EF456ABB31}"/>
              </a:ext>
            </a:extLst>
          </p:cNvPr>
          <p:cNvSpPr/>
          <p:nvPr/>
        </p:nvSpPr>
        <p:spPr>
          <a:xfrm>
            <a:off x="4092549" y="2712118"/>
            <a:ext cx="4835426" cy="27331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7EEF04-CC79-47F2-AA0F-95F9C51D26B5}"/>
              </a:ext>
            </a:extLst>
          </p:cNvPr>
          <p:cNvSpPr/>
          <p:nvPr/>
        </p:nvSpPr>
        <p:spPr>
          <a:xfrm>
            <a:off x="4249174" y="2832697"/>
            <a:ext cx="1367313" cy="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Instance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F2E132-C8CA-478C-B8C1-04132B585679}"/>
              </a:ext>
            </a:extLst>
          </p:cNvPr>
          <p:cNvSpPr/>
          <p:nvPr/>
        </p:nvSpPr>
        <p:spPr>
          <a:xfrm>
            <a:off x="4249174" y="3073853"/>
            <a:ext cx="4469967" cy="2166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EC939D-0B70-497E-A0FE-F967CA4B04DB}"/>
              </a:ext>
            </a:extLst>
          </p:cNvPr>
          <p:cNvSpPr/>
          <p:nvPr/>
        </p:nvSpPr>
        <p:spPr>
          <a:xfrm>
            <a:off x="4458008" y="3278918"/>
            <a:ext cx="1367313" cy="241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Web Server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580A8E-67A9-4643-B48E-AAEC9F9B858F}"/>
              </a:ext>
            </a:extLst>
          </p:cNvPr>
          <p:cNvSpPr/>
          <p:nvPr/>
        </p:nvSpPr>
        <p:spPr>
          <a:xfrm>
            <a:off x="4458009" y="3520074"/>
            <a:ext cx="1680559" cy="161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CEDD73-3D3F-49DB-A6B1-3000C8953BF9}"/>
              </a:ext>
            </a:extLst>
          </p:cNvPr>
          <p:cNvSpPr/>
          <p:nvPr/>
        </p:nvSpPr>
        <p:spPr>
          <a:xfrm>
            <a:off x="6822292" y="3278917"/>
            <a:ext cx="1555054" cy="281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Fast-transfer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10743A-EE60-4B8D-93DE-25FDCE856DFC}"/>
              </a:ext>
            </a:extLst>
          </p:cNvPr>
          <p:cNvSpPr/>
          <p:nvPr/>
        </p:nvSpPr>
        <p:spPr>
          <a:xfrm>
            <a:off x="6822293" y="3520074"/>
            <a:ext cx="1680559" cy="16134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63D22D-971B-41FA-9896-BBC6380976EE}"/>
              </a:ext>
            </a:extLst>
          </p:cNvPr>
          <p:cNvSpPr/>
          <p:nvPr/>
        </p:nvSpPr>
        <p:spPr>
          <a:xfrm>
            <a:off x="6929147" y="3691900"/>
            <a:ext cx="1448199" cy="24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Fast-transfer.py</a:t>
            </a:r>
            <a:endParaRPr lang="ko-KR" altLang="en-US" dirty="0">
              <a:solidFill>
                <a:schemeClr val="tx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E32A475-C5E3-4C6E-905E-C9389A832D45}"/>
              </a:ext>
            </a:extLst>
          </p:cNvPr>
          <p:cNvSpPr/>
          <p:nvPr/>
        </p:nvSpPr>
        <p:spPr>
          <a:xfrm>
            <a:off x="251520" y="3494646"/>
            <a:ext cx="1180854" cy="1638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Client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1" name="아래쪽 화살표 13">
            <a:extLst>
              <a:ext uri="{FF2B5EF4-FFF2-40B4-BE49-F238E27FC236}">
                <a16:creationId xmlns:a16="http://schemas.microsoft.com/office/drawing/2014/main" id="{4AC88F46-D8A9-4CD7-94E8-5A8FA9D71901}"/>
              </a:ext>
            </a:extLst>
          </p:cNvPr>
          <p:cNvSpPr/>
          <p:nvPr/>
        </p:nvSpPr>
        <p:spPr>
          <a:xfrm>
            <a:off x="7486386" y="4086571"/>
            <a:ext cx="352373" cy="638573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300" dirty="0"/>
              <a:t>(5)</a:t>
            </a:r>
            <a:endParaRPr lang="ko-KR" altLang="en-US" sz="13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AF2C34C-7BE7-4802-AC15-73F3902A2464}"/>
              </a:ext>
            </a:extLst>
          </p:cNvPr>
          <p:cNvSpPr/>
          <p:nvPr/>
        </p:nvSpPr>
        <p:spPr>
          <a:xfrm>
            <a:off x="6929147" y="4725144"/>
            <a:ext cx="1448199" cy="241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Result.jpg</a:t>
            </a:r>
            <a:endParaRPr lang="ko-KR" altLang="en-US" dirty="0">
              <a:solidFill>
                <a:schemeClr val="tx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3" name="아래쪽 화살표 15">
            <a:extLst>
              <a:ext uri="{FF2B5EF4-FFF2-40B4-BE49-F238E27FC236}">
                <a16:creationId xmlns:a16="http://schemas.microsoft.com/office/drawing/2014/main" id="{551984BA-100F-4A24-9449-1FB7037E4BE6}"/>
              </a:ext>
            </a:extLst>
          </p:cNvPr>
          <p:cNvSpPr/>
          <p:nvPr/>
        </p:nvSpPr>
        <p:spPr>
          <a:xfrm rot="16200000">
            <a:off x="2850283" y="2301884"/>
            <a:ext cx="381812" cy="30188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(1) HTTP Request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4" name="아래쪽 화살표 16">
            <a:extLst>
              <a:ext uri="{FF2B5EF4-FFF2-40B4-BE49-F238E27FC236}">
                <a16:creationId xmlns:a16="http://schemas.microsoft.com/office/drawing/2014/main" id="{61051461-1B6A-4DAF-B307-43B00CBE2364}"/>
              </a:ext>
            </a:extLst>
          </p:cNvPr>
          <p:cNvSpPr/>
          <p:nvPr/>
        </p:nvSpPr>
        <p:spPr>
          <a:xfrm rot="16200000">
            <a:off x="6260250" y="3333310"/>
            <a:ext cx="381811" cy="9559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dirty="0"/>
              <a:t>(4)</a:t>
            </a:r>
            <a:endParaRPr lang="ko-KR" altLang="en-US" dirty="0"/>
          </a:p>
        </p:txBody>
      </p:sp>
      <p:sp>
        <p:nvSpPr>
          <p:cNvPr id="25" name="아래쪽 화살표 17">
            <a:extLst>
              <a:ext uri="{FF2B5EF4-FFF2-40B4-BE49-F238E27FC236}">
                <a16:creationId xmlns:a16="http://schemas.microsoft.com/office/drawing/2014/main" id="{338424CA-C23E-43A0-98AB-EC44CDBD51B4}"/>
              </a:ext>
            </a:extLst>
          </p:cNvPr>
          <p:cNvSpPr/>
          <p:nvPr/>
        </p:nvSpPr>
        <p:spPr>
          <a:xfrm rot="5400000">
            <a:off x="6260250" y="4332434"/>
            <a:ext cx="381812" cy="95598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6" name="아래쪽 화살표 18">
            <a:extLst>
              <a:ext uri="{FF2B5EF4-FFF2-40B4-BE49-F238E27FC236}">
                <a16:creationId xmlns:a16="http://schemas.microsoft.com/office/drawing/2014/main" id="{161F6367-2DEE-4F28-BAB3-C7593D2A4309}"/>
              </a:ext>
            </a:extLst>
          </p:cNvPr>
          <p:cNvSpPr/>
          <p:nvPr/>
        </p:nvSpPr>
        <p:spPr>
          <a:xfrm rot="5400000">
            <a:off x="2807713" y="3351037"/>
            <a:ext cx="381812" cy="291877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(7) Result.jpg download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1878FEB-2705-4AE9-8E9C-0E84BF54FBB5}"/>
              </a:ext>
            </a:extLst>
          </p:cNvPr>
          <p:cNvSpPr/>
          <p:nvPr/>
        </p:nvSpPr>
        <p:spPr>
          <a:xfrm>
            <a:off x="4412507" y="3645024"/>
            <a:ext cx="1671661" cy="29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Request </a:t>
            </a:r>
            <a:r>
              <a:rPr lang="ko-KR" altLang="en-US" dirty="0"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처리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C9C46E-7CAA-4430-AEBC-D0F32F81B5A9}"/>
              </a:ext>
            </a:extLst>
          </p:cNvPr>
          <p:cNvSpPr/>
          <p:nvPr/>
        </p:nvSpPr>
        <p:spPr>
          <a:xfrm>
            <a:off x="4593394" y="4505634"/>
            <a:ext cx="1448199" cy="495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Result.jpg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전송</a:t>
            </a:r>
          </a:p>
        </p:txBody>
      </p:sp>
      <p:sp>
        <p:nvSpPr>
          <p:cNvPr id="29" name="아래쪽 화살표 21">
            <a:extLst>
              <a:ext uri="{FF2B5EF4-FFF2-40B4-BE49-F238E27FC236}">
                <a16:creationId xmlns:a16="http://schemas.microsoft.com/office/drawing/2014/main" id="{14758720-5ED2-46F9-A948-396970812B3C}"/>
              </a:ext>
            </a:extLst>
          </p:cNvPr>
          <p:cNvSpPr/>
          <p:nvPr/>
        </p:nvSpPr>
        <p:spPr>
          <a:xfrm rot="5400000">
            <a:off x="2807713" y="2661980"/>
            <a:ext cx="381812" cy="291877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(2) HTTP Response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30" name="아래쪽 화살표 22">
            <a:extLst>
              <a:ext uri="{FF2B5EF4-FFF2-40B4-BE49-F238E27FC236}">
                <a16:creationId xmlns:a16="http://schemas.microsoft.com/office/drawing/2014/main" id="{97B3D05F-D52E-413C-A948-967194A4D7A1}"/>
              </a:ext>
            </a:extLst>
          </p:cNvPr>
          <p:cNvSpPr/>
          <p:nvPr/>
        </p:nvSpPr>
        <p:spPr>
          <a:xfrm rot="16200000">
            <a:off x="2854013" y="2946274"/>
            <a:ext cx="381812" cy="301137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(3) User File </a:t>
            </a:r>
            <a:r>
              <a:rPr lang="en-US" altLang="ko-KR" dirty="0" smtClean="0">
                <a:latin typeface="HY나무M" panose="02030600000101010101" pitchFamily="18" charset="-127"/>
                <a:ea typeface="HY나무M" panose="02030600000101010101" pitchFamily="18" charset="-127"/>
              </a:rPr>
              <a:t>Upload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8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06342" y="2798180"/>
            <a:ext cx="6331317" cy="7078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Expected Effect</a:t>
            </a:r>
          </a:p>
        </p:txBody>
      </p:sp>
    </p:spTree>
    <p:extLst>
      <p:ext uri="{BB962C8B-B14F-4D97-AF65-F5344CB8AC3E}">
        <p14:creationId xmlns:p14="http://schemas.microsoft.com/office/powerpoint/2010/main" val="69328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expected effect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A49776-7441-45BA-BA02-7D33324B71F7}"/>
              </a:ext>
            </a:extLst>
          </p:cNvPr>
          <p:cNvSpPr/>
          <p:nvPr/>
        </p:nvSpPr>
        <p:spPr>
          <a:xfrm>
            <a:off x="755576" y="1879519"/>
            <a:ext cx="7632848" cy="3098962"/>
          </a:xfrm>
          <a:prstGeom prst="rect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pPr marL="285750" lvl="0" indent="-285750">
              <a:buFontTx/>
              <a:buChar char="-"/>
            </a:pP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77D40A-DB2D-4B07-AE00-205BF961F7CC}"/>
              </a:ext>
            </a:extLst>
          </p:cNvPr>
          <p:cNvSpPr txBox="1"/>
          <p:nvPr/>
        </p:nvSpPr>
        <p:spPr>
          <a:xfrm>
            <a:off x="728126" y="249289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tutorial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을 통해 과정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따라하기 및 과정에 대한 이해</a:t>
            </a:r>
            <a:endParaRPr lang="ko-KR" altLang="ko-KR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6B02A1-2AB4-4374-85BF-5699B61184D1}"/>
              </a:ext>
            </a:extLst>
          </p:cNvPr>
          <p:cNvSpPr txBox="1"/>
          <p:nvPr/>
        </p:nvSpPr>
        <p:spPr>
          <a:xfrm>
            <a:off x="728126" y="335516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전공자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는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플랫폼 구성 방법 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학습</a:t>
            </a:r>
            <a:endParaRPr lang="ko-KR" altLang="ko-KR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D3A5-EC04-4F60-A00B-8E5A0FF17F91}"/>
              </a:ext>
            </a:extLst>
          </p:cNvPr>
          <p:cNvSpPr txBox="1"/>
          <p:nvPr/>
        </p:nvSpPr>
        <p:spPr>
          <a:xfrm>
            <a:off x="728126" y="2924029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비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전공자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는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쉽게 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AI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기술을 경험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92E14D-9C04-48B3-A526-0E03DFC10AAE}"/>
              </a:ext>
            </a:extLst>
          </p:cNvPr>
          <p:cNvSpPr txBox="1"/>
          <p:nvPr/>
        </p:nvSpPr>
        <p:spPr>
          <a:xfrm>
            <a:off x="728126" y="3786294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실제 오픈소스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와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클라우드가 어떻게 결합되는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가의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좋은 예제로 활용</a:t>
            </a:r>
          </a:p>
        </p:txBody>
      </p:sp>
    </p:spTree>
    <p:extLst>
      <p:ext uri="{BB962C8B-B14F-4D97-AF65-F5344CB8AC3E}">
        <p14:creationId xmlns:p14="http://schemas.microsoft.com/office/powerpoint/2010/main" val="363301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Problems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5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Problems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B59CFE-18CE-4F04-B64A-337998E740B1}"/>
              </a:ext>
            </a:extLst>
          </p:cNvPr>
          <p:cNvSpPr/>
          <p:nvPr/>
        </p:nvSpPr>
        <p:spPr>
          <a:xfrm>
            <a:off x="410466" y="1988840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1. Framework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가 너무 복잡해서 설치 및 환경 구성이 너무 오래 걸림</a:t>
            </a: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75DCEA-E21B-443C-A59F-3FE2E677EF51}"/>
              </a:ext>
            </a:extLst>
          </p:cNvPr>
          <p:cNvSpPr/>
          <p:nvPr/>
        </p:nvSpPr>
        <p:spPr>
          <a:xfrm>
            <a:off x="410466" y="2852936"/>
            <a:ext cx="8361484" cy="771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-&gt;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미리 만들어 놓은 이미지 사용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(Deep Learning AMI Ubuntu)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68D914-3901-453F-B5F8-1F04718AF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21" y="4496187"/>
            <a:ext cx="8890574" cy="11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8168EC-566B-43DF-B367-F48043655D8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50EF3-9A45-46DA-B60E-EDC23CF06E59}"/>
              </a:ext>
            </a:extLst>
          </p:cNvPr>
          <p:cNvSpPr/>
          <p:nvPr/>
        </p:nvSpPr>
        <p:spPr>
          <a:xfrm>
            <a:off x="458988" y="1700808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2. Fast-transfer </a:t>
            </a: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파일을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(window)</a:t>
            </a: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 어떻게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 AWS </a:t>
            </a: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의 인스턴스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en-US" altLang="ko-KR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linux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로 옮길 것인가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190F44-5DD9-4DE3-90AC-F0DB2E2F2F1C}"/>
              </a:ext>
            </a:extLst>
          </p:cNvPr>
          <p:cNvSpPr/>
          <p:nvPr/>
        </p:nvSpPr>
        <p:spPr>
          <a:xfrm>
            <a:off x="847998" y="2269744"/>
            <a:ext cx="2283842" cy="109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window</a:t>
            </a:r>
            <a:endParaRPr lang="ko-KR" altLang="ko-KR" sz="24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D2057D-3870-4B46-8A1A-19AB46B623EC}"/>
              </a:ext>
            </a:extLst>
          </p:cNvPr>
          <p:cNvSpPr/>
          <p:nvPr/>
        </p:nvSpPr>
        <p:spPr>
          <a:xfrm>
            <a:off x="5888558" y="2269744"/>
            <a:ext cx="2283842" cy="109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Virtual machine</a:t>
            </a:r>
          </a:p>
          <a:p>
            <a:pPr lvl="0" algn="ctr"/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en-US" altLang="ko-KR" sz="24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linux</a:t>
            </a:r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  <a:endParaRPr lang="ko-KR" altLang="ko-KR" sz="24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540C78-886D-4A1F-A544-1D124E167CC7}"/>
              </a:ext>
            </a:extLst>
          </p:cNvPr>
          <p:cNvSpPr/>
          <p:nvPr/>
        </p:nvSpPr>
        <p:spPr>
          <a:xfrm>
            <a:off x="5888558" y="4547118"/>
            <a:ext cx="2283842" cy="109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400" dirty="0"/>
              <a:t>Web server</a:t>
            </a:r>
          </a:p>
          <a:p>
            <a:pPr lvl="0" algn="ctr"/>
            <a:r>
              <a:rPr lang="en-US" altLang="ko-KR" sz="2400" dirty="0"/>
              <a:t>(</a:t>
            </a:r>
            <a:r>
              <a:rPr lang="en-US" altLang="ko-KR" sz="2400" dirty="0" err="1"/>
              <a:t>linux</a:t>
            </a:r>
            <a:r>
              <a:rPr lang="en-US" altLang="ko-KR" sz="2400" dirty="0"/>
              <a:t>)</a:t>
            </a:r>
            <a:endParaRPr lang="ko-KR" altLang="ko-KR" sz="24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16B49F5-6FE1-4F88-8946-F64AEE9D4341}"/>
              </a:ext>
            </a:extLst>
          </p:cNvPr>
          <p:cNvCxnSpPr/>
          <p:nvPr/>
        </p:nvCxnSpPr>
        <p:spPr>
          <a:xfrm>
            <a:off x="3617736" y="3140968"/>
            <a:ext cx="178492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BC7CC3-29B8-43C9-8357-E30E9BC01495}"/>
              </a:ext>
            </a:extLst>
          </p:cNvPr>
          <p:cNvSpPr/>
          <p:nvPr/>
        </p:nvSpPr>
        <p:spPr>
          <a:xfrm>
            <a:off x="3901073" y="2630363"/>
            <a:ext cx="1218251" cy="37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ko-KR" altLang="en-US" dirty="0" err="1">
                <a:solidFill>
                  <a:schemeClr val="accent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폴더공유</a:t>
            </a:r>
            <a:endParaRPr lang="ko-KR" altLang="ko-KR" dirty="0">
              <a:solidFill>
                <a:schemeClr val="accent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51817D9-45B9-494C-BBA9-E37D36D517FB}"/>
              </a:ext>
            </a:extLst>
          </p:cNvPr>
          <p:cNvCxnSpPr/>
          <p:nvPr/>
        </p:nvCxnSpPr>
        <p:spPr>
          <a:xfrm>
            <a:off x="6876256" y="3564204"/>
            <a:ext cx="0" cy="73510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AD3B29-DC6E-48BB-AA0B-D686A4BD20F7}"/>
              </a:ext>
            </a:extLst>
          </p:cNvPr>
          <p:cNvSpPr/>
          <p:nvPr/>
        </p:nvSpPr>
        <p:spPr>
          <a:xfrm>
            <a:off x="6958075" y="3743126"/>
            <a:ext cx="619333" cy="377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dirty="0" err="1">
                <a:solidFill>
                  <a:schemeClr val="accent1"/>
                </a:solidFill>
              </a:rPr>
              <a:t>scp</a:t>
            </a:r>
            <a:endParaRPr lang="ko-KR" altLang="ko-K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0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BCBFD0-A942-404A-B2CF-49AC3A3D6B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4158" y="121885"/>
            <a:ext cx="8462337" cy="384721"/>
          </a:xfrm>
        </p:spPr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5BC1F4-E8D7-44EC-8C5D-F1421B226DD4}"/>
              </a:ext>
            </a:extLst>
          </p:cNvPr>
          <p:cNvSpPr/>
          <p:nvPr/>
        </p:nvSpPr>
        <p:spPr>
          <a:xfrm>
            <a:off x="391258" y="1268760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/>
              <a:t>3. </a:t>
            </a:r>
            <a:r>
              <a:rPr lang="ko-KR" altLang="en-US" dirty="0"/>
              <a:t>인스턴스 제한 초과</a:t>
            </a:r>
            <a:endParaRPr lang="ko-KR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253F2-46AB-4D09-8F66-C6CF28B56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94" y="1844824"/>
            <a:ext cx="2740582" cy="18722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6306C20-DB3A-4BBF-949E-014C4FB4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212976"/>
            <a:ext cx="6068672" cy="336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BCBFD0-A942-404A-B2CF-49AC3A3D6B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4158" y="121885"/>
            <a:ext cx="8462337" cy="384721"/>
          </a:xfrm>
        </p:spPr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5BC1F4-E8D7-44EC-8C5D-F1421B226DD4}"/>
              </a:ext>
            </a:extLst>
          </p:cNvPr>
          <p:cNvSpPr/>
          <p:nvPr/>
        </p:nvSpPr>
        <p:spPr>
          <a:xfrm>
            <a:off x="391258" y="1268760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/>
              <a:t>3. </a:t>
            </a:r>
            <a:r>
              <a:rPr lang="ko-KR" altLang="en-US" dirty="0"/>
              <a:t>인스턴스 제한 초과</a:t>
            </a:r>
            <a:endParaRPr lang="ko-KR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368837-E0B9-4F7C-B27B-D858923C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68" y="2060848"/>
            <a:ext cx="7358063" cy="395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9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A1AD10-C45F-4488-9F73-C54E6AC06B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Problems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BE2590-E627-48FD-BB2F-B5E55B4F4642}"/>
              </a:ext>
            </a:extLst>
          </p:cNvPr>
          <p:cNvSpPr/>
          <p:nvPr/>
        </p:nvSpPr>
        <p:spPr>
          <a:xfrm>
            <a:off x="467544" y="2472322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4. </a:t>
            </a:r>
            <a:r>
              <a:rPr lang="en-US" altLang="ko-KR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linux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에서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GPU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가속기 사용 불가</a:t>
            </a: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740412-5F71-4469-B262-A0594D74D4B3}"/>
              </a:ext>
            </a:extLst>
          </p:cNvPr>
          <p:cNvSpPr/>
          <p:nvPr/>
        </p:nvSpPr>
        <p:spPr>
          <a:xfrm>
            <a:off x="467544" y="3196222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5. </a:t>
            </a:r>
            <a:r>
              <a:rPr lang="en-US" altLang="ko-KR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php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로 쉘 코드 </a:t>
            </a:r>
            <a:r>
              <a:rPr lang="ko-KR" altLang="en-US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실행시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 명령이 제대로 수행되지 않음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환경 변수 문제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D263A5-FBCC-47C4-AA16-4FBB61A70D94}"/>
              </a:ext>
            </a:extLst>
          </p:cNvPr>
          <p:cNvSpPr/>
          <p:nvPr/>
        </p:nvSpPr>
        <p:spPr>
          <a:xfrm>
            <a:off x="467544" y="3920122"/>
            <a:ext cx="8361484" cy="372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그 외의 문제들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…</a:t>
            </a: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6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Demonstration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74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1475656" y="1052736"/>
            <a:ext cx="6331317" cy="73866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Agenda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1406341" y="2132856"/>
            <a:ext cx="6331317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01  </a:t>
            </a:r>
            <a:r>
              <a:rPr lang="en-US" altLang="ko-KR" sz="2000" dirty="0" err="1">
                <a:latin typeface="HY나무M" panose="02030600000101010101" pitchFamily="18" charset="-127"/>
                <a:ea typeface="HY나무M" panose="02030600000101010101" pitchFamily="18" charset="-127"/>
              </a:rPr>
              <a:t>Github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>
          <a:xfrm>
            <a:off x="1406341" y="2570801"/>
            <a:ext cx="6331317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02  Why did we select this subject?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1406341" y="3008746"/>
            <a:ext cx="6331317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03  What do we want?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6"/>
          </p:nvPr>
        </p:nvSpPr>
        <p:spPr>
          <a:xfrm>
            <a:off x="1406341" y="3446691"/>
            <a:ext cx="6331317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04  Design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7"/>
          </p:nvPr>
        </p:nvSpPr>
        <p:spPr>
          <a:xfrm>
            <a:off x="1406341" y="3884636"/>
            <a:ext cx="6331317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05  Expected effect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>
          <a:xfrm>
            <a:off x="1406341" y="4322579"/>
            <a:ext cx="6331317" cy="307777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06  Problems</a:t>
            </a:r>
            <a:endParaRPr lang="ko-KR" alt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BBE3AAAB-AA96-4E04-8598-57ECFF393656}"/>
              </a:ext>
            </a:extLst>
          </p:cNvPr>
          <p:cNvSpPr txBox="1">
            <a:spLocks/>
          </p:cNvSpPr>
          <p:nvPr/>
        </p:nvSpPr>
        <p:spPr>
          <a:xfrm>
            <a:off x="1406341" y="4760522"/>
            <a:ext cx="6331317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b="0" kern="120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07  Demonstration</a:t>
            </a:r>
            <a:endParaRPr 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0DDB3F40-6118-44D0-BBDE-EFA38CC52277}"/>
              </a:ext>
            </a:extLst>
          </p:cNvPr>
          <p:cNvSpPr txBox="1">
            <a:spLocks/>
          </p:cNvSpPr>
          <p:nvPr/>
        </p:nvSpPr>
        <p:spPr>
          <a:xfrm>
            <a:off x="1372467" y="5198465"/>
            <a:ext cx="6331317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b="0" kern="1200" spc="-12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lang="ko-KR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lang="ko-KR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HY나무M" panose="02030600000101010101" pitchFamily="18" charset="-127"/>
                <a:ea typeface="HY나무M" panose="02030600000101010101" pitchFamily="18" charset="-127"/>
              </a:rPr>
              <a:t>08  How can we make it better</a:t>
            </a:r>
            <a:endParaRPr lang="en-US" sz="20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06342" y="2798180"/>
            <a:ext cx="6331317" cy="15573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How can we make </a:t>
            </a:r>
          </a:p>
          <a:p>
            <a:pPr marL="0" indent="0">
              <a:buNone/>
            </a:pPr>
            <a:r>
              <a:rPr lang="en-US" altLang="ko-KR" dirty="0"/>
              <a:t>it better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53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8531EA-5F69-48A5-A074-1362871416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/>
              <a:t>How can we make it better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59F741-EFEC-4929-BEE0-267BB4FC6814}"/>
              </a:ext>
            </a:extLst>
          </p:cNvPr>
          <p:cNvSpPr/>
          <p:nvPr/>
        </p:nvSpPr>
        <p:spPr>
          <a:xfrm>
            <a:off x="467544" y="1779209"/>
            <a:ext cx="8136904" cy="65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1.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보안 문제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: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검증된 파일만 업로드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C4CBAEA-C936-4C1D-BEAB-C8A1BFE1BE8C}"/>
              </a:ext>
            </a:extLst>
          </p:cNvPr>
          <p:cNvSpPr/>
          <p:nvPr/>
        </p:nvSpPr>
        <p:spPr>
          <a:xfrm>
            <a:off x="467544" y="2638637"/>
            <a:ext cx="8136904" cy="65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2.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부하 분산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: auto-scaling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및 부하 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6DEE35-F46B-439E-AA60-A2F25476B1A7}"/>
              </a:ext>
            </a:extLst>
          </p:cNvPr>
          <p:cNvSpPr/>
          <p:nvPr/>
        </p:nvSpPr>
        <p:spPr>
          <a:xfrm>
            <a:off x="467544" y="3498065"/>
            <a:ext cx="8136904" cy="65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3.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가용성 향상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: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클러스터링을 통한 고 가용성 구현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0B35E-1C74-43D3-9190-91E4CDAF233D}"/>
              </a:ext>
            </a:extLst>
          </p:cNvPr>
          <p:cNvSpPr/>
          <p:nvPr/>
        </p:nvSpPr>
        <p:spPr>
          <a:xfrm>
            <a:off x="467544" y="4357493"/>
            <a:ext cx="8136904" cy="655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4. 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다중 사용자 지원</a:t>
            </a:r>
          </a:p>
        </p:txBody>
      </p:sp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96A3B30D-1AAC-40AD-88AC-02CF95513781}"/>
              </a:ext>
            </a:extLst>
          </p:cNvPr>
          <p:cNvSpPr/>
          <p:nvPr/>
        </p:nvSpPr>
        <p:spPr>
          <a:xfrm>
            <a:off x="106106" y="3396193"/>
            <a:ext cx="936104" cy="8594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9E0E9A-E27C-4ED0-838D-D4DEDD784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7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>
                <a:hlinkClick r:id="rId2"/>
              </a:rPr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06342" y="2798180"/>
            <a:ext cx="6331317" cy="155734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Why did we select</a:t>
            </a:r>
          </a:p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 this subject?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293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Why did we select this subject?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7842" y="3639232"/>
            <a:ext cx="2528316" cy="1085912"/>
          </a:xfrm>
          <a:prstGeom prst="rect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pPr algn="ctr"/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Opensource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와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cloud</a:t>
            </a:r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를 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어떻게 융합할 것인가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?</a:t>
            </a:r>
            <a:endParaRPr lang="ko-KR" altLang="en-US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8651E2-8A77-4481-AE40-10A1B1FACA93}"/>
              </a:ext>
            </a:extLst>
          </p:cNvPr>
          <p:cNvSpPr/>
          <p:nvPr/>
        </p:nvSpPr>
        <p:spPr>
          <a:xfrm>
            <a:off x="5983560" y="2376196"/>
            <a:ext cx="2528316" cy="1085912"/>
          </a:xfrm>
          <a:prstGeom prst="rect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AI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가 우리의 삶에 </a:t>
            </a:r>
            <a:endParaRPr lang="en-US" altLang="ko-KR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얼마나 다가 왔나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?</a:t>
            </a:r>
            <a:endParaRPr lang="ko-KR" altLang="en-US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3D185F5-7D29-475E-9E9F-4E07B5F68B78}"/>
              </a:ext>
            </a:extLst>
          </p:cNvPr>
          <p:cNvSpPr/>
          <p:nvPr/>
        </p:nvSpPr>
        <p:spPr>
          <a:xfrm>
            <a:off x="603524" y="2376196"/>
            <a:ext cx="2528316" cy="1085912"/>
          </a:xfrm>
          <a:prstGeom prst="rect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pPr algn="ctr"/>
            <a:r>
              <a:rPr lang="ko-KR" altLang="en-US" dirty="0">
                <a:latin typeface="HY나무M" panose="02030600000101010101" pitchFamily="18" charset="-127"/>
                <a:ea typeface="HY나무M" panose="02030600000101010101" pitchFamily="18" charset="-127"/>
              </a:rPr>
              <a:t>딥 러닝에 대한 관심</a:t>
            </a:r>
          </a:p>
        </p:txBody>
      </p:sp>
    </p:spTree>
    <p:extLst>
      <p:ext uri="{BB962C8B-B14F-4D97-AF65-F5344CB8AC3E}">
        <p14:creationId xmlns:p14="http://schemas.microsoft.com/office/powerpoint/2010/main" val="326652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What do we want?</a:t>
            </a:r>
          </a:p>
        </p:txBody>
      </p:sp>
    </p:spTree>
    <p:extLst>
      <p:ext uri="{BB962C8B-B14F-4D97-AF65-F5344CB8AC3E}">
        <p14:creationId xmlns:p14="http://schemas.microsoft.com/office/powerpoint/2010/main" val="1538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What do we want?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911AA1-924F-43C4-A6ED-388D435AF261}"/>
              </a:ext>
            </a:extLst>
          </p:cNvPr>
          <p:cNvSpPr/>
          <p:nvPr/>
        </p:nvSpPr>
        <p:spPr>
          <a:xfrm>
            <a:off x="827584" y="1844824"/>
            <a:ext cx="1448196" cy="548748"/>
          </a:xfrm>
          <a:prstGeom prst="rect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pPr lvl="0"/>
            <a:r>
              <a:rPr lang="en-US" altLang="ko-KR" sz="2400" dirty="0">
                <a:latin typeface="HY나무M" panose="02030600000101010101" pitchFamily="18" charset="-127"/>
                <a:ea typeface="HY나무M" panose="02030600000101010101" pitchFamily="18" charset="-127"/>
              </a:rPr>
              <a:t>example</a:t>
            </a:r>
            <a:endParaRPr lang="ko-KR" altLang="ko-KR" sz="2400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CEA787-2AA5-475E-9217-369C35D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682" y="2708920"/>
            <a:ext cx="2847975" cy="1943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AD09DD-D4DC-495C-9D33-54E3DF656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747020"/>
            <a:ext cx="2771775" cy="18669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4D4E195-A84B-4A2E-8390-ACA50F60100B}"/>
              </a:ext>
            </a:extLst>
          </p:cNvPr>
          <p:cNvSpPr/>
          <p:nvPr/>
        </p:nvSpPr>
        <p:spPr>
          <a:xfrm>
            <a:off x="4802081" y="3461201"/>
            <a:ext cx="382555" cy="4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=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2C57BD-8F85-46F4-BF45-176A9025D50B}"/>
              </a:ext>
            </a:extLst>
          </p:cNvPr>
          <p:cNvSpPr/>
          <p:nvPr/>
        </p:nvSpPr>
        <p:spPr>
          <a:xfrm>
            <a:off x="3131840" y="4213481"/>
            <a:ext cx="382555" cy="438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rgbClr val="FF0000"/>
                </a:solidFill>
              </a:rPr>
              <a:t>+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7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What do we want?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F94F1D-5ED8-4A46-B830-3E0DBBF73B00}"/>
              </a:ext>
            </a:extLst>
          </p:cNvPr>
          <p:cNvSpPr/>
          <p:nvPr/>
        </p:nvSpPr>
        <p:spPr>
          <a:xfrm>
            <a:off x="395536" y="1772816"/>
            <a:ext cx="8352928" cy="3456384"/>
          </a:xfrm>
          <a:prstGeom prst="rect">
            <a:avLst/>
          </a:prstGeom>
          <a:solidFill>
            <a:schemeClr val="accent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08000" tIns="18000" rIns="0" bIns="18000" rtlCol="0" anchor="ctr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웹 페이지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업로드 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/ </a:t>
            </a: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다운로드 페이지</a:t>
            </a:r>
            <a:r>
              <a:rPr lang="en-US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</a:p>
          <a:p>
            <a:pPr marL="285750" lvl="0" indent="-285750">
              <a:buFontTx/>
              <a:buChar char="-"/>
            </a:pP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lvl="0" indent="-285750">
              <a:buFontTx/>
              <a:buChar char="-"/>
            </a:pP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lvl="1"/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lvl="0" indent="-285750">
              <a:buFontTx/>
              <a:buChar char="-"/>
            </a:pPr>
            <a:r>
              <a:rPr lang="ko-KR" altLang="ko-KR" dirty="0">
                <a:latin typeface="HY나무M" panose="02030600000101010101" pitchFamily="18" charset="-127"/>
                <a:ea typeface="HY나무M" panose="02030600000101010101" pitchFamily="18" charset="-127"/>
              </a:rPr>
              <a:t>웹 서버</a:t>
            </a: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lvl="0" indent="-285750">
              <a:buFontTx/>
              <a:buChar char="-"/>
            </a:pPr>
            <a:endParaRPr lang="en-US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  <a:p>
            <a:pPr marL="285750" lvl="0" indent="-285750">
              <a:buFontTx/>
              <a:buChar char="-"/>
            </a:pPr>
            <a:endParaRPr lang="ko-KR" altLang="ko-KR" dirty="0"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32BE7-963F-41D0-BF71-E666AC66CBAD}"/>
              </a:ext>
            </a:extLst>
          </p:cNvPr>
          <p:cNvSpPr txBox="1"/>
          <p:nvPr/>
        </p:nvSpPr>
        <p:spPr>
          <a:xfrm>
            <a:off x="587460" y="277633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변환된 사진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은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다운로드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7B1B16-C831-428B-9E61-6072EF9B027C}"/>
              </a:ext>
            </a:extLst>
          </p:cNvPr>
          <p:cNvSpPr txBox="1"/>
          <p:nvPr/>
        </p:nvSpPr>
        <p:spPr>
          <a:xfrm>
            <a:off x="1043608" y="2470357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사용자는 웹 페이지에 자신의 사진을 업로드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FCDAF7-B480-406F-AB0D-BAA723653516}"/>
              </a:ext>
            </a:extLst>
          </p:cNvPr>
          <p:cNvSpPr txBox="1"/>
          <p:nvPr/>
        </p:nvSpPr>
        <p:spPr>
          <a:xfrm>
            <a:off x="587460" y="31050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웹 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서버가 가진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 사진들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(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명화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의 종류 노출</a:t>
            </a:r>
            <a:endParaRPr lang="en-US" altLang="ko-KR" dirty="0">
              <a:solidFill>
                <a:schemeClr val="bg1"/>
              </a:solidFill>
              <a:latin typeface="HY나무M" panose="02030600000101010101" pitchFamily="18" charset="-127"/>
              <a:ea typeface="HY나무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074C2-9B64-490C-9152-A9B73337F721}"/>
              </a:ext>
            </a:extLst>
          </p:cNvPr>
          <p:cNvSpPr txBox="1"/>
          <p:nvPr/>
        </p:nvSpPr>
        <p:spPr>
          <a:xfrm>
            <a:off x="587460" y="3419708"/>
            <a:ext cx="534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사용자가 선택한 스타일을 웹 서버로 전송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872F6-93A6-4ABA-A408-E080E35E4D51}"/>
              </a:ext>
            </a:extLst>
          </p:cNvPr>
          <p:cNvSpPr txBox="1"/>
          <p:nvPr/>
        </p:nvSpPr>
        <p:spPr>
          <a:xfrm>
            <a:off x="587460" y="4361132"/>
            <a:ext cx="7872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웹 페이지로부터 파일을 업로드 받고 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open-source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프로젝트인 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fast-style-transfer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을 실행</a:t>
            </a:r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</a:t>
            </a:r>
            <a:r>
              <a:rPr lang="ko-KR" altLang="en-US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사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용자가 선택한 스타일을 매개변수로 전달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75A1E6-B88F-44A9-AFB1-07BB9AF708D0}"/>
              </a:ext>
            </a:extLst>
          </p:cNvPr>
          <p:cNvSpPr txBox="1"/>
          <p:nvPr/>
        </p:nvSpPr>
        <p:spPr>
          <a:xfrm>
            <a:off x="587460" y="4042489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- Fast-style-transfer </a:t>
            </a:r>
            <a:r>
              <a:rPr lang="ko-KR" altLang="ko-KR" dirty="0">
                <a:solidFill>
                  <a:schemeClr val="bg1"/>
                </a:solidFill>
                <a:latin typeface="HY나무M" panose="02030600000101010101" pitchFamily="18" charset="-127"/>
                <a:ea typeface="HY나무M" panose="02030600000101010101" pitchFamily="18" charset="-127"/>
              </a:rPr>
              <a:t>프로젝트가 실행 가능하도록 환경을 구성</a:t>
            </a:r>
          </a:p>
        </p:txBody>
      </p:sp>
    </p:spTree>
    <p:extLst>
      <p:ext uri="{BB962C8B-B14F-4D97-AF65-F5344CB8AC3E}">
        <p14:creationId xmlns:p14="http://schemas.microsoft.com/office/powerpoint/2010/main" val="211442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19" grpId="0"/>
      <p:bldP spid="6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406342" y="2798180"/>
            <a:ext cx="6331317" cy="70788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ea"/>
                <a:ea typeface="+mj-ea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75492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theme">
      <a:majorFont>
        <a:latin typeface="Tium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</TotalTime>
  <Words>395</Words>
  <Application>Microsoft Office PowerPoint</Application>
  <PresentationFormat>화면 슬라이드 쇼(4:3)</PresentationFormat>
  <Paragraphs>98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Arial</vt:lpstr>
      <vt:lpstr>나눔고딕</vt:lpstr>
      <vt:lpstr>HY나무M</vt:lpstr>
      <vt:lpstr>HY나무L</vt:lpstr>
      <vt:lpstr>나눔고딕 ExtraBold</vt:lpstr>
      <vt:lpstr>맑은 고딕</vt:lpstr>
      <vt:lpstr>Tium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주소현</dc:creator>
  <cp:lastModifiedBy>Windows 사용자</cp:lastModifiedBy>
  <cp:revision>256</cp:revision>
  <dcterms:created xsi:type="dcterms:W3CDTF">2015-03-13T03:19:44Z</dcterms:created>
  <dcterms:modified xsi:type="dcterms:W3CDTF">2018-12-13T13:09:31Z</dcterms:modified>
</cp:coreProperties>
</file>