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72" r:id="rId9"/>
    <p:sldId id="267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5502B-18F0-463C-B969-C129D1BCD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7CB7B-FB39-4BB7-8FA5-35566DD10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E533E-49A2-4B7C-9608-85741A22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3AD-40E8-4311-BC72-2B7FB3B1B96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67FB5-CDDF-4ADC-9B9E-CB6CEEC2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88EFB-2B94-4E70-BF69-19CE3B6D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3465-A229-4A86-9D18-9EB309FC2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60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D16C9-A2AC-402C-90F6-87C98632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793A47-0C16-4DF5-A98E-918695B8D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1466F-36FF-42CC-9E7B-F2790C39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3AD-40E8-4311-BC72-2B7FB3B1B96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EB95C-FAE5-40D9-99EE-2B4A156E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C2CE6-7341-49E8-9658-BAFF04B4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3465-A229-4A86-9D18-9EB309FC2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59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818E14-AB3C-476D-97C2-0D44030DD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80F89-DE4B-4D83-B641-C4431584C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4E984-E234-47FB-88CC-EE3963CC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3AD-40E8-4311-BC72-2B7FB3B1B96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84C7B-1AD1-4F99-9B8E-A2D69138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A331E-FAAF-426B-9839-70B777E2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3465-A229-4A86-9D18-9EB309FC2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8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10436-CF8F-4DE3-8824-836C3E39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54258-7130-4373-B50E-5C04C891F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311DA-9891-4D64-AFD0-F5BAD6F1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3AD-40E8-4311-BC72-2B7FB3B1B96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B14D5-905B-4180-A8F6-3D036001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69079-1BEA-4567-B4DF-3BF9CA5C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3465-A229-4A86-9D18-9EB309FC2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8AE1-E0DB-4370-8D5B-CBE7FD91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F1D10-2AAA-48A9-9058-FA28B9D78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066BF-431A-4E4A-8622-6B5B37A4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3AD-40E8-4311-BC72-2B7FB3B1B96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D52F2-A320-45B1-9F14-292D57B9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FE8D4-80C7-49FC-AA26-C06CCA93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3465-A229-4A86-9D18-9EB309FC2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9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CF15D-25B7-4EAD-8EB4-F5C1B0D2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76E83-086D-4318-84B5-1AB17AD51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1781E0-CF47-4E70-9901-2E7FFBDFF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9965A-9097-4F10-9B08-8E4DB622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3AD-40E8-4311-BC72-2B7FB3B1B96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367DF-81F7-45A6-8BDA-CD149B9F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7F24E4-9FD0-4A73-85D6-39114ECD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3465-A229-4A86-9D18-9EB309FC2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8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C2C6-9692-48EE-89AC-82C20AB4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14FC1-DD1B-4454-AC0D-D6AD000F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61D209-4C74-4821-92A2-B9CB92CCF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F14164-FBEA-4570-872F-602B0FED3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399CC0-F5BC-4FAD-A368-E9CC62C8C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5D2687-980C-4649-ADCD-414F72D6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3AD-40E8-4311-BC72-2B7FB3B1B96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C78D78-4D9E-4D3D-B6AB-BFA49909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291D1B-6DAE-4877-87F2-56A987CD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3465-A229-4A86-9D18-9EB309FC2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78BF7-06EB-4FE5-90EA-4E38946F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62BF3B-6D38-468C-AD53-552B9EB0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3AD-40E8-4311-BC72-2B7FB3B1B96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79541F-2FF7-4B3F-BE00-DE645C56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AE50E3-E517-43DD-953F-B3500CC2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3465-A229-4A86-9D18-9EB309FC2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9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C3755E-F67F-4D7A-AA4A-F3D51CE3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3AD-40E8-4311-BC72-2B7FB3B1B96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A9A427-F99D-4757-8088-4224F336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6EA44D-09D0-4B9F-86A5-34BACE21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3465-A229-4A86-9D18-9EB309FC2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2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B93DF-1D6A-45AF-9FDF-71259C3B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99191-45BF-4C0D-86E7-36B79C961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98CD1A-9021-4440-9AB9-ED8A50EA0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4DBA7-CE06-4F8A-A8E7-C6752C40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3AD-40E8-4311-BC72-2B7FB3B1B96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F5771F-D6C0-4C31-832A-EF8F65BD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BA9A37-D564-4F7C-BECD-FF264750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3465-A229-4A86-9D18-9EB309FC2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1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1FF9F-41CF-4CFC-B00E-3BF50B67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CF1E8D-124E-4CE1-AF0D-5F0B46890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9FCC93-3CE6-451F-AF5E-93C02C4E3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5BC7F-796B-40E4-9F10-4ADDA9D1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3AD-40E8-4311-BC72-2B7FB3B1B96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718981-A524-4CEC-AB3D-5F2F31D8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5D1226-043A-40E3-90F0-A1473B4A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3465-A229-4A86-9D18-9EB309FC2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54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0BB421-C426-4F77-983D-D672ECD3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F68B77-F45D-4D5A-B70B-C66C062A5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E48B7-3515-4D03-94A1-1DADDF853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473AD-40E8-4311-BC72-2B7FB3B1B96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0F8BC-9040-4615-A184-124C756C1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95926-DC18-40A2-841F-242B6EF29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53465-A229-4A86-9D18-9EB309FC2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8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4A4403-612E-4EA4-A389-F4171CF1D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한국어 영화리뷰 감성 분석</a:t>
            </a:r>
            <a:r>
              <a:rPr lang="en-US" altLang="ko-KR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/>
            </a:r>
            <a:br>
              <a:rPr lang="en-US" altLang="ko-KR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</a:br>
            <a:r>
              <a:rPr lang="en-US" altLang="ko-KR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/>
            </a:r>
            <a:br>
              <a:rPr lang="en-US" altLang="ko-KR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HY산B" panose="02030600000101010101" pitchFamily="18" charset="-127"/>
                <a:ea typeface="HY산B" panose="02030600000101010101" pitchFamily="18" charset="-127"/>
              </a:rPr>
            </a:br>
            <a:r>
              <a:rPr lang="en-US" altLang="ko-KR" sz="2800" dirty="0">
                <a:solidFill>
                  <a:schemeClr val="bg1">
                    <a:lumMod val="95000"/>
                    <a:lumOff val="5000"/>
                  </a:schemeClr>
                </a:solidFill>
                <a:ea typeface="안상수2006가는" panose="02020603020101020101" pitchFamily="18" charset="-127"/>
              </a:rPr>
              <a:t>Korean Movie-review Sentiment analysis</a:t>
            </a:r>
            <a:br>
              <a:rPr lang="en-US" altLang="ko-KR" sz="2800" dirty="0">
                <a:solidFill>
                  <a:schemeClr val="bg1">
                    <a:lumMod val="95000"/>
                    <a:lumOff val="5000"/>
                  </a:schemeClr>
                </a:solidFill>
                <a:ea typeface="안상수2006가는" panose="02020603020101020101" pitchFamily="18" charset="-127"/>
              </a:rPr>
            </a:br>
            <a:r>
              <a:rPr lang="en-US" altLang="ko-KR" sz="2800" dirty="0">
                <a:solidFill>
                  <a:schemeClr val="bg1">
                    <a:lumMod val="95000"/>
                    <a:lumOff val="5000"/>
                  </a:schemeClr>
                </a:solidFill>
                <a:ea typeface="안상수2006가는" panose="02020603020101020101" pitchFamily="18" charset="-127"/>
              </a:rPr>
              <a:t>using</a:t>
            </a:r>
            <a:r>
              <a:rPr lang="ko-KR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ea typeface="안상수2006가는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95000"/>
                    <a:lumOff val="5000"/>
                  </a:schemeClr>
                </a:solidFill>
                <a:ea typeface="안상수2006가는" panose="02020603020101020101" pitchFamily="18" charset="-127"/>
              </a:rPr>
              <a:t>Parallel Stacked Bidirectional LSTM</a:t>
            </a:r>
            <a:endParaRPr lang="ko-KR" altLang="en-US" sz="2800" dirty="0">
              <a:solidFill>
                <a:schemeClr val="bg1">
                  <a:lumMod val="95000"/>
                  <a:lumOff val="5000"/>
                </a:schemeClr>
              </a:solidFill>
              <a:ea typeface="안상수2006가는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405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1FC14-90FA-4605-82BE-0064E090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Parallel Stacked Bidirectional LSTM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E92032-D49E-41C1-85B5-E702ACADD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8050"/>
            <a:ext cx="3666348" cy="312737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DBF8DEF-0F77-4BE5-ACEC-FC7473B06DA8}"/>
              </a:ext>
            </a:extLst>
          </p:cNvPr>
          <p:cNvSpPr/>
          <p:nvPr/>
        </p:nvSpPr>
        <p:spPr>
          <a:xfrm>
            <a:off x="5000625" y="2343150"/>
            <a:ext cx="1257300" cy="3206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62FBFE-3A40-43A2-9E40-0B5E7E868098}"/>
              </a:ext>
            </a:extLst>
          </p:cNvPr>
          <p:cNvSpPr/>
          <p:nvPr/>
        </p:nvSpPr>
        <p:spPr>
          <a:xfrm>
            <a:off x="5000625" y="3663948"/>
            <a:ext cx="1257301" cy="3206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01830F7-3A3C-4616-9868-F422A97B29CB}"/>
              </a:ext>
            </a:extLst>
          </p:cNvPr>
          <p:cNvSpPr/>
          <p:nvPr/>
        </p:nvSpPr>
        <p:spPr>
          <a:xfrm>
            <a:off x="5000625" y="4943473"/>
            <a:ext cx="1257301" cy="3206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F3861E-2FB6-47FE-BC3A-00B498880185}"/>
              </a:ext>
            </a:extLst>
          </p:cNvPr>
          <p:cNvSpPr/>
          <p:nvPr/>
        </p:nvSpPr>
        <p:spPr>
          <a:xfrm>
            <a:off x="6554754" y="2110579"/>
            <a:ext cx="1389096" cy="7143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BiLSTM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47A86C-BB43-4A46-8E96-6B946B042F2B}"/>
              </a:ext>
            </a:extLst>
          </p:cNvPr>
          <p:cNvSpPr/>
          <p:nvPr/>
        </p:nvSpPr>
        <p:spPr>
          <a:xfrm>
            <a:off x="7918382" y="2120900"/>
            <a:ext cx="1389096" cy="7143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BiLSTM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6B9ED3F-58B9-487C-AB15-B02B0F93C4B9}"/>
              </a:ext>
            </a:extLst>
          </p:cNvPr>
          <p:cNvSpPr/>
          <p:nvPr/>
        </p:nvSpPr>
        <p:spPr>
          <a:xfrm>
            <a:off x="6554754" y="3467100"/>
            <a:ext cx="1389096" cy="7143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BiLSTM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408A85C-45B0-4C58-82BD-4419C79BA5CE}"/>
              </a:ext>
            </a:extLst>
          </p:cNvPr>
          <p:cNvSpPr/>
          <p:nvPr/>
        </p:nvSpPr>
        <p:spPr>
          <a:xfrm>
            <a:off x="7918382" y="3477421"/>
            <a:ext cx="1389096" cy="7143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BiLSTM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B2A8F2D-248B-4057-8D62-6D1E8A63D53B}"/>
              </a:ext>
            </a:extLst>
          </p:cNvPr>
          <p:cNvSpPr/>
          <p:nvPr/>
        </p:nvSpPr>
        <p:spPr>
          <a:xfrm>
            <a:off x="6554754" y="4773615"/>
            <a:ext cx="1389096" cy="7143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BiLSTM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80047A4-E683-4482-80AC-1B9175702E4B}"/>
              </a:ext>
            </a:extLst>
          </p:cNvPr>
          <p:cNvSpPr/>
          <p:nvPr/>
        </p:nvSpPr>
        <p:spPr>
          <a:xfrm>
            <a:off x="7918382" y="4783936"/>
            <a:ext cx="1389096" cy="7143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BiLSTM</a:t>
            </a:r>
            <a:endParaRPr lang="ko-KR" altLang="en-US" dirty="0"/>
          </a:p>
        </p:txBody>
      </p:sp>
      <p:sp>
        <p:nvSpPr>
          <p:cNvPr id="17" name="막힌 원호 16">
            <a:extLst>
              <a:ext uri="{FF2B5EF4-FFF2-40B4-BE49-F238E27FC236}">
                <a16:creationId xmlns:a16="http://schemas.microsoft.com/office/drawing/2014/main" id="{8EFCE0A8-CDAA-471D-922D-FC209C328CDC}"/>
              </a:ext>
            </a:extLst>
          </p:cNvPr>
          <p:cNvSpPr/>
          <p:nvPr/>
        </p:nvSpPr>
        <p:spPr>
          <a:xfrm rot="5400000">
            <a:off x="7747988" y="3449250"/>
            <a:ext cx="3666348" cy="908050"/>
          </a:xfrm>
          <a:prstGeom prst="blockArc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6E1C386-0211-40C6-9A70-B14FFCB1790D}"/>
              </a:ext>
            </a:extLst>
          </p:cNvPr>
          <p:cNvSpPr/>
          <p:nvPr/>
        </p:nvSpPr>
        <p:spPr>
          <a:xfrm>
            <a:off x="10317128" y="3429000"/>
            <a:ext cx="1627221" cy="71437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Concatenate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8BF96A-D956-438B-9748-5D9BCD14CAE0}"/>
              </a:ext>
            </a:extLst>
          </p:cNvPr>
          <p:cNvSpPr txBox="1"/>
          <p:nvPr/>
        </p:nvSpPr>
        <p:spPr>
          <a:xfrm>
            <a:off x="7357960" y="2946410"/>
            <a:ext cx="197167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Cell 32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CF6F50-07EA-4960-8E7A-4C733BE45821}"/>
              </a:ext>
            </a:extLst>
          </p:cNvPr>
          <p:cNvSpPr txBox="1"/>
          <p:nvPr/>
        </p:nvSpPr>
        <p:spPr>
          <a:xfrm>
            <a:off x="7338910" y="4280705"/>
            <a:ext cx="197167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Cell 64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574026-D631-4A1F-AF5A-4F8E7D6D4BFD}"/>
              </a:ext>
            </a:extLst>
          </p:cNvPr>
          <p:cNvSpPr txBox="1"/>
          <p:nvPr/>
        </p:nvSpPr>
        <p:spPr>
          <a:xfrm>
            <a:off x="7335803" y="5597541"/>
            <a:ext cx="197167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Cell 128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4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A925D-94CD-44C1-B676-5B7634DD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Dense-</a:t>
            </a:r>
            <a:r>
              <a:rPr lang="en-US" altLang="ko-KR" dirty="0" err="1"/>
              <a:t>softmax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D3419-E492-44C3-BA9A-A90C71D1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C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벡터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(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결과 벡터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)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를 입력으로 받는다</a:t>
            </a: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Fully-connected layer(Dense)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+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en-US" altLang="ko-KR" dirty="0" err="1">
                <a:latin typeface="HY산B" panose="02030600000101010101" pitchFamily="18" charset="-127"/>
                <a:ea typeface="HY산B" panose="02030600000101010101" pitchFamily="18" charset="-127"/>
              </a:rPr>
              <a:t>softmax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=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output(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확률 형태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)</a:t>
            </a:r>
            <a:endParaRPr lang="ko-KR" altLang="en-US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3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91332-24AB-4951-9730-0450773D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BA5AA-5929-4522-9A62-F09A2F59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HY산B" panose="02030600000101010101" pitchFamily="18" charset="-127"/>
                <a:ea typeface="HY산B" panose="02030600000101010101" pitchFamily="18" charset="-127"/>
              </a:rPr>
              <a:t>nsmc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(</a:t>
            </a:r>
            <a:r>
              <a:rPr lang="en-US" altLang="ko-KR" dirty="0" err="1">
                <a:latin typeface="HY산B" panose="02030600000101010101" pitchFamily="18" charset="-127"/>
                <a:ea typeface="HY산B" panose="02030600000101010101" pitchFamily="18" charset="-127"/>
              </a:rPr>
              <a:t>naver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 sentiment movie corpus)</a:t>
            </a:r>
          </a:p>
          <a:p>
            <a:pPr marL="0" indent="0">
              <a:buNone/>
            </a:pP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전체 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200000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개의 네이버 영화 리뷰 데이터</a:t>
            </a: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Trainset 150000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개</a:t>
            </a: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>
              <a:buFontTx/>
              <a:buChar char="-"/>
            </a:pPr>
            <a:r>
              <a:rPr lang="en-US" altLang="ko-KR" dirty="0" err="1">
                <a:latin typeface="HY산B" panose="02030600000101010101" pitchFamily="18" charset="-127"/>
                <a:ea typeface="HY산B" panose="02030600000101010101" pitchFamily="18" charset="-127"/>
              </a:rPr>
              <a:t>Testset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 50000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개</a:t>
            </a: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긍정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(1) 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부정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(0)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으로 </a:t>
            </a:r>
            <a:r>
              <a:rPr lang="ko-KR" altLang="en-US" dirty="0" err="1">
                <a:latin typeface="HY산B" panose="02030600000101010101" pitchFamily="18" charset="-127"/>
                <a:ea typeface="HY산B" panose="02030600000101010101" pitchFamily="18" charset="-127"/>
              </a:rPr>
              <a:t>라벨링</a:t>
            </a: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522BF9-6D70-4BCD-8ED7-E8E6C18EA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2" y="643466"/>
            <a:ext cx="1012921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6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7D267-0FAA-45A5-9201-694A9BAE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49006-248C-4207-AB1D-E155318F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HY산B" panose="02030600000101010101" pitchFamily="18" charset="-127"/>
                <a:ea typeface="HY산B" panose="02030600000101010101" pitchFamily="18" charset="-127"/>
              </a:rPr>
              <a:t>새로운 </a:t>
            </a:r>
            <a:r>
              <a:rPr lang="en-US" altLang="ko-KR" sz="3200" dirty="0">
                <a:latin typeface="HY산B" panose="02030600000101010101" pitchFamily="18" charset="-127"/>
                <a:ea typeface="HY산B" panose="02030600000101010101" pitchFamily="18" charset="-127"/>
              </a:rPr>
              <a:t>Parallel Stacked Bidirectional LSTM </a:t>
            </a:r>
            <a:r>
              <a:rPr lang="ko-KR" altLang="en-US" sz="3200" dirty="0">
                <a:latin typeface="HY산B" panose="02030600000101010101" pitchFamily="18" charset="-127"/>
                <a:ea typeface="HY산B" panose="02030600000101010101" pitchFamily="18" charset="-127"/>
              </a:rPr>
              <a:t>구조 제안</a:t>
            </a:r>
            <a:endParaRPr lang="en-US" altLang="ko-KR" sz="32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0" indent="0">
              <a:buNone/>
            </a:pPr>
            <a:endParaRPr lang="en-US" altLang="ko-KR" sz="32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기존 모델보다 높은 성능을 보였으며 </a:t>
            </a:r>
            <a:r>
              <a:rPr lang="ko-KR" altLang="en-US" sz="3200" dirty="0">
                <a:latin typeface="HY산B" panose="02030600000101010101" pitchFamily="18" charset="-127"/>
                <a:ea typeface="HY산B" panose="02030600000101010101" pitchFamily="18" charset="-127"/>
              </a:rPr>
              <a:t>최종 두 가지</a:t>
            </a:r>
            <a:r>
              <a:rPr lang="en-US" altLang="ko-KR" sz="3200" dirty="0">
                <a:latin typeface="HY산B" panose="02030600000101010101" pitchFamily="18" charset="-127"/>
                <a:ea typeface="HY산B" panose="02030600000101010101" pitchFamily="18" charset="-127"/>
              </a:rPr>
              <a:t>(</a:t>
            </a:r>
            <a:r>
              <a:rPr lang="ko-KR" altLang="en-US" sz="3200" dirty="0">
                <a:latin typeface="HY산B" panose="02030600000101010101" pitchFamily="18" charset="-127"/>
                <a:ea typeface="HY산B" panose="02030600000101010101" pitchFamily="18" charset="-127"/>
              </a:rPr>
              <a:t>단어</a:t>
            </a:r>
            <a:r>
              <a:rPr lang="en-US" altLang="ko-KR" sz="3200" dirty="0">
                <a:latin typeface="HY산B" panose="02030600000101010101" pitchFamily="18" charset="-127"/>
                <a:ea typeface="HY산B" panose="02030600000101010101" pitchFamily="18" charset="-127"/>
              </a:rPr>
              <a:t>,</a:t>
            </a:r>
            <a:r>
              <a:rPr lang="ko-KR" altLang="en-US" sz="3200" dirty="0">
                <a:latin typeface="HY산B" panose="02030600000101010101" pitchFamily="18" charset="-127"/>
                <a:ea typeface="HY산B" panose="02030600000101010101" pitchFamily="18" charset="-127"/>
              </a:rPr>
              <a:t>음소</a:t>
            </a:r>
            <a:r>
              <a:rPr lang="en-US" altLang="ko-KR" sz="3200" dirty="0">
                <a:latin typeface="HY산B" panose="02030600000101010101" pitchFamily="18" charset="-127"/>
                <a:ea typeface="HY산B" panose="02030600000101010101" pitchFamily="18" charset="-127"/>
              </a:rPr>
              <a:t>)</a:t>
            </a:r>
            <a:r>
              <a:rPr lang="ko-KR" altLang="en-US" sz="32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ko-KR" altLang="en-US" sz="3200" dirty="0" err="1">
                <a:latin typeface="HY산B" panose="02030600000101010101" pitchFamily="18" charset="-127"/>
                <a:ea typeface="HY산B" panose="02030600000101010101" pitchFamily="18" charset="-127"/>
              </a:rPr>
              <a:t>전처리</a:t>
            </a:r>
            <a:r>
              <a:rPr lang="ko-KR" altLang="en-US" sz="3200" dirty="0">
                <a:latin typeface="HY산B" panose="02030600000101010101" pitchFamily="18" charset="-127"/>
                <a:ea typeface="HY산B" panose="02030600000101010101" pitchFamily="18" charset="-127"/>
              </a:rPr>
              <a:t> 방법을 통한 모델 앙상블을 통해 가장 높은 성능을 보였다</a:t>
            </a:r>
            <a:r>
              <a:rPr lang="en-US" altLang="ko-KR" sz="3200" dirty="0">
                <a:latin typeface="HY산B" panose="02030600000101010101" pitchFamily="18" charset="-127"/>
                <a:ea typeface="HY산B" panose="02030600000101010101" pitchFamily="18" charset="-127"/>
              </a:rPr>
              <a:t>.</a:t>
            </a:r>
            <a:endParaRPr lang="ko-KR" altLang="en-US" sz="32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764DB-0488-4842-81B3-E84D479A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감성 분석</a:t>
            </a:r>
            <a:r>
              <a:rPr lang="en-US" altLang="ko-KR" dirty="0"/>
              <a:t>(Sentiment</a:t>
            </a:r>
            <a:r>
              <a:rPr lang="ko-KR" altLang="en-US" dirty="0"/>
              <a:t> </a:t>
            </a:r>
            <a:r>
              <a:rPr lang="en-US" altLang="ko-KR" dirty="0"/>
              <a:t>Analysis)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D6713-A5F0-4B33-BE91-66E2A8C1D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텍스트 문서의 감성을 분류하는 분야</a:t>
            </a: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0809BD-63DC-4675-AFF8-936ABFF4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2862262"/>
            <a:ext cx="6324600" cy="113347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A23862D-5292-42E9-A14A-8BB8DACE8CDA}"/>
              </a:ext>
            </a:extLst>
          </p:cNvPr>
          <p:cNvSpPr/>
          <p:nvPr/>
        </p:nvSpPr>
        <p:spPr>
          <a:xfrm>
            <a:off x="2000250" y="4465636"/>
            <a:ext cx="2247900" cy="11334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POSITIVE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F34EE0D-C17F-4F30-AA82-19F7BD516280}"/>
              </a:ext>
            </a:extLst>
          </p:cNvPr>
          <p:cNvSpPr/>
          <p:nvPr/>
        </p:nvSpPr>
        <p:spPr>
          <a:xfrm>
            <a:off x="7324725" y="4465635"/>
            <a:ext cx="2247900" cy="11334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NEGATIVE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0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1843B-B57D-4B03-9E56-E55989C0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단어 </a:t>
            </a:r>
            <a:r>
              <a:rPr lang="ko-KR" altLang="en-US" dirty="0" err="1">
                <a:effectLst/>
              </a:rPr>
              <a:t>임베딩</a:t>
            </a:r>
            <a:r>
              <a:rPr lang="en-US" altLang="ko-KR" dirty="0">
                <a:effectLst/>
              </a:rPr>
              <a:t>(Word Embedding)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084C1-62D3-4C00-9EDC-FE6B56F4B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하나의 단어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(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시퀀스 데이터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)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를 수치화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(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벡터화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)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 하는 것</a:t>
            </a: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Word2Vec – 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다음 단어를 찾는 모델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FA77C7-E6D3-4FB2-B749-4C20FACD2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8412"/>
            <a:ext cx="66770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F614B-03A6-4463-B73D-A1AFB31B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Word2Vec - CBOW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46974CA-5E35-432F-9D4E-64A93E8F0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737" y="2029619"/>
            <a:ext cx="8772525" cy="2114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21C0CD-132C-4EE0-A1FD-555D86C37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7" y="2029619"/>
            <a:ext cx="87249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9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F1551-1678-47EC-A10B-86D0C14C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Word2Vec - SkipGram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B67524-C8DB-49ED-9DA3-66B8A1F8D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77" y="2193925"/>
            <a:ext cx="4371975" cy="3181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974AF8-A93B-4A8E-A1C2-D2FE24DEAD98}"/>
              </a:ext>
            </a:extLst>
          </p:cNvPr>
          <p:cNvSpPr txBox="1"/>
          <p:nvPr/>
        </p:nvSpPr>
        <p:spPr>
          <a:xfrm>
            <a:off x="1089977" y="1873785"/>
            <a:ext cx="3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윈도우 크기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0E4CAA-EEAE-4005-BD0B-31D158507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77" y="2426215"/>
            <a:ext cx="6476661" cy="318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8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100858F-5A09-47A9-88AF-5173B9596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617" y="47625"/>
            <a:ext cx="6791325" cy="6762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EF950A-EA88-4BB8-BED4-C5FB4F944072}"/>
              </a:ext>
            </a:extLst>
          </p:cNvPr>
          <p:cNvSpPr txBox="1"/>
          <p:nvPr/>
        </p:nvSpPr>
        <p:spPr>
          <a:xfrm>
            <a:off x="436880" y="518160"/>
            <a:ext cx="38506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Stacked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Bidirectional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9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3BF6B9-8108-4E14-B853-D369B4CBA3A8}"/>
              </a:ext>
            </a:extLst>
          </p:cNvPr>
          <p:cNvSpPr txBox="1"/>
          <p:nvPr/>
        </p:nvSpPr>
        <p:spPr>
          <a:xfrm>
            <a:off x="1314449" y="746046"/>
            <a:ext cx="520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단어 단위 </a:t>
            </a:r>
            <a:r>
              <a:rPr lang="ko-KR" altLang="en-US" sz="2800" dirty="0" err="1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임베딩</a:t>
            </a:r>
            <a:endParaRPr lang="ko-KR" altLang="en-US" sz="28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4390E-B9F3-482F-8DAB-E5CD19DFC907}"/>
              </a:ext>
            </a:extLst>
          </p:cNvPr>
          <p:cNvSpPr txBox="1"/>
          <p:nvPr/>
        </p:nvSpPr>
        <p:spPr>
          <a:xfrm>
            <a:off x="1314449" y="4624030"/>
            <a:ext cx="6943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음소</a:t>
            </a:r>
            <a:r>
              <a:rPr lang="en-US" altLang="ko-KR" sz="28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8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모음</a:t>
            </a:r>
            <a:r>
              <a:rPr lang="en-US" altLang="ko-KR" sz="28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28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자음</a:t>
            </a:r>
            <a:r>
              <a:rPr lang="en-US" altLang="ko-KR" sz="28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28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단위 </a:t>
            </a:r>
            <a:r>
              <a:rPr lang="ko-KR" altLang="en-US" sz="2800" dirty="0" err="1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임베딩</a:t>
            </a:r>
            <a:endParaRPr lang="ko-KR" altLang="en-US" sz="28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DFFBA-EC3D-497A-A8C9-76FDF27977F6}"/>
              </a:ext>
            </a:extLst>
          </p:cNvPr>
          <p:cNvSpPr txBox="1"/>
          <p:nvPr/>
        </p:nvSpPr>
        <p:spPr>
          <a:xfrm>
            <a:off x="1314449" y="1300044"/>
            <a:ext cx="10020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err="1">
                <a:latin typeface="HY산B" panose="02030600000101010101" pitchFamily="18" charset="-127"/>
                <a:ea typeface="HY산B" panose="02030600000101010101" pitchFamily="18" charset="-127"/>
              </a:rPr>
              <a:t>Konlpy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, Twitter 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형태소 분석기를 이용 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-&gt; 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단어 토큰화</a:t>
            </a: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Word2vec -&gt; CBOW 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개별학습</a:t>
            </a: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학습된 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word2vec matrix 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이용해 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embedding layer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에서 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fine-tuning</a:t>
            </a:r>
          </a:p>
          <a:p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18000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개 단어 모델 적용</a:t>
            </a: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58620-4645-49E9-8B80-5F5402C2D09C}"/>
              </a:ext>
            </a:extLst>
          </p:cNvPr>
          <p:cNvSpPr txBox="1"/>
          <p:nvPr/>
        </p:nvSpPr>
        <p:spPr>
          <a:xfrm>
            <a:off x="1314449" y="5439638"/>
            <a:ext cx="962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한국어 음소 및 특수문자를 포함 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250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개의 문자로 인덱싱한 후 </a:t>
            </a:r>
            <a:r>
              <a:rPr lang="ko-KR" altLang="en-US" dirty="0" err="1">
                <a:latin typeface="HY산B" panose="02030600000101010101" pitchFamily="18" charset="-127"/>
                <a:ea typeface="HY산B" panose="02030600000101010101" pitchFamily="18" charset="-127"/>
              </a:rPr>
              <a:t>임베딩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 레이어를 통해 벡터화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7B720E-39FB-4CC4-A281-F5DDDC5ED5C5}"/>
              </a:ext>
            </a:extLst>
          </p:cNvPr>
          <p:cNvSpPr/>
          <p:nvPr/>
        </p:nvSpPr>
        <p:spPr>
          <a:xfrm>
            <a:off x="7450455" y="284381"/>
            <a:ext cx="4429125" cy="2031325"/>
          </a:xfrm>
          <a:prstGeom prst="rect">
            <a:avLst/>
          </a:prstGeom>
          <a:ln w="412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effectLst/>
              </a:rPr>
              <a:t>Fine Tuning </a:t>
            </a:r>
            <a:r>
              <a:rPr lang="ko-KR" altLang="en-US" dirty="0">
                <a:solidFill>
                  <a:srgbClr val="000000"/>
                </a:solidFill>
                <a:effectLst/>
              </a:rPr>
              <a:t>이란</a:t>
            </a:r>
            <a:r>
              <a:rPr lang="en-US" altLang="ko-KR" dirty="0">
                <a:solidFill>
                  <a:srgbClr val="000000"/>
                </a:solidFill>
                <a:effectLst/>
              </a:rPr>
              <a:t>?</a:t>
            </a:r>
          </a:p>
          <a:p>
            <a:endParaRPr lang="ko-KR" altLang="en-US" dirty="0">
              <a:effectLst/>
            </a:endParaRPr>
          </a:p>
          <a:p>
            <a:r>
              <a:rPr lang="ko-KR" altLang="en-US" dirty="0">
                <a:solidFill>
                  <a:srgbClr val="000000"/>
                </a:solidFill>
                <a:effectLst/>
              </a:rPr>
              <a:t>기존에 학습되어져 있는 모델을 기반으로 </a:t>
            </a:r>
            <a:r>
              <a:rPr lang="ko-KR" altLang="en-US" dirty="0" err="1">
                <a:solidFill>
                  <a:srgbClr val="000000"/>
                </a:solidFill>
                <a:effectLst/>
              </a:rPr>
              <a:t>아키텍쳐를</a:t>
            </a:r>
            <a:r>
              <a:rPr lang="ko-KR" altLang="en-US" dirty="0">
                <a:solidFill>
                  <a:srgbClr val="000000"/>
                </a:solidFill>
                <a:effectLst/>
              </a:rPr>
              <a:t> 새로운 목적</a:t>
            </a:r>
            <a:r>
              <a:rPr lang="en-US" altLang="ko-KR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dirty="0">
                <a:solidFill>
                  <a:srgbClr val="000000"/>
                </a:solidFill>
                <a:effectLst/>
              </a:rPr>
              <a:t>나의 이미지 데이터에 맞게</a:t>
            </a:r>
            <a:r>
              <a:rPr lang="en-US" altLang="ko-KR" dirty="0">
                <a:solidFill>
                  <a:srgbClr val="000000"/>
                </a:solidFill>
                <a:effectLst/>
              </a:rPr>
              <a:t>)</a:t>
            </a:r>
            <a:r>
              <a:rPr lang="ko-KR" altLang="en-US" dirty="0">
                <a:solidFill>
                  <a:srgbClr val="000000"/>
                </a:solidFill>
                <a:effectLst/>
              </a:rPr>
              <a:t>변형하고 이미 학습된 모델 </a:t>
            </a:r>
            <a:r>
              <a:rPr lang="en-US" altLang="ko-KR" dirty="0">
                <a:solidFill>
                  <a:srgbClr val="000000"/>
                </a:solidFill>
                <a:effectLst/>
              </a:rPr>
              <a:t>Weights</a:t>
            </a:r>
            <a:r>
              <a:rPr lang="ko-KR" altLang="en-US" dirty="0">
                <a:solidFill>
                  <a:srgbClr val="000000"/>
                </a:solidFill>
                <a:effectLst/>
              </a:rPr>
              <a:t>로 부터 학습을 업데이트하는 방법을 말한다</a:t>
            </a:r>
            <a:r>
              <a:rPr lang="en-US" altLang="ko-KR" dirty="0">
                <a:solidFill>
                  <a:srgbClr val="000000"/>
                </a:solidFill>
                <a:effectLst/>
              </a:rPr>
              <a:t>. 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085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F20B23D-E9CA-4ABE-962B-6110407CF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99" y="1459308"/>
            <a:ext cx="6408241" cy="51480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C2BFC1C-025A-4AF3-9812-41F4997E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7149D4-B870-4CC0-9032-B26BF396BA54}"/>
              </a:ext>
            </a:extLst>
          </p:cNvPr>
          <p:cNvSpPr txBox="1"/>
          <p:nvPr/>
        </p:nvSpPr>
        <p:spPr>
          <a:xfrm>
            <a:off x="6687130" y="2390973"/>
            <a:ext cx="5424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기존의 </a:t>
            </a:r>
            <a:r>
              <a:rPr lang="en-US" altLang="ko-KR" dirty="0"/>
              <a:t>RNN</a:t>
            </a:r>
            <a:r>
              <a:rPr lang="ko-KR" altLang="en-US" dirty="0"/>
              <a:t>의 </a:t>
            </a:r>
            <a:r>
              <a:rPr lang="en-US" altLang="ko-KR" b="1" dirty="0"/>
              <a:t>vanishing gradient </a:t>
            </a:r>
            <a:r>
              <a:rPr lang="ko-KR" altLang="en-US" dirty="0"/>
              <a:t>문제를 해결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Hidden state</a:t>
            </a:r>
            <a:r>
              <a:rPr lang="ko-KR" altLang="en-US" dirty="0"/>
              <a:t>에 </a:t>
            </a:r>
            <a:r>
              <a:rPr lang="en-US" altLang="ko-KR" dirty="0"/>
              <a:t>cell state </a:t>
            </a:r>
            <a:r>
              <a:rPr lang="ko-KR" altLang="en-US" dirty="0"/>
              <a:t>추가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F7302-56DE-4888-8AEE-9B1B7935EBFC}"/>
              </a:ext>
            </a:extLst>
          </p:cNvPr>
          <p:cNvSpPr txBox="1"/>
          <p:nvPr/>
        </p:nvSpPr>
        <p:spPr>
          <a:xfrm>
            <a:off x="6736080" y="4372175"/>
            <a:ext cx="34544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Forget gate : </a:t>
            </a:r>
            <a:r>
              <a:rPr lang="ko-KR" altLang="en-US" dirty="0"/>
              <a:t>과거 정보 기억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0: </a:t>
            </a:r>
            <a:r>
              <a:rPr lang="ko-KR" altLang="en-US" dirty="0"/>
              <a:t>잊음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1: </a:t>
            </a:r>
            <a:r>
              <a:rPr lang="ko-KR" altLang="en-US" dirty="0" smtClean="0"/>
              <a:t>기억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Input gate : </a:t>
            </a:r>
            <a:r>
              <a:rPr lang="ko-KR" altLang="en-US" dirty="0"/>
              <a:t>현재 정보 </a:t>
            </a:r>
            <a:r>
              <a:rPr lang="ko-KR" altLang="en-US" dirty="0" smtClean="0"/>
              <a:t>기억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Output gate : </a:t>
            </a:r>
            <a:r>
              <a:rPr lang="ko-KR" altLang="en-US" dirty="0" err="1" smtClean="0"/>
              <a:t>출력값</a:t>
            </a:r>
            <a:r>
              <a:rPr lang="ko-KR" altLang="en-US" dirty="0" smtClean="0"/>
              <a:t> 결정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B29F383-FD7B-45E2-8813-67D9F556B13C}"/>
              </a:ext>
            </a:extLst>
          </p:cNvPr>
          <p:cNvSpPr/>
          <p:nvPr/>
        </p:nvSpPr>
        <p:spPr>
          <a:xfrm>
            <a:off x="2514600" y="5236767"/>
            <a:ext cx="333375" cy="3238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AC8638A-8C21-47C9-9F1A-7416EB6F6C73}"/>
              </a:ext>
            </a:extLst>
          </p:cNvPr>
          <p:cNvSpPr/>
          <p:nvPr/>
        </p:nvSpPr>
        <p:spPr>
          <a:xfrm>
            <a:off x="2830919" y="5110839"/>
            <a:ext cx="609600" cy="5757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AC8638A-8C21-47C9-9F1A-7416EB6F6C73}"/>
              </a:ext>
            </a:extLst>
          </p:cNvPr>
          <p:cNvSpPr/>
          <p:nvPr/>
        </p:nvSpPr>
        <p:spPr>
          <a:xfrm>
            <a:off x="3358955" y="4937919"/>
            <a:ext cx="795766" cy="7059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80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ADC72-9019-4071-B9CE-E2D2F3E6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Bidirectional LSTM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67BE6-713E-4611-AD56-057EC370B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양방향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55" y="2573395"/>
            <a:ext cx="92392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276</Words>
  <Application>Microsoft Office PowerPoint</Application>
  <PresentationFormat>와이드스크린</PresentationFormat>
  <Paragraphs>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HY산B</vt:lpstr>
      <vt:lpstr>맑은 고딕</vt:lpstr>
      <vt:lpstr>안상수2006가는</vt:lpstr>
      <vt:lpstr>Arial</vt:lpstr>
      <vt:lpstr>Office 테마</vt:lpstr>
      <vt:lpstr>한국어 영화리뷰 감성 분석  Korean Movie-review Sentiment analysis using Parallel Stacked Bidirectional LSTM</vt:lpstr>
      <vt:lpstr>감성 분석(Sentiment Analysis)</vt:lpstr>
      <vt:lpstr>단어 임베딩(Word Embedding)</vt:lpstr>
      <vt:lpstr>Word2Vec - CBOW</vt:lpstr>
      <vt:lpstr>Word2Vec - SkipGram</vt:lpstr>
      <vt:lpstr>PowerPoint 프레젠테이션</vt:lpstr>
      <vt:lpstr>PowerPoint 프레젠테이션</vt:lpstr>
      <vt:lpstr>LSTM</vt:lpstr>
      <vt:lpstr>Bidirectional LSTM</vt:lpstr>
      <vt:lpstr>Parallel Stacked Bidirectional LSTM</vt:lpstr>
      <vt:lpstr>Dense-softmax</vt:lpstr>
      <vt:lpstr>DATA</vt:lpstr>
      <vt:lpstr>PowerPoint 프레젠테이션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한국어 영화리뷰 감성 분석  Korean Movie-review Sentiment analysis</dc:title>
  <dc:creator>정 재민</dc:creator>
  <cp:lastModifiedBy>정 재민</cp:lastModifiedBy>
  <cp:revision>11</cp:revision>
  <dcterms:created xsi:type="dcterms:W3CDTF">2018-11-15T14:16:15Z</dcterms:created>
  <dcterms:modified xsi:type="dcterms:W3CDTF">2018-11-19T06:56:47Z</dcterms:modified>
</cp:coreProperties>
</file>