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7"/>
  </p:handoutMasterIdLst>
  <p:sldIdLst>
    <p:sldId id="325" r:id="rId3"/>
    <p:sldId id="408" r:id="rId5"/>
    <p:sldId id="430" r:id="rId6"/>
    <p:sldId id="431" r:id="rId7"/>
    <p:sldId id="433" r:id="rId8"/>
    <p:sldId id="434" r:id="rId9"/>
    <p:sldId id="435" r:id="rId10"/>
    <p:sldId id="436" r:id="rId11"/>
    <p:sldId id="437" r:id="rId12"/>
    <p:sldId id="438" r:id="rId13"/>
    <p:sldId id="449" r:id="rId14"/>
    <p:sldId id="439" r:id="rId15"/>
    <p:sldId id="440" r:id="rId16"/>
    <p:sldId id="452" r:id="rId17"/>
    <p:sldId id="441" r:id="rId18"/>
    <p:sldId id="451" r:id="rId19"/>
    <p:sldId id="442" r:id="rId20"/>
    <p:sldId id="450" r:id="rId21"/>
    <p:sldId id="448" r:id="rId22"/>
    <p:sldId id="444" r:id="rId23"/>
    <p:sldId id="445" r:id="rId24"/>
    <p:sldId id="446" r:id="rId25"/>
    <p:sldId id="300" r:id="rId26"/>
  </p:sldIdLst>
  <p:sldSz cx="9144000" cy="5143500" type="screen16x9"/>
  <p:notesSz cx="9144000" cy="6858000"/>
  <p:custDataLst>
    <p:tags r:id="rId31"/>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130" d="100"/>
          <a:sy n="130" d="100"/>
        </p:scale>
        <p:origin x="110" y="86"/>
      </p:cViewPr>
      <p:guideLst>
        <p:guide orient="horz" pos="1579"/>
        <p:guide pos="2879"/>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51" d="100"/>
          <a:sy n="51" d="100"/>
        </p:scale>
        <p:origin x="2624" y="3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CD82BA42-95E3-4DB5-8127-A8041A9ED5CE}" type="datetimeFigureOut">
              <a:rPr lang="zh-CN" altLang="en-US" smtClean="0"/>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3525CE8-90BA-4C4D-A27B-321DE2BEFC0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FA6D290-1F44-4E5A-AFA0-4DB5D7863A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5622E85-07D3-4E55-9842-942DD6BAA26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eaLnBrk="1" hangingPunct="1"/>
            <a:r>
              <a:rPr lang="zh-CN" altLang="en-US" dirty="0">
                <a:sym typeface="+mn-ea"/>
              </a:rPr>
              <a:t>聚合弱，组合强；聚合，公司与人；组合，人和大脑；</a:t>
            </a:r>
            <a:endParaRPr lang="en-US" altLang="zh-CN" dirty="0"/>
          </a:p>
          <a:p>
            <a:pPr lvl="0" eaLnBrk="1" hangingPunct="1"/>
            <a:r>
              <a:rPr lang="zh-CN" altLang="en-US" dirty="0">
                <a:sym typeface="+mn-ea"/>
              </a:rPr>
              <a:t>关联强，依赖弱；</a:t>
            </a:r>
            <a:endParaRPr lang="en-US" altLang="zh-CN" dirty="0"/>
          </a:p>
          <a:p>
            <a:pPr lvl="0" eaLnBrk="1" hangingPunct="1"/>
            <a:r>
              <a:rPr lang="zh-CN" altLang="en-US" dirty="0">
                <a:sym typeface="+mn-ea"/>
              </a:rPr>
              <a:t>组合</a:t>
            </a:r>
            <a:r>
              <a:rPr lang="en-US" altLang="zh-CN" dirty="0">
                <a:sym typeface="+mn-ea"/>
              </a:rPr>
              <a:t>&gt;</a:t>
            </a:r>
            <a:r>
              <a:rPr lang="zh-CN" altLang="en-US" dirty="0">
                <a:sym typeface="+mn-ea"/>
              </a:rPr>
              <a:t>聚合</a:t>
            </a:r>
            <a:r>
              <a:rPr lang="en-US" altLang="zh-CN" dirty="0">
                <a:sym typeface="+mn-ea"/>
              </a:rPr>
              <a:t>&gt;</a:t>
            </a:r>
            <a:r>
              <a:rPr lang="zh-CN" altLang="en-US" dirty="0">
                <a:sym typeface="+mn-ea"/>
              </a:rPr>
              <a:t>关联</a:t>
            </a:r>
            <a:r>
              <a:rPr lang="en-US" altLang="zh-CN" dirty="0">
                <a:sym typeface="+mn-ea"/>
              </a:rPr>
              <a:t>&gt;</a:t>
            </a:r>
            <a:r>
              <a:rPr lang="zh-CN" altLang="en-US" dirty="0">
                <a:sym typeface="+mn-ea"/>
              </a:rPr>
              <a:t>依赖</a:t>
            </a:r>
            <a:endParaRPr lang="en-US" altLang="zh-CN" dirty="0"/>
          </a:p>
          <a:p>
            <a:pPr lvl="0" eaLnBrk="1" hangingPunct="1"/>
            <a:r>
              <a:rPr lang="zh-CN" altLang="en-US" dirty="0">
                <a:sym typeface="+mn-ea"/>
              </a:rPr>
              <a:t>关联关系</a:t>
            </a:r>
            <a:r>
              <a:rPr lang="en-US" altLang="zh-CN" dirty="0">
                <a:sym typeface="+mn-ea"/>
              </a:rPr>
              <a:t>-</a:t>
            </a:r>
            <a:r>
              <a:rPr lang="zh-CN" altLang="en-US" dirty="0">
                <a:sym typeface="+mn-ea"/>
              </a:rPr>
              <a:t>表现在代码层面，为被关联类</a:t>
            </a:r>
            <a:r>
              <a:rPr lang="en-US" altLang="zh-CN" dirty="0">
                <a:sym typeface="+mn-ea"/>
              </a:rPr>
              <a:t>B</a:t>
            </a:r>
            <a:r>
              <a:rPr lang="zh-CN" altLang="en-US" dirty="0">
                <a:sym typeface="+mn-ea"/>
              </a:rPr>
              <a:t>以类属性的形式出现在关联类</a:t>
            </a:r>
            <a:r>
              <a:rPr lang="en-US" altLang="zh-CN" dirty="0">
                <a:sym typeface="+mn-ea"/>
              </a:rPr>
              <a:t>A</a:t>
            </a:r>
            <a:r>
              <a:rPr lang="zh-CN" altLang="en-US" dirty="0">
                <a:sym typeface="+mn-ea"/>
              </a:rPr>
              <a:t>中，也可能是关联类</a:t>
            </a:r>
            <a:r>
              <a:rPr lang="en-US" altLang="zh-CN" dirty="0">
                <a:sym typeface="+mn-ea"/>
              </a:rPr>
              <a:t>A</a:t>
            </a:r>
            <a:r>
              <a:rPr lang="zh-CN" altLang="en-US" dirty="0">
                <a:sym typeface="+mn-ea"/>
              </a:rPr>
              <a:t>引用了一个类型为被关联类</a:t>
            </a:r>
            <a:r>
              <a:rPr lang="en-US" altLang="zh-CN" dirty="0">
                <a:sym typeface="+mn-ea"/>
              </a:rPr>
              <a:t>B</a:t>
            </a:r>
            <a:r>
              <a:rPr lang="zh-CN" altLang="en-US" dirty="0">
                <a:sym typeface="+mn-ea"/>
              </a:rPr>
              <a:t>的全局变量；在</a:t>
            </a:r>
            <a:r>
              <a:rPr lang="en-US" altLang="zh-CN" dirty="0">
                <a:sym typeface="+mn-ea"/>
              </a:rPr>
              <a:t>java</a:t>
            </a:r>
            <a:r>
              <a:rPr lang="zh-CN" altLang="en-US" dirty="0">
                <a:sym typeface="+mn-ea"/>
              </a:rPr>
              <a:t> 语言中关联关系是使用实例变量实现的；</a:t>
            </a:r>
            <a:endParaRPr lang="en-US" altLang="zh-CN" dirty="0"/>
          </a:p>
          <a:p>
            <a:pPr lvl="0" eaLnBrk="1" hangingPunct="1"/>
            <a:r>
              <a:rPr lang="zh-CN" altLang="en-US" dirty="0">
                <a:sym typeface="+mn-ea"/>
              </a:rPr>
              <a:t>比如</a:t>
            </a:r>
            <a:r>
              <a:rPr lang="en-US" altLang="zh-CN" dirty="0">
                <a:sym typeface="+mn-ea"/>
              </a:rPr>
              <a:t>A</a:t>
            </a:r>
            <a:r>
              <a:rPr lang="zh-CN" altLang="en-US" dirty="0">
                <a:sym typeface="+mn-ea"/>
              </a:rPr>
              <a:t>类中包含</a:t>
            </a:r>
            <a:r>
              <a:rPr lang="en-US" altLang="zh-CN" dirty="0">
                <a:sym typeface="+mn-ea"/>
              </a:rPr>
              <a:t>B</a:t>
            </a:r>
            <a:r>
              <a:rPr lang="zh-CN" altLang="en-US" dirty="0">
                <a:sym typeface="+mn-ea"/>
              </a:rPr>
              <a:t>类的一个引用</a:t>
            </a:r>
            <a:r>
              <a:rPr lang="en-US" altLang="zh-CN" dirty="0">
                <a:sym typeface="+mn-ea"/>
              </a:rPr>
              <a:t>b</a:t>
            </a:r>
            <a:r>
              <a:rPr lang="zh-CN" altLang="en-US" dirty="0">
                <a:sym typeface="+mn-ea"/>
              </a:rPr>
              <a:t>，当</a:t>
            </a:r>
            <a:r>
              <a:rPr lang="en-US" altLang="zh-CN" dirty="0">
                <a:sym typeface="+mn-ea"/>
              </a:rPr>
              <a:t>A</a:t>
            </a:r>
            <a:r>
              <a:rPr lang="zh-CN" altLang="en-US" dirty="0">
                <a:sym typeface="+mn-ea"/>
              </a:rPr>
              <a:t>类的一个对象消亡时，</a:t>
            </a:r>
            <a:r>
              <a:rPr lang="en-US" altLang="zh-CN" dirty="0">
                <a:sym typeface="+mn-ea"/>
              </a:rPr>
              <a:t>b</a:t>
            </a:r>
            <a:r>
              <a:rPr lang="zh-CN" altLang="en-US" dirty="0">
                <a:sym typeface="+mn-ea"/>
              </a:rPr>
              <a:t>这个引用所指向的对象也同时消亡（没有任何一个引用指向它，成了垃圾对象），这种情况叫做组合，反之</a:t>
            </a:r>
            <a:r>
              <a:rPr lang="en-US" altLang="zh-CN" dirty="0">
                <a:sym typeface="+mn-ea"/>
              </a:rPr>
              <a:t>b</a:t>
            </a:r>
            <a:r>
              <a:rPr lang="zh-CN" altLang="en-US" dirty="0">
                <a:sym typeface="+mn-ea"/>
              </a:rPr>
              <a:t>所指向的对象还会有另外的引用指向它，这种情况叫聚合。</a:t>
            </a:r>
            <a:br>
              <a:rPr lang="zh-CN" altLang="en-US" dirty="0">
                <a:sym typeface="+mn-ea"/>
              </a:rPr>
            </a:b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eaLnBrk="1" hangingPunct="1"/>
            <a:r>
              <a:rPr lang="zh-CN" altLang="en-US" dirty="0">
                <a:sym typeface="+mn-ea"/>
              </a:rPr>
              <a:t>在</a:t>
            </a:r>
            <a:r>
              <a:rPr lang="en-US" altLang="zh-CN" dirty="0">
                <a:sym typeface="+mn-ea"/>
              </a:rPr>
              <a:t>java</a:t>
            </a:r>
            <a:r>
              <a:rPr lang="zh-CN" altLang="en-US" dirty="0">
                <a:sym typeface="+mn-ea"/>
              </a:rPr>
              <a:t> 中</a:t>
            </a:r>
            <a:r>
              <a:rPr lang="en-US" altLang="zh-CN" dirty="0">
                <a:sym typeface="+mn-ea"/>
              </a:rPr>
              <a:t>.</a:t>
            </a:r>
            <a:r>
              <a:rPr lang="zh-CN" altLang="en-US" dirty="0">
                <a:sym typeface="+mn-ea"/>
              </a:rPr>
              <a:t> 依赖关系体现为</a:t>
            </a:r>
            <a:r>
              <a:rPr lang="en-US" altLang="zh-CN" dirty="0">
                <a:sym typeface="+mn-ea"/>
              </a:rPr>
              <a:t>:</a:t>
            </a:r>
            <a:r>
              <a:rPr lang="zh-CN" altLang="en-US" dirty="0">
                <a:sym typeface="+mn-ea"/>
              </a:rPr>
              <a:t> 局部变量</a:t>
            </a:r>
            <a:r>
              <a:rPr lang="en-US" altLang="zh-CN" dirty="0">
                <a:sym typeface="+mn-ea"/>
              </a:rPr>
              <a:t>,</a:t>
            </a:r>
            <a:r>
              <a:rPr lang="zh-CN" altLang="en-US" dirty="0">
                <a:sym typeface="+mn-ea"/>
              </a:rPr>
              <a:t> 方法中的参数</a:t>
            </a:r>
            <a:r>
              <a:rPr lang="en-US" altLang="zh-CN" dirty="0">
                <a:sym typeface="+mn-ea"/>
              </a:rPr>
              <a:t>,</a:t>
            </a:r>
            <a:r>
              <a:rPr lang="zh-CN" altLang="en-US" dirty="0">
                <a:sym typeface="+mn-ea"/>
              </a:rPr>
              <a:t> 和对静态方法的调用</a:t>
            </a:r>
            <a:r>
              <a:rPr lang="en-US" altLang="zh-CN" dirty="0">
                <a:sym typeface="+mn-ea"/>
              </a:rPr>
              <a:t>.</a:t>
            </a:r>
            <a:endParaRPr lang="en-US" altLang="zh-CN" dirty="0"/>
          </a:p>
          <a:p>
            <a:pPr lvl="0" eaLnBrk="1" hangingPunct="1"/>
            <a:r>
              <a:rPr lang="zh-CN" altLang="en-US" dirty="0">
                <a:sym typeface="+mn-ea"/>
              </a:rPr>
              <a:t>依赖：对象之间的临时关系，临时性体现在不超越方法的周期。简单的说，在方法使用到的，如参数类，就一定是依赖关系。</a:t>
            </a:r>
            <a:endParaRPr lang="en-US" altLang="zh-CN" dirty="0"/>
          </a:p>
          <a:p>
            <a:br>
              <a:rPr lang="zh-CN" altLang="en-US" dirty="0">
                <a:sym typeface="+mn-ea"/>
              </a:rPr>
            </a:b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eaLnBrk="1" hangingPunct="1"/>
            <a:r>
              <a:rPr lang="zh-CN" altLang="en-US" dirty="0">
                <a:sym typeface="+mn-ea"/>
              </a:rPr>
              <a:t>在</a:t>
            </a:r>
            <a:r>
              <a:rPr lang="en-US" altLang="zh-CN" dirty="0">
                <a:sym typeface="+mn-ea"/>
              </a:rPr>
              <a:t>java</a:t>
            </a:r>
            <a:r>
              <a:rPr lang="zh-CN" altLang="en-US" dirty="0">
                <a:sym typeface="+mn-ea"/>
              </a:rPr>
              <a:t> 中</a:t>
            </a:r>
            <a:r>
              <a:rPr lang="en-US" altLang="zh-CN" dirty="0">
                <a:sym typeface="+mn-ea"/>
              </a:rPr>
              <a:t>.</a:t>
            </a:r>
            <a:r>
              <a:rPr lang="zh-CN" altLang="en-US" dirty="0">
                <a:sym typeface="+mn-ea"/>
              </a:rPr>
              <a:t> 依赖关系体现为</a:t>
            </a:r>
            <a:r>
              <a:rPr lang="en-US" altLang="zh-CN" dirty="0">
                <a:sym typeface="+mn-ea"/>
              </a:rPr>
              <a:t>:</a:t>
            </a:r>
            <a:r>
              <a:rPr lang="zh-CN" altLang="en-US" dirty="0">
                <a:sym typeface="+mn-ea"/>
              </a:rPr>
              <a:t> 局部变量</a:t>
            </a:r>
            <a:r>
              <a:rPr lang="en-US" altLang="zh-CN" dirty="0">
                <a:sym typeface="+mn-ea"/>
              </a:rPr>
              <a:t>,</a:t>
            </a:r>
            <a:r>
              <a:rPr lang="zh-CN" altLang="en-US" dirty="0">
                <a:sym typeface="+mn-ea"/>
              </a:rPr>
              <a:t> 方法中的参数</a:t>
            </a:r>
            <a:r>
              <a:rPr lang="en-US" altLang="zh-CN" dirty="0">
                <a:sym typeface="+mn-ea"/>
              </a:rPr>
              <a:t>,</a:t>
            </a:r>
            <a:r>
              <a:rPr lang="zh-CN" altLang="en-US" dirty="0">
                <a:sym typeface="+mn-ea"/>
              </a:rPr>
              <a:t> 和对静态方法的调用</a:t>
            </a:r>
            <a:r>
              <a:rPr lang="en-US" altLang="zh-CN" dirty="0">
                <a:sym typeface="+mn-ea"/>
              </a:rPr>
              <a:t>.</a:t>
            </a:r>
            <a:endParaRPr lang="en-US" altLang="zh-CN" dirty="0"/>
          </a:p>
          <a:p>
            <a:pPr lvl="0" eaLnBrk="1" hangingPunct="1"/>
            <a:r>
              <a:rPr lang="zh-CN" altLang="en-US" dirty="0">
                <a:sym typeface="+mn-ea"/>
              </a:rPr>
              <a:t>依赖：对象之间的临时关系，临时性体现在不超越方法的周期。简单的说，在方法使用到的，如参数类，就一定是依赖关系。</a:t>
            </a:r>
            <a:endParaRPr lang="en-US" altLang="zh-CN" dirty="0"/>
          </a:p>
          <a:p>
            <a:br>
              <a:rPr lang="zh-CN" altLang="en-US" dirty="0">
                <a:sym typeface="+mn-ea"/>
              </a:rPr>
            </a:b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93341-7E73-4CB7-AB28-F066480C63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r>
              <a:rPr lang="zh-CN" altLang="en-US" dirty="0">
                <a:sym typeface="+mn-ea"/>
              </a:rPr>
              <a:t>这是一堂关于</a:t>
            </a:r>
            <a:r>
              <a:rPr lang="en-US" altLang="zh-CN" dirty="0">
                <a:sym typeface="+mn-ea"/>
              </a:rPr>
              <a:t>UML</a:t>
            </a:r>
            <a:r>
              <a:rPr lang="zh-CN" altLang="en-US" dirty="0">
                <a:sym typeface="+mn-ea"/>
              </a:rPr>
              <a:t>基础知识的补习课；现在我们做项目时间都太紧了，基本上都没有做过真正的</a:t>
            </a:r>
            <a:r>
              <a:rPr lang="en-US" altLang="zh-CN" dirty="0">
                <a:sym typeface="+mn-ea"/>
              </a:rPr>
              <a:t>class</a:t>
            </a:r>
            <a:r>
              <a:rPr lang="zh-CN" altLang="en-US" dirty="0">
                <a:sym typeface="+mn-ea"/>
              </a:rPr>
              <a:t>级别的详细设计，更别提使用</a:t>
            </a:r>
            <a:r>
              <a:rPr lang="en-US" altLang="zh-CN" dirty="0">
                <a:sym typeface="+mn-ea"/>
              </a:rPr>
              <a:t>UML</a:t>
            </a:r>
            <a:r>
              <a:rPr lang="zh-CN" altLang="en-US" dirty="0">
                <a:sym typeface="+mn-ea"/>
              </a:rPr>
              <a:t>来实现规范建模了；</a:t>
            </a:r>
            <a:endParaRPr lang="en-US" altLang="zh-CN" dirty="0"/>
          </a:p>
          <a:p>
            <a:pPr lvl="0"/>
            <a:r>
              <a:rPr lang="zh-CN" altLang="en-US" dirty="0">
                <a:sym typeface="+mn-ea"/>
              </a:rPr>
              <a:t>本次培训主要就以前自己一直感觉很迷糊的几种</a:t>
            </a:r>
            <a:r>
              <a:rPr lang="en-US" altLang="zh-CN" dirty="0">
                <a:sym typeface="+mn-ea"/>
              </a:rPr>
              <a:t>class</a:t>
            </a:r>
            <a:r>
              <a:rPr lang="zh-CN" altLang="en-US" dirty="0">
                <a:sym typeface="+mn-ea"/>
              </a:rPr>
              <a:t>之间的关系进行整理，让我们在真正用</a:t>
            </a:r>
            <a:r>
              <a:rPr lang="en-US" altLang="zh-CN" dirty="0">
                <a:sym typeface="+mn-ea"/>
              </a:rPr>
              <a:t>UML</a:t>
            </a:r>
            <a:r>
              <a:rPr lang="zh-CN" altLang="en-US" dirty="0">
                <a:sym typeface="+mn-ea"/>
              </a:rPr>
              <a:t>进行比如类图设计时能够更加清晰明了</a:t>
            </a:r>
            <a:endParaRPr lang="zh-CN" altLang="en-US" dirty="0"/>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r>
              <a:rPr lang="zh-CN" altLang="en-US" dirty="0">
                <a:sym typeface="+mn-ea"/>
              </a:rPr>
              <a:t>就</a:t>
            </a:r>
            <a:r>
              <a:rPr lang="en-US" altLang="zh-CN" dirty="0">
                <a:sym typeface="+mn-ea"/>
              </a:rPr>
              <a:t>UML</a:t>
            </a:r>
            <a:r>
              <a:rPr lang="zh-CN" altLang="en-US" dirty="0">
                <a:sym typeface="+mn-ea"/>
              </a:rPr>
              <a:t>本身来说，它只是一种交流工具，它作为一种标准化交流符号，在</a:t>
            </a:r>
            <a:r>
              <a:rPr lang="en-US" altLang="zh-CN" dirty="0">
                <a:sym typeface="+mn-ea"/>
              </a:rPr>
              <a:t>OOA&amp;D</a:t>
            </a:r>
            <a:r>
              <a:rPr lang="zh-CN" altLang="en-US" dirty="0">
                <a:sym typeface="+mn-ea"/>
              </a:rPr>
              <a:t>过程中开发人员间甚至开发人员与客户之间传递信息；</a:t>
            </a:r>
            <a:endParaRPr lang="en-US" altLang="zh-CN" dirty="0"/>
          </a:p>
          <a:p>
            <a:pPr lvl="0"/>
            <a:r>
              <a:rPr lang="en-US" altLang="zh-CN" dirty="0">
                <a:sym typeface="+mn-ea"/>
              </a:rPr>
              <a:t>UML</a:t>
            </a:r>
            <a:r>
              <a:rPr lang="zh-CN" altLang="en-US" dirty="0">
                <a:sym typeface="+mn-ea"/>
              </a:rPr>
              <a:t>也可以看做是</a:t>
            </a:r>
            <a:r>
              <a:rPr lang="en-US" altLang="zh-CN" dirty="0">
                <a:sym typeface="+mn-ea"/>
              </a:rPr>
              <a:t>OO</a:t>
            </a:r>
            <a:r>
              <a:rPr lang="zh-CN" altLang="en-US" dirty="0">
                <a:sym typeface="+mn-ea"/>
              </a:rPr>
              <a:t>思想的一种表现形式，可以说“</a:t>
            </a:r>
            <a:r>
              <a:rPr lang="en-US" altLang="zh-CN" dirty="0">
                <a:sym typeface="+mn-ea"/>
              </a:rPr>
              <a:t>OO</a:t>
            </a:r>
            <a:r>
              <a:rPr lang="zh-CN" altLang="en-US" dirty="0">
                <a:sym typeface="+mn-ea"/>
              </a:rPr>
              <a:t>是神，而</a:t>
            </a:r>
            <a:r>
              <a:rPr lang="en-US" altLang="zh-CN" dirty="0">
                <a:sym typeface="+mn-ea"/>
              </a:rPr>
              <a:t>UML</a:t>
            </a:r>
            <a:r>
              <a:rPr lang="zh-CN" altLang="en-US" dirty="0">
                <a:sym typeface="+mn-ea"/>
              </a:rPr>
              <a:t>是型”。所以，想用好</a:t>
            </a:r>
            <a:r>
              <a:rPr lang="en-US" altLang="zh-CN" dirty="0">
                <a:sym typeface="+mn-ea"/>
              </a:rPr>
              <a:t>UML</a:t>
            </a:r>
            <a:r>
              <a:rPr lang="zh-CN" altLang="en-US" dirty="0">
                <a:sym typeface="+mn-ea"/>
              </a:rPr>
              <a:t>，扎实的</a:t>
            </a:r>
            <a:r>
              <a:rPr lang="en-US" altLang="zh-CN" dirty="0">
                <a:sym typeface="+mn-ea"/>
              </a:rPr>
              <a:t>OO</a:t>
            </a:r>
            <a:r>
              <a:rPr lang="zh-CN" altLang="en-US" dirty="0">
                <a:sym typeface="+mn-ea"/>
              </a:rPr>
              <a:t>思想基础是必不可少的</a:t>
            </a:r>
            <a:endParaRPr lang="zh-CN" altLang="en-US" dirty="0"/>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a:sym typeface="+mn-ea"/>
              </a:rPr>
              <a:t>建模是显示思考的技能，你不思考问题不会自己消失，逻辑也不会自己理清楚，无非是拍脑袋碰运气思考还是严肃地有套路的思考的问题，这是业余和职业的区别</a:t>
            </a:r>
            <a:br>
              <a:rPr lang="zh-CN" altLang="en-US" dirty="0">
                <a:sym typeface="+mn-ea"/>
              </a:rPr>
            </a:br>
            <a:endParaRPr lang="zh-CN" altLang="en-US" dirty="0"/>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顺序图和协作图可以相互转换，但两者强调的重点不同。顺序图强调的是消息的时间顺序，而协作图强调的是参与交互的对象的组织</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状态图（</a:t>
            </a:r>
            <a:r>
              <a:rPr lang="en-US" altLang="zh-CN" dirty="0">
                <a:sym typeface="+mn-ea"/>
              </a:rPr>
              <a:t>Statechart Diagram</a:t>
            </a:r>
            <a:r>
              <a:rPr lang="zh-CN" altLang="en-US" dirty="0">
                <a:sym typeface="+mn-ea"/>
              </a:rPr>
              <a:t>）主要用于描述一个对象在其生存期间的动态行为，表现为一个对象所经历的状态序列，引起状态转移的事件（</a:t>
            </a:r>
            <a:r>
              <a:rPr lang="en-US" altLang="zh-CN" dirty="0">
                <a:sym typeface="+mn-ea"/>
              </a:rPr>
              <a:t>Event</a:t>
            </a:r>
            <a:r>
              <a:rPr lang="zh-CN" altLang="en-US" dirty="0">
                <a:sym typeface="+mn-ea"/>
              </a:rPr>
              <a:t>），以及因状态转移而伴随的动作（</a:t>
            </a:r>
            <a:r>
              <a:rPr lang="en-US" altLang="zh-CN" dirty="0">
                <a:sym typeface="+mn-ea"/>
              </a:rPr>
              <a:t>Action</a:t>
            </a:r>
            <a:r>
              <a:rPr lang="zh-CN" altLang="en-US" dirty="0">
                <a:sym typeface="+mn-ea"/>
              </a:rPr>
              <a:t>）。一般可以用状态机对一个对象的生命周期建模，状态图用于显示状态机（</a:t>
            </a:r>
            <a:r>
              <a:rPr lang="en-US" altLang="zh-CN" dirty="0">
                <a:sym typeface="+mn-ea"/>
              </a:rPr>
              <a:t>State Machine Diagram</a:t>
            </a:r>
            <a:r>
              <a:rPr lang="zh-CN" altLang="en-US" dirty="0">
                <a:sym typeface="+mn-ea"/>
              </a:rPr>
              <a:t>），重点在与描述状态图的控制流。</a:t>
            </a:r>
            <a:br>
              <a:rPr lang="zh-CN" altLang="en-US" dirty="0">
                <a:sym typeface="+mn-ea"/>
              </a:rPr>
            </a:br>
            <a:endParaRPr lang="zh-CN" altLang="en-US" dirty="0"/>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eaLnBrk="1" hangingPunct="1"/>
            <a:r>
              <a:rPr lang="zh-CN" altLang="en-US" dirty="0">
                <a:sym typeface="+mn-ea"/>
              </a:rPr>
              <a:t>活动图是</a:t>
            </a:r>
            <a:r>
              <a:rPr lang="en-US" altLang="zh-CN" dirty="0">
                <a:sym typeface="+mn-ea"/>
              </a:rPr>
              <a:t>UML</a:t>
            </a:r>
            <a:r>
              <a:rPr lang="zh-CN" altLang="en-US" dirty="0">
                <a:sym typeface="+mn-ea"/>
              </a:rPr>
              <a:t>用于对系统的动态行为建模的另一种常用工具，它描述活动的顺序，展现从一个活动到另一个活动的控制流。活动图在本质上是一种流程图。活动图着重表现从一个活动到另一个活动的控制流，是内部处理驱动的流程。</a:t>
            </a:r>
            <a:endParaRPr lang="en-US" altLang="zh-CN" dirty="0"/>
          </a:p>
          <a:p>
            <a:pPr lvl="0" eaLnBrk="1" hangingPunct="1"/>
            <a:r>
              <a:rPr lang="zh-CN" altLang="en-US" dirty="0">
                <a:sym typeface="+mn-ea"/>
              </a:rPr>
              <a:t>在 </a:t>
            </a:r>
            <a:r>
              <a:rPr lang="en-US" altLang="zh-CN" dirty="0">
                <a:sym typeface="+mn-ea"/>
              </a:rPr>
              <a:t>UML </a:t>
            </a:r>
            <a:r>
              <a:rPr lang="zh-CN" altLang="en-US" dirty="0">
                <a:sym typeface="+mn-ea"/>
              </a:rPr>
              <a:t>中</a:t>
            </a:r>
            <a:r>
              <a:rPr lang="en-US" altLang="zh-CN" dirty="0">
                <a:sym typeface="+mn-ea"/>
              </a:rPr>
              <a:t>, </a:t>
            </a:r>
            <a:r>
              <a:rPr lang="zh-CN" altLang="en-US" dirty="0">
                <a:sym typeface="+mn-ea"/>
              </a:rPr>
              <a:t>活动图本质上就是流程图</a:t>
            </a:r>
            <a:r>
              <a:rPr lang="en-US" altLang="zh-CN" dirty="0">
                <a:sym typeface="+mn-ea"/>
              </a:rPr>
              <a:t>. </a:t>
            </a:r>
            <a:r>
              <a:rPr lang="zh-CN" altLang="en-US" dirty="0">
                <a:sym typeface="+mn-ea"/>
              </a:rPr>
              <a:t>它用于描述系统的活动</a:t>
            </a:r>
            <a:r>
              <a:rPr lang="en-US" altLang="zh-CN" dirty="0">
                <a:sym typeface="+mn-ea"/>
              </a:rPr>
              <a:t>, </a:t>
            </a:r>
            <a:r>
              <a:rPr lang="zh-CN" altLang="en-US" dirty="0">
                <a:sym typeface="+mn-ea"/>
              </a:rPr>
              <a:t>判定点和分支等</a:t>
            </a:r>
            <a:r>
              <a:rPr lang="en-US" altLang="zh-CN" dirty="0">
                <a:sym typeface="+mn-ea"/>
              </a:rPr>
              <a:t>.</a:t>
            </a:r>
            <a:endParaRPr lang="en-US" altLang="zh-CN" dirty="0"/>
          </a:p>
          <a:p>
            <a:pPr lvl="0" eaLnBrk="1" hangingPunct="1"/>
            <a:r>
              <a:rPr lang="zh-CN" altLang="en-US" dirty="0">
                <a:sym typeface="+mn-ea"/>
              </a:rPr>
              <a:t>构件是系统中可替换的物理部分，它包装了实现而且遵从并提供一组接口的实现，如</a:t>
            </a:r>
            <a:r>
              <a:rPr lang="en-US" altLang="zh-CN" dirty="0">
                <a:sym typeface="+mn-ea"/>
              </a:rPr>
              <a:t>dll</a:t>
            </a:r>
            <a:r>
              <a:rPr lang="zh-CN" altLang="en-US" dirty="0">
                <a:sym typeface="+mn-ea"/>
              </a:rPr>
              <a:t>，</a:t>
            </a:r>
            <a:r>
              <a:rPr lang="en-US" altLang="zh-CN" dirty="0">
                <a:sym typeface="+mn-ea"/>
              </a:rPr>
              <a:t>jar</a:t>
            </a:r>
            <a:r>
              <a:rPr lang="zh-CN" altLang="en-US" dirty="0">
                <a:sym typeface="+mn-ea"/>
              </a:rPr>
              <a:t>包</a:t>
            </a:r>
            <a:endParaRPr lang="zh-CN" altLang="en-US" dirty="0"/>
          </a:p>
          <a:p>
            <a:pPr lvl="0"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eaLnBrk="1" hangingPunct="1"/>
            <a:r>
              <a:rPr lang="zh-CN" altLang="en-US" dirty="0">
                <a:sym typeface="+mn-ea"/>
              </a:rPr>
              <a:t>部署图描述的是系统运行时的结构，展示了硬件的配置及其软件如何部署到网络结构中。一个系统模型只有一个部署图，部署图通常用来帮助理解分布式系统。</a:t>
            </a:r>
            <a:endParaRPr lang="en-US" altLang="zh-CN" dirty="0"/>
          </a:p>
          <a:p>
            <a:pPr lvl="0" eaLnBrk="1" hangingPunct="1"/>
            <a:r>
              <a:rPr lang="en-US" altLang="zh-CN" dirty="0">
                <a:sym typeface="+mn-ea"/>
              </a:rPr>
              <a:t>(1)UML</a:t>
            </a:r>
            <a:r>
              <a:rPr lang="zh-CN" altLang="en-US" dirty="0">
                <a:sym typeface="+mn-ea"/>
              </a:rPr>
              <a:t>构件图构件图显示软件构件之间的依赖关系。一般来说</a:t>
            </a:r>
            <a:r>
              <a:rPr lang="en-US" altLang="zh-CN" dirty="0">
                <a:sym typeface="+mn-ea"/>
              </a:rPr>
              <a:t>,</a:t>
            </a:r>
            <a:r>
              <a:rPr lang="zh-CN" altLang="en-US" dirty="0">
                <a:sym typeface="+mn-ea"/>
              </a:rPr>
              <a:t>软件构件就是一个实际文件</a:t>
            </a:r>
            <a:r>
              <a:rPr lang="en-US" altLang="zh-CN" dirty="0">
                <a:sym typeface="+mn-ea"/>
              </a:rPr>
              <a:t>,</a:t>
            </a:r>
            <a:r>
              <a:rPr lang="zh-CN" altLang="en-US" dirty="0">
                <a:sym typeface="+mn-ea"/>
              </a:rPr>
              <a:t>可以是源代码文件、二进制代码文件和可执行文件等。可以用来显示编译、链接或执行时构件之间的依赖关系。</a:t>
            </a:r>
            <a:br>
              <a:rPr lang="zh-CN" altLang="en-US" dirty="0">
                <a:sym typeface="+mn-ea"/>
              </a:rPr>
            </a:br>
            <a:r>
              <a:rPr lang="en-US" altLang="zh-CN" dirty="0">
                <a:sym typeface="+mn-ea"/>
              </a:rPr>
              <a:t>(2)</a:t>
            </a:r>
            <a:r>
              <a:rPr lang="zh-CN" altLang="en-US" dirty="0">
                <a:sym typeface="+mn-ea"/>
              </a:rPr>
              <a:t>配置图配置图描述系统硬件的物理拓扑结构以及在此结构上执行的软件。配置图可以显示计算结点的拓扑结构和通信路径、结点上运行的软件构件、软件构件包含的逻辑单元</a:t>
            </a:r>
            <a:r>
              <a:rPr lang="en-US" altLang="zh-CN" dirty="0">
                <a:sym typeface="+mn-ea"/>
              </a:rPr>
              <a:t>(</a:t>
            </a:r>
            <a:r>
              <a:rPr lang="zh-CN" altLang="en-US" dirty="0">
                <a:sym typeface="+mn-ea"/>
              </a:rPr>
              <a:t>对象、类</a:t>
            </a:r>
            <a:r>
              <a:rPr lang="en-US" altLang="zh-CN" dirty="0">
                <a:sym typeface="+mn-ea"/>
              </a:rPr>
              <a:t>)</a:t>
            </a:r>
            <a:r>
              <a:rPr lang="zh-CN" altLang="en-US" dirty="0">
                <a:sym typeface="+mn-ea"/>
              </a:rPr>
              <a:t>等。配置图常常用于帮助理解分布式系统。</a:t>
            </a:r>
            <a:endParaRPr lang="zh-CN" altLang="en-US" dirty="0"/>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eaLnBrk="1" hangingPunct="1"/>
            <a:r>
              <a:rPr lang="zh-CN" altLang="en-US" dirty="0">
                <a:sym typeface="+mn-ea"/>
              </a:rPr>
              <a:t>聚合弱，组合强；聚合，公司与人；组合，人和大脑；</a:t>
            </a:r>
            <a:endParaRPr lang="en-US" altLang="zh-CN" dirty="0"/>
          </a:p>
          <a:p>
            <a:pPr lvl="0" eaLnBrk="1" hangingPunct="1"/>
            <a:r>
              <a:rPr lang="zh-CN" altLang="en-US" dirty="0">
                <a:sym typeface="+mn-ea"/>
              </a:rPr>
              <a:t>关联强，依赖弱；</a:t>
            </a:r>
            <a:endParaRPr lang="en-US" altLang="zh-CN" dirty="0"/>
          </a:p>
          <a:p>
            <a:pPr lvl="0" eaLnBrk="1" hangingPunct="1"/>
            <a:r>
              <a:rPr lang="zh-CN" altLang="en-US" dirty="0">
                <a:sym typeface="+mn-ea"/>
              </a:rPr>
              <a:t>组合</a:t>
            </a:r>
            <a:r>
              <a:rPr lang="en-US" altLang="zh-CN" dirty="0">
                <a:sym typeface="+mn-ea"/>
              </a:rPr>
              <a:t>&gt;</a:t>
            </a:r>
            <a:r>
              <a:rPr lang="zh-CN" altLang="en-US" dirty="0">
                <a:sym typeface="+mn-ea"/>
              </a:rPr>
              <a:t>聚合</a:t>
            </a:r>
            <a:r>
              <a:rPr lang="en-US" altLang="zh-CN" dirty="0">
                <a:sym typeface="+mn-ea"/>
              </a:rPr>
              <a:t>&gt;</a:t>
            </a:r>
            <a:r>
              <a:rPr lang="zh-CN" altLang="en-US" dirty="0">
                <a:sym typeface="+mn-ea"/>
              </a:rPr>
              <a:t>关联</a:t>
            </a:r>
            <a:r>
              <a:rPr lang="en-US" altLang="zh-CN" dirty="0">
                <a:sym typeface="+mn-ea"/>
              </a:rPr>
              <a:t>&gt;</a:t>
            </a:r>
            <a:r>
              <a:rPr lang="zh-CN" altLang="en-US" dirty="0">
                <a:sym typeface="+mn-ea"/>
              </a:rPr>
              <a:t>依赖</a:t>
            </a:r>
            <a:endParaRPr lang="en-US" altLang="zh-CN" dirty="0"/>
          </a:p>
          <a:p>
            <a:pPr lvl="0" eaLnBrk="1" hangingPunct="1"/>
            <a:r>
              <a:rPr lang="zh-CN" altLang="en-US" dirty="0">
                <a:sym typeface="+mn-ea"/>
              </a:rPr>
              <a:t>关联关系</a:t>
            </a:r>
            <a:r>
              <a:rPr lang="en-US" altLang="zh-CN" dirty="0">
                <a:sym typeface="+mn-ea"/>
              </a:rPr>
              <a:t>-</a:t>
            </a:r>
            <a:r>
              <a:rPr lang="zh-CN" altLang="en-US" dirty="0">
                <a:sym typeface="+mn-ea"/>
              </a:rPr>
              <a:t>表现在代码层面，为被关联类</a:t>
            </a:r>
            <a:r>
              <a:rPr lang="en-US" altLang="zh-CN" dirty="0">
                <a:sym typeface="+mn-ea"/>
              </a:rPr>
              <a:t>B</a:t>
            </a:r>
            <a:r>
              <a:rPr lang="zh-CN" altLang="en-US" dirty="0">
                <a:sym typeface="+mn-ea"/>
              </a:rPr>
              <a:t>以类属性的形式出现在关联类</a:t>
            </a:r>
            <a:r>
              <a:rPr lang="en-US" altLang="zh-CN" dirty="0">
                <a:sym typeface="+mn-ea"/>
              </a:rPr>
              <a:t>A</a:t>
            </a:r>
            <a:r>
              <a:rPr lang="zh-CN" altLang="en-US" dirty="0">
                <a:sym typeface="+mn-ea"/>
              </a:rPr>
              <a:t>中，也可能是关联类</a:t>
            </a:r>
            <a:r>
              <a:rPr lang="en-US" altLang="zh-CN" dirty="0">
                <a:sym typeface="+mn-ea"/>
              </a:rPr>
              <a:t>A</a:t>
            </a:r>
            <a:r>
              <a:rPr lang="zh-CN" altLang="en-US" dirty="0">
                <a:sym typeface="+mn-ea"/>
              </a:rPr>
              <a:t>引用了一个类型为被关联类</a:t>
            </a:r>
            <a:r>
              <a:rPr lang="en-US" altLang="zh-CN" dirty="0">
                <a:sym typeface="+mn-ea"/>
              </a:rPr>
              <a:t>B</a:t>
            </a:r>
            <a:r>
              <a:rPr lang="zh-CN" altLang="en-US" dirty="0">
                <a:sym typeface="+mn-ea"/>
              </a:rPr>
              <a:t>的全局变量；在</a:t>
            </a:r>
            <a:r>
              <a:rPr lang="en-US" altLang="zh-CN" dirty="0">
                <a:sym typeface="+mn-ea"/>
              </a:rPr>
              <a:t>java</a:t>
            </a:r>
            <a:r>
              <a:rPr lang="zh-CN" altLang="en-US" dirty="0">
                <a:sym typeface="+mn-ea"/>
              </a:rPr>
              <a:t> 语言中关联关系是使用实例变量实现的；</a:t>
            </a:r>
            <a:endParaRPr lang="en-US" altLang="zh-CN" dirty="0"/>
          </a:p>
          <a:p>
            <a:pPr lvl="0" eaLnBrk="1" hangingPunct="1"/>
            <a:r>
              <a:rPr lang="zh-CN" altLang="en-US" dirty="0">
                <a:sym typeface="+mn-ea"/>
              </a:rPr>
              <a:t>比如</a:t>
            </a:r>
            <a:r>
              <a:rPr lang="en-US" altLang="zh-CN" dirty="0">
                <a:sym typeface="+mn-ea"/>
              </a:rPr>
              <a:t>A</a:t>
            </a:r>
            <a:r>
              <a:rPr lang="zh-CN" altLang="en-US" dirty="0">
                <a:sym typeface="+mn-ea"/>
              </a:rPr>
              <a:t>类中包含</a:t>
            </a:r>
            <a:r>
              <a:rPr lang="en-US" altLang="zh-CN" dirty="0">
                <a:sym typeface="+mn-ea"/>
              </a:rPr>
              <a:t>B</a:t>
            </a:r>
            <a:r>
              <a:rPr lang="zh-CN" altLang="en-US" dirty="0">
                <a:sym typeface="+mn-ea"/>
              </a:rPr>
              <a:t>类的一个引用</a:t>
            </a:r>
            <a:r>
              <a:rPr lang="en-US" altLang="zh-CN" dirty="0">
                <a:sym typeface="+mn-ea"/>
              </a:rPr>
              <a:t>b</a:t>
            </a:r>
            <a:r>
              <a:rPr lang="zh-CN" altLang="en-US" dirty="0">
                <a:sym typeface="+mn-ea"/>
              </a:rPr>
              <a:t>，当</a:t>
            </a:r>
            <a:r>
              <a:rPr lang="en-US" altLang="zh-CN" dirty="0">
                <a:sym typeface="+mn-ea"/>
              </a:rPr>
              <a:t>A</a:t>
            </a:r>
            <a:r>
              <a:rPr lang="zh-CN" altLang="en-US" dirty="0">
                <a:sym typeface="+mn-ea"/>
              </a:rPr>
              <a:t>类的一个对象消亡时，</a:t>
            </a:r>
            <a:r>
              <a:rPr lang="en-US" altLang="zh-CN" dirty="0">
                <a:sym typeface="+mn-ea"/>
              </a:rPr>
              <a:t>b</a:t>
            </a:r>
            <a:r>
              <a:rPr lang="zh-CN" altLang="en-US" dirty="0">
                <a:sym typeface="+mn-ea"/>
              </a:rPr>
              <a:t>这个引用所指向的对象也同时消亡（没有任何一个引用指向它，成了垃圾对象），这种情况叫做组合，反之</a:t>
            </a:r>
            <a:r>
              <a:rPr lang="en-US" altLang="zh-CN" dirty="0">
                <a:sym typeface="+mn-ea"/>
              </a:rPr>
              <a:t>b</a:t>
            </a:r>
            <a:r>
              <a:rPr lang="zh-CN" altLang="en-US" dirty="0">
                <a:sym typeface="+mn-ea"/>
              </a:rPr>
              <a:t>所指向的对象还会有另外的引用指向它，这种情况叫聚合。</a:t>
            </a:r>
            <a:br>
              <a:rPr lang="zh-CN" altLang="en-US" dirty="0">
                <a:sym typeface="+mn-ea"/>
              </a:rPr>
            </a:b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514349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5143499"/>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hemeOverride" Target="../theme/themeOverride9.xml"/><Relationship Id="rId2" Type="http://schemas.openxmlformats.org/officeDocument/2006/relationships/image" Target="../media/image12.wmf"/><Relationship Id="rId1"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hemeOverride" Target="../theme/themeOverride10.xml"/><Relationship Id="rId1" Type="http://schemas.openxmlformats.org/officeDocument/2006/relationships/image" Target="../media/image13.wmf"/></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hemeOverride" Target="../theme/themeOverride11.xml"/><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hemeOverride" Target="../theme/themeOverride12.xml"/><Relationship Id="rId1" Type="http://schemas.openxmlformats.org/officeDocument/2006/relationships/image" Target="../media/image18.wmf"/></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hemeOverride" Target="../theme/themeOverride13.xml"/><Relationship Id="rId2" Type="http://schemas.openxmlformats.org/officeDocument/2006/relationships/image" Target="../media/image20.wmf"/><Relationship Id="rId1" Type="http://schemas.openxmlformats.org/officeDocument/2006/relationships/image" Target="../media/image19.wmf"/></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hemeOverride" Target="../theme/themeOverride14.xml"/><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hemeOverride" Target="../theme/themeOverride15.xml"/><Relationship Id="rId2" Type="http://schemas.openxmlformats.org/officeDocument/2006/relationships/image" Target="../media/image25.wmf"/><Relationship Id="rId1"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hemeOverride" Target="../theme/themeOverride16.xml"/><Relationship Id="rId1" Type="http://schemas.openxmlformats.org/officeDocument/2006/relationships/image" Target="../media/image26.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hemeOverride" Target="../theme/themeOverride18.xml"/><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themeOverride" Target="../theme/themeOverride19.xml"/><Relationship Id="rId3" Type="http://schemas.openxmlformats.org/officeDocument/2006/relationships/image" Target="../media/image32.png"/><Relationship Id="rId2" Type="http://schemas.openxmlformats.org/officeDocument/2006/relationships/image" Target="../media/image5.png"/><Relationship Id="rId1"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hemeOverride" Target="../theme/themeOverride20.xml"/><Relationship Id="rId1" Type="http://schemas.openxmlformats.org/officeDocument/2006/relationships/image" Target="../media/image33.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hemeOverride" Target="../theme/themeOverride21.xml"/><Relationship Id="rId2" Type="http://schemas.openxmlformats.org/officeDocument/2006/relationships/hyperlink" Target="http://www.umlchina.com/" TargetMode="External"/><Relationship Id="rId1" Type="http://schemas.openxmlformats.org/officeDocument/2006/relationships/hyperlink" Target="http://www.umlchina.com/Tools/Newindex1.htm"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3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hemeOverride" Target="../theme/themeOverride4.xml"/><Relationship Id="rId2" Type="http://schemas.openxmlformats.org/officeDocument/2006/relationships/image" Target="../media/image3.wmf"/><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themeOverride" Target="../theme/themeOverride5.xml"/><Relationship Id="rId3" Type="http://schemas.openxmlformats.org/officeDocument/2006/relationships/image" Target="../media/image5.png"/><Relationship Id="rId2" Type="http://schemas.openxmlformats.org/officeDocument/2006/relationships/oleObject" Target="../embeddings/oleObject1.bin"/><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themeOverride" Target="../theme/themeOverride6.xml"/><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hemeOverride" Target="../theme/themeOverride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hemeOverride" Target="../theme/themeOverride8.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59133" y="2374342"/>
            <a:ext cx="5953135" cy="829945"/>
          </a:xfrm>
          <a:prstGeom prst="rect">
            <a:avLst/>
          </a:prstGeom>
        </p:spPr>
        <p:txBody>
          <a:bodyPr wrap="square" rtlCol="0" anchor="ctr" anchorCtr="0">
            <a:spAutoFit/>
          </a:bodyPr>
          <a:lstStyle/>
          <a:p>
            <a:pPr algn="ctr"/>
            <a:r>
              <a:rPr lang="en-US" altLang="zh-CN" sz="4800" dirty="0">
                <a:solidFill>
                  <a:schemeClr val="bg1"/>
                </a:solidFill>
                <a:latin typeface="方正粗宋简体" panose="03000509000000000000" pitchFamily="65" charset="-122"/>
                <a:ea typeface="方正粗宋简体" panose="03000509000000000000" pitchFamily="65" charset="-122"/>
              </a:rPr>
              <a:t>UML</a:t>
            </a:r>
            <a:endParaRPr lang="en-US" altLang="zh-CN" sz="4800" dirty="0">
              <a:solidFill>
                <a:schemeClr val="bg1"/>
              </a:solidFill>
              <a:latin typeface="方正粗宋简体" panose="03000509000000000000" pitchFamily="65" charset="-122"/>
              <a:ea typeface="方正粗宋简体" panose="03000509000000000000" pitchFamily="65" charset="-122"/>
            </a:endParaRPr>
          </a:p>
        </p:txBody>
      </p:sp>
      <p:sp>
        <p:nvSpPr>
          <p:cNvPr id="4" name="文本框 3"/>
          <p:cNvSpPr txBox="1"/>
          <p:nvPr/>
        </p:nvSpPr>
        <p:spPr>
          <a:xfrm>
            <a:off x="1229509" y="1131421"/>
            <a:ext cx="6612382" cy="645160"/>
          </a:xfrm>
          <a:prstGeom prst="rect">
            <a:avLst/>
          </a:prstGeom>
        </p:spPr>
        <p:txBody>
          <a:bodyPr wrap="square" rtlCol="0" anchor="ctr" anchorCtr="0">
            <a:spAutoFit/>
          </a:bodyPr>
          <a:lstStyle/>
          <a:p>
            <a:pPr algn="ctr"/>
            <a:r>
              <a:rPr lang="zh-CN" altLang="en-US" sz="3600" dirty="0">
                <a:solidFill>
                  <a:schemeClr val="bg1"/>
                </a:solidFill>
                <a:latin typeface="方正粗宋简体" panose="03000509000000000000" pitchFamily="65" charset="-122"/>
                <a:ea typeface="方正粗宋简体" panose="03000509000000000000" pitchFamily="65" charset="-122"/>
              </a:rPr>
              <a:t>工程实战基础 </a:t>
            </a:r>
            <a:r>
              <a:rPr lang="zh-CN" altLang="en-US" sz="2800" dirty="0">
                <a:solidFill>
                  <a:schemeClr val="bg1"/>
                </a:solidFill>
                <a:latin typeface="方正粗宋简体" panose="03000509000000000000" pitchFamily="65" charset="-122"/>
                <a:ea typeface="方正粗宋简体" panose="03000509000000000000" pitchFamily="65" charset="-122"/>
              </a:rPr>
              <a:t>之</a:t>
            </a:r>
            <a:endParaRPr lang="zh-CN" altLang="en-US" sz="4800" dirty="0">
              <a:solidFill>
                <a:schemeClr val="bg1"/>
              </a:solidFill>
              <a:latin typeface="方正粗宋简体" panose="03000509000000000000" pitchFamily="65" charset="-122"/>
              <a:ea typeface="方正粗宋简体" panose="03000509000000000000" pitchFamily="65" charset="-122"/>
            </a:endParaRPr>
          </a:p>
        </p:txBody>
      </p:sp>
      <p:sp>
        <p:nvSpPr>
          <p:cNvPr id="5" name="文本框 4"/>
          <p:cNvSpPr txBox="1"/>
          <p:nvPr/>
        </p:nvSpPr>
        <p:spPr>
          <a:xfrm>
            <a:off x="1559133" y="3901696"/>
            <a:ext cx="5953135" cy="460375"/>
          </a:xfrm>
          <a:prstGeom prst="rect">
            <a:avLst/>
          </a:prstGeom>
        </p:spPr>
        <p:txBody>
          <a:bodyPr wrap="square" rtlCol="0" anchor="ctr" anchorCtr="0">
            <a:spAutoFit/>
          </a:bodyPr>
          <a:lstStyle/>
          <a:p>
            <a:pPr algn="ctr"/>
            <a:r>
              <a:rPr lang="zh-CN" altLang="en-US" sz="2400" dirty="0">
                <a:solidFill>
                  <a:schemeClr val="bg1"/>
                </a:solidFill>
                <a:latin typeface="方正粗宋简体" panose="03000509000000000000" pitchFamily="65" charset="-122"/>
                <a:ea typeface="方正粗宋简体" panose="03000509000000000000" pitchFamily="65" charset="-122"/>
              </a:rPr>
              <a:t>北京中科浩电科技有限公司</a:t>
            </a:r>
            <a:endParaRPr lang="zh-CN" altLang="en-US" sz="2400" dirty="0">
              <a:solidFill>
                <a:schemeClr val="bg1"/>
              </a:solidFill>
              <a:latin typeface="方正粗宋简体" panose="03000509000000000000" pitchFamily="65" charset="-122"/>
              <a:ea typeface="方正粗宋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8000" fill="hold" grpId="0" nodeType="afterEffect" p14:presetBounceEnd="44000">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14:bounceEnd="44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800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1119619" cy="583565"/>
            <a:chOff x="568442" y="140762"/>
            <a:chExt cx="1492825" cy="778089"/>
          </a:xfrm>
        </p:grpSpPr>
        <p:sp>
          <p:nvSpPr>
            <p:cNvPr id="5" name="文本框 23"/>
            <p:cNvSpPr txBox="1"/>
            <p:nvPr/>
          </p:nvSpPr>
          <p:spPr>
            <a:xfrm>
              <a:off x="733694" y="140762"/>
              <a:ext cx="1327573" cy="778089"/>
            </a:xfrm>
            <a:prstGeom prst="rect">
              <a:avLst/>
            </a:prstGeom>
            <a:noFill/>
          </p:spPr>
          <p:txBody>
            <a:bodyPr wrap="none" rtlCol="0">
              <a:spAutoFit/>
            </a:bodyPr>
            <a:lstStyle/>
            <a:p>
              <a:pPr algn="l"/>
              <a:r>
                <a:rPr lang="zh-CN" altLang="en-US" sz="3200" dirty="0" smtClean="0">
                  <a:sym typeface="+mn-ea"/>
                </a:rPr>
                <a:t>类图</a:t>
              </a:r>
              <a:endPar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619760" y="964565"/>
            <a:ext cx="7905115" cy="3759835"/>
          </a:xfrm>
          <a:prstGeom prst="roundRect">
            <a:avLst>
              <a:gd name="adj" fmla="val 0"/>
            </a:avLst>
          </a:prstGeom>
          <a:noFill/>
          <a:ln w="25400">
            <a:solidFill>
              <a:srgbClr val="0070C0"/>
            </a:solidFill>
            <a:round/>
          </a:ln>
        </p:spPr>
        <p:txBody>
          <a:bodyPr anchor="ctr" anchorCtr="1"/>
          <a:lstStyle/>
          <a:p>
            <a:pPr marR="0" lvl="0" indent="0" algn="just" defTabSz="685800" rtl="0" latinLnBrk="0">
              <a:lnSpc>
                <a:spcPct val="100000"/>
              </a:lnSpc>
              <a:spcBef>
                <a:spcPct val="50000"/>
              </a:spcBef>
              <a:buClrTx/>
              <a:buSzTx/>
              <a:buFont typeface="Wingdings" panose="05000000000000000000" pitchFamily="2" charset="2"/>
              <a:buNone/>
            </a:pPr>
            <a:endParaRPr lang="zh-CN" altLang="en-US" sz="1800" dirty="0">
              <a:latin typeface="方正宋黑简体" panose="02010601030101010101" pitchFamily="2" charset="-122"/>
              <a:ea typeface="方正宋黑简体" panose="02010601030101010101" pitchFamily="2" charset="-122"/>
            </a:endParaRPr>
          </a:p>
        </p:txBody>
      </p:sp>
      <p:grpSp>
        <p:nvGrpSpPr>
          <p:cNvPr id="28675" name="Group 4"/>
          <p:cNvGrpSpPr/>
          <p:nvPr/>
        </p:nvGrpSpPr>
        <p:grpSpPr>
          <a:xfrm>
            <a:off x="1763078" y="3162935"/>
            <a:ext cx="5943600" cy="1143000"/>
            <a:chOff x="476" y="2432"/>
            <a:chExt cx="4853" cy="1155"/>
          </a:xfrm>
        </p:grpSpPr>
        <p:pic>
          <p:nvPicPr>
            <p:cNvPr id="28687" name="Picture 5" descr="j0195384"/>
            <p:cNvPicPr>
              <a:picLocks noChangeAspect="1"/>
            </p:cNvPicPr>
            <p:nvPr/>
          </p:nvPicPr>
          <p:blipFill>
            <a:blip r:embed="rId1"/>
            <a:stretch>
              <a:fillRect/>
            </a:stretch>
          </p:blipFill>
          <p:spPr>
            <a:xfrm>
              <a:off x="476" y="2432"/>
              <a:ext cx="1131" cy="1155"/>
            </a:xfrm>
            <a:prstGeom prst="rect">
              <a:avLst/>
            </a:prstGeom>
            <a:noFill/>
            <a:ln w="9525">
              <a:noFill/>
            </a:ln>
          </p:spPr>
        </p:pic>
        <p:sp>
          <p:nvSpPr>
            <p:cNvPr id="64518" name="AutoShape 6"/>
            <p:cNvSpPr>
              <a:spLocks noChangeArrowheads="1"/>
            </p:cNvSpPr>
            <p:nvPr/>
          </p:nvSpPr>
          <p:spPr bwMode="auto">
            <a:xfrm>
              <a:off x="1837" y="2884"/>
              <a:ext cx="588" cy="364"/>
            </a:xfrm>
            <a:prstGeom prst="leftRightArrow">
              <a:avLst>
                <a:gd name="adj1" fmla="val 50000"/>
                <a:gd name="adj2" fmla="val 32452"/>
              </a:avLst>
            </a:prstGeom>
            <a:solidFill>
              <a:srgbClr val="CCFFFF"/>
            </a:solidFill>
            <a:ln w="9525"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1"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pic>
          <p:nvPicPr>
            <p:cNvPr id="28689" name="Picture 7"/>
            <p:cNvPicPr>
              <a:picLocks noChangeAspect="1"/>
            </p:cNvPicPr>
            <p:nvPr/>
          </p:nvPicPr>
          <p:blipFill>
            <a:blip r:embed="rId2"/>
            <a:stretch>
              <a:fillRect/>
            </a:stretch>
          </p:blipFill>
          <p:spPr>
            <a:xfrm>
              <a:off x="2653" y="2614"/>
              <a:ext cx="2676" cy="889"/>
            </a:xfrm>
            <a:prstGeom prst="rect">
              <a:avLst/>
            </a:prstGeom>
            <a:noFill/>
            <a:ln w="9525">
              <a:noFill/>
            </a:ln>
          </p:spPr>
        </p:pic>
      </p:grpSp>
      <p:sp>
        <p:nvSpPr>
          <p:cNvPr id="28678" name="Rectangle 29"/>
          <p:cNvSpPr/>
          <p:nvPr/>
        </p:nvSpPr>
        <p:spPr>
          <a:xfrm>
            <a:off x="967740" y="1151890"/>
            <a:ext cx="7208520" cy="1173480"/>
          </a:xfrm>
          <a:prstGeom prst="rect">
            <a:avLst/>
          </a:prstGeom>
          <a:noFill/>
          <a:ln w="9525">
            <a:noFill/>
          </a:ln>
        </p:spPr>
        <p:txBody>
          <a:bodyPr lIns="3600" tIns="3600" rIns="3600" bIns="3600"/>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285750" lvl="0" indent="-285750" eaLnBrk="1" hangingPunct="1">
              <a:buNone/>
            </a:pP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ja-JP" sz="2000" dirty="0">
                <a:solidFill>
                  <a:schemeClr val="tx1"/>
                </a:solidFill>
                <a:latin typeface="微软雅黑" panose="020B0503020204020204" charset="-122"/>
                <a:ea typeface="微软雅黑" panose="020B0503020204020204" charset="-122"/>
                <a:cs typeface="微软雅黑" panose="020B0503020204020204" charset="-122"/>
              </a:rPr>
              <a:t>概要</a:t>
            </a:r>
            <a:endParaRPr lang="zh-CN" altLang="ja-JP" sz="2000" dirty="0">
              <a:solidFill>
                <a:schemeClr val="tx1"/>
              </a:solidFill>
            </a:endParaRPr>
          </a:p>
          <a:p>
            <a:pPr marL="762000" lvl="1" indent="-285750" eaLnBrk="1" hangingPunct="1">
              <a:buFont typeface="Times New Roman" panose="02020603050405020304" pitchFamily="18" charset="0"/>
              <a:buChar char="※"/>
            </a:pPr>
            <a:r>
              <a:rPr lang="zh-CN" altLang="en-US" sz="1400" b="0" dirty="0">
                <a:solidFill>
                  <a:schemeClr val="tx1"/>
                </a:solidFill>
              </a:rPr>
              <a:t>类图以反映类的结构(属性、操作)以及类之间的关系为主要目的，描述了软件系统的结构，是一种静态建模方法</a:t>
            </a:r>
            <a:endParaRPr lang="zh-CN" altLang="en-US" sz="1400" b="0" dirty="0">
              <a:solidFill>
                <a:schemeClr val="tx1"/>
              </a:solidFill>
            </a:endParaRPr>
          </a:p>
          <a:p>
            <a:pPr marL="762000" lvl="1" indent="-285750" eaLnBrk="1" hangingPunct="1">
              <a:buFont typeface="Times New Roman" panose="02020603050405020304" pitchFamily="18" charset="0"/>
              <a:buChar char="※"/>
            </a:pPr>
            <a:r>
              <a:rPr lang="zh-CN" altLang="en-US" sz="1400" b="0" dirty="0">
                <a:solidFill>
                  <a:schemeClr val="tx1"/>
                </a:solidFill>
              </a:rPr>
              <a:t>类图中的“类”与面向对象语言中的“类”的概念是对应的，是对现实世界中的事物的抽象</a:t>
            </a:r>
            <a:endParaRPr lang="zh-CN" altLang="en-US" sz="1400" b="0" dirty="0">
              <a:solidFill>
                <a:schemeClr val="tx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28675"/>
                                        </p:tgtEl>
                                        <p:attrNameLst>
                                          <p:attrName>style.visibility</p:attrName>
                                        </p:attrNameLst>
                                      </p:cBhvr>
                                      <p:to>
                                        <p:strVal val="visible"/>
                                      </p:to>
                                    </p:set>
                                    <p:animEffect transition="in" filter="wipe(left)">
                                      <p:cBhvr>
                                        <p:cTn id="16" dur="500"/>
                                        <p:tgtEl>
                                          <p:spTgt spid="2867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678"/>
                                        </p:tgtEl>
                                        <p:attrNameLst>
                                          <p:attrName>style.visibility</p:attrName>
                                        </p:attrNameLst>
                                      </p:cBhvr>
                                      <p:to>
                                        <p:strVal val="visible"/>
                                      </p:to>
                                    </p:set>
                                    <p:animEffect transition="in" filter="wipe(left)">
                                      <p:cBhvr>
                                        <p:cTn id="19" dur="500"/>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67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1119619" cy="583565"/>
            <a:chOff x="568442" y="140762"/>
            <a:chExt cx="1492825" cy="778089"/>
          </a:xfrm>
        </p:grpSpPr>
        <p:sp>
          <p:nvSpPr>
            <p:cNvPr id="5" name="文本框 23"/>
            <p:cNvSpPr txBox="1"/>
            <p:nvPr/>
          </p:nvSpPr>
          <p:spPr>
            <a:xfrm>
              <a:off x="733694" y="140762"/>
              <a:ext cx="1327573" cy="778089"/>
            </a:xfrm>
            <a:prstGeom prst="rect">
              <a:avLst/>
            </a:prstGeom>
            <a:noFill/>
          </p:spPr>
          <p:txBody>
            <a:bodyPr wrap="none" rtlCol="0">
              <a:spAutoFit/>
            </a:bodyPr>
            <a:lstStyle/>
            <a:p>
              <a:pPr algn="l"/>
              <a:r>
                <a:rPr lang="zh-CN" altLang="en-US" sz="3200" dirty="0" smtClean="0">
                  <a:sym typeface="+mn-ea"/>
                </a:rPr>
                <a:t>类图</a:t>
              </a:r>
              <a:endPar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619760" y="964565"/>
            <a:ext cx="7905115" cy="3759835"/>
          </a:xfrm>
          <a:prstGeom prst="roundRect">
            <a:avLst>
              <a:gd name="adj" fmla="val 0"/>
            </a:avLst>
          </a:prstGeom>
          <a:noFill/>
          <a:ln w="25400">
            <a:solidFill>
              <a:srgbClr val="0070C0"/>
            </a:solidFill>
            <a:round/>
          </a:ln>
        </p:spPr>
        <p:txBody>
          <a:bodyPr anchor="ctr" anchorCtr="1"/>
          <a:lstStyle/>
          <a:p>
            <a:pPr marR="0" lvl="0" indent="0" algn="just" defTabSz="685800" rtl="0" latinLnBrk="0">
              <a:lnSpc>
                <a:spcPct val="100000"/>
              </a:lnSpc>
              <a:spcBef>
                <a:spcPct val="50000"/>
              </a:spcBef>
              <a:buClrTx/>
              <a:buSzTx/>
              <a:buFont typeface="Wingdings" panose="05000000000000000000" pitchFamily="2" charset="2"/>
              <a:buNone/>
            </a:pPr>
            <a:endParaRPr lang="zh-CN" altLang="en-US" sz="1800" dirty="0">
              <a:latin typeface="方正宋黑简体" panose="02010601030101010101" pitchFamily="2" charset="-122"/>
              <a:ea typeface="方正宋黑简体" panose="02010601030101010101" pitchFamily="2" charset="-122"/>
            </a:endParaRPr>
          </a:p>
        </p:txBody>
      </p:sp>
      <p:sp>
        <p:nvSpPr>
          <p:cNvPr id="28676" name="Rectangle 8"/>
          <p:cNvSpPr/>
          <p:nvPr/>
        </p:nvSpPr>
        <p:spPr>
          <a:xfrm>
            <a:off x="619760" y="964565"/>
            <a:ext cx="7315835" cy="2049145"/>
          </a:xfrm>
          <a:prstGeom prst="rect">
            <a:avLst/>
          </a:prstGeom>
          <a:noFill/>
          <a:ln w="9525">
            <a:noFill/>
          </a:ln>
        </p:spPr>
        <p:txBody>
          <a:bodyPr lIns="3600" tIns="3600" rIns="3600" bIns="3600"/>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285750" lvl="0" indent="-285750" eaLnBrk="1" hangingPunct="1">
              <a:buNone/>
            </a:pP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rPr>
              <a:t>2 </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类图中的事物</a:t>
            </a:r>
            <a:endPar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285750" lvl="0" indent="-285750" eaLnBrk="1" hangingPunct="1">
              <a:buNone/>
            </a:pP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rPr>
              <a:t>        1 </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类</a:t>
            </a:r>
            <a:endPar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762000" lvl="1" indent="-285750" eaLnBrk="1" hangingPunct="1">
              <a:buFont typeface="Times New Roman" panose="02020603050405020304" pitchFamily="18" charset="0"/>
              <a:buChar char="※"/>
            </a:pPr>
            <a:r>
              <a:rPr lang="zh-CN" altLang="en-US" sz="1400" b="0" dirty="0">
                <a:solidFill>
                  <a:schemeClr val="tx1"/>
                </a:solidFill>
                <a:latin typeface="宋体" panose="02010600030101010101" pitchFamily="2" charset="-122"/>
                <a:ea typeface="宋体" panose="02010600030101010101" pitchFamily="2" charset="-122"/>
                <a:cs typeface="宋体" panose="02010600030101010101" pitchFamily="2" charset="-122"/>
              </a:rPr>
              <a:t>从上到下分为三部分，分别是类名、属性和操作。类名是必须有的</a:t>
            </a:r>
            <a:endParaRPr lang="zh-CN" altLang="en-US" sz="14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762000" lvl="1" indent="-285750" eaLnBrk="1" hangingPunct="1">
              <a:buFont typeface="Times New Roman" panose="02020603050405020304" pitchFamily="18" charset="0"/>
              <a:buChar char="※"/>
            </a:pPr>
            <a:r>
              <a:rPr lang="zh-CN" altLang="en-US" sz="1400" b="0" dirty="0">
                <a:solidFill>
                  <a:schemeClr val="tx1"/>
                </a:solidFill>
                <a:latin typeface="宋体" panose="02010600030101010101" pitchFamily="2" charset="-122"/>
                <a:ea typeface="宋体" panose="02010600030101010101" pitchFamily="2" charset="-122"/>
                <a:cs typeface="宋体" panose="02010600030101010101" pitchFamily="2" charset="-122"/>
              </a:rPr>
              <a:t>类如果有属性，则每一个属性都必须有一个名字，另外还可以有其它的描述信息，如可见性、数据类型、缺省值等</a:t>
            </a:r>
            <a:endParaRPr lang="zh-CN" altLang="en-US" sz="14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762000" lvl="1" indent="-285750" eaLnBrk="1" hangingPunct="1">
              <a:buFont typeface="Times New Roman" panose="02020603050405020304" pitchFamily="18" charset="0"/>
              <a:buChar char="※"/>
            </a:pPr>
            <a:r>
              <a:rPr lang="zh-CN" altLang="en-US" sz="1400" b="0" dirty="0">
                <a:solidFill>
                  <a:schemeClr val="tx1"/>
                </a:solidFill>
                <a:latin typeface="宋体" panose="02010600030101010101" pitchFamily="2" charset="-122"/>
                <a:ea typeface="宋体" panose="02010600030101010101" pitchFamily="2" charset="-122"/>
                <a:cs typeface="宋体" panose="02010600030101010101" pitchFamily="2" charset="-122"/>
              </a:rPr>
              <a:t>类如果有操作，则每一个操作也都有一个名字，其它可选的信息包括可见性、参数的名字、参数类型、参数缺省值和操作的返回值的类型等</a:t>
            </a:r>
            <a:endParaRPr lang="zh-CN" altLang="en-US" sz="14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28677" name="Group 28"/>
          <p:cNvGrpSpPr/>
          <p:nvPr/>
        </p:nvGrpSpPr>
        <p:grpSpPr>
          <a:xfrm>
            <a:off x="1537335" y="3010218"/>
            <a:ext cx="5768975" cy="1603375"/>
            <a:chOff x="816" y="3022"/>
            <a:chExt cx="3634" cy="1010"/>
          </a:xfrm>
        </p:grpSpPr>
        <p:pic>
          <p:nvPicPr>
            <p:cNvPr id="28679" name="Picture 20"/>
            <p:cNvPicPr>
              <a:picLocks noChangeAspect="1"/>
            </p:cNvPicPr>
            <p:nvPr/>
          </p:nvPicPr>
          <p:blipFill>
            <a:blip r:embed="rId1"/>
            <a:stretch>
              <a:fillRect/>
            </a:stretch>
          </p:blipFill>
          <p:spPr>
            <a:xfrm>
              <a:off x="1956" y="3024"/>
              <a:ext cx="1543" cy="457"/>
            </a:xfrm>
            <a:prstGeom prst="rect">
              <a:avLst/>
            </a:prstGeom>
            <a:noFill/>
            <a:ln w="9525">
              <a:noFill/>
            </a:ln>
          </p:spPr>
        </p:pic>
        <p:sp>
          <p:nvSpPr>
            <p:cNvPr id="28680" name="AutoShape 21"/>
            <p:cNvSpPr/>
            <p:nvPr/>
          </p:nvSpPr>
          <p:spPr>
            <a:xfrm>
              <a:off x="816" y="3296"/>
              <a:ext cx="1004" cy="534"/>
            </a:xfrm>
            <a:prstGeom prst="borderCallout1">
              <a:avLst>
                <a:gd name="adj1" fmla="val 13481"/>
                <a:gd name="adj2" fmla="val 104782"/>
                <a:gd name="adj3" fmla="val 13481"/>
                <a:gd name="adj4" fmla="val 122708"/>
              </a:avLst>
            </a:prstGeom>
            <a:noFill/>
            <a:ln w="12700" cap="flat" cmpd="sng">
              <a:solidFill>
                <a:srgbClr val="000000"/>
              </a:solidFill>
              <a:prstDash val="solid"/>
              <a:miter/>
              <a:headEnd type="none" w="med" len="med"/>
              <a:tailEnd type="stealth" w="lg" len="med"/>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0"/>
                </a:spcBef>
                <a:buFontTx/>
                <a:buNone/>
              </a:pPr>
              <a:r>
                <a:rPr lang="zh-CN" altLang="en-US" sz="900" dirty="0">
                  <a:solidFill>
                    <a:srgbClr val="000000"/>
                  </a:solidFill>
                </a:rPr>
                <a:t>可见性</a:t>
              </a:r>
              <a:endParaRPr lang="zh-CN" altLang="en-US" sz="900" dirty="0">
                <a:solidFill>
                  <a:srgbClr val="000000"/>
                </a:solidFill>
              </a:endParaRPr>
            </a:p>
            <a:p>
              <a:pPr marL="0" lvl="0" indent="0" eaLnBrk="1" hangingPunct="1">
                <a:spcBef>
                  <a:spcPct val="0"/>
                </a:spcBef>
                <a:buFontTx/>
                <a:buNone/>
              </a:pPr>
              <a:r>
                <a:rPr lang="en-US" altLang="zh-CN" sz="900" b="0" dirty="0">
                  <a:solidFill>
                    <a:srgbClr val="000000"/>
                  </a:solidFill>
                </a:rPr>
                <a:t>-</a:t>
              </a:r>
              <a:r>
                <a:rPr lang="zh-CN" altLang="en-US" sz="900" b="0" dirty="0">
                  <a:solidFill>
                    <a:srgbClr val="000000"/>
                  </a:solidFill>
                </a:rPr>
                <a:t>代表</a:t>
              </a:r>
              <a:r>
                <a:rPr lang="en-US" altLang="zh-CN" sz="900" b="0" dirty="0">
                  <a:solidFill>
                    <a:srgbClr val="000000"/>
                  </a:solidFill>
                </a:rPr>
                <a:t>private</a:t>
              </a:r>
              <a:endParaRPr lang="en-US" altLang="zh-CN" sz="900" b="0" dirty="0">
                <a:solidFill>
                  <a:srgbClr val="000000"/>
                </a:solidFill>
              </a:endParaRPr>
            </a:p>
            <a:p>
              <a:pPr marL="0" lvl="0" indent="0" eaLnBrk="1" hangingPunct="1">
                <a:spcBef>
                  <a:spcPct val="0"/>
                </a:spcBef>
                <a:buFontTx/>
                <a:buNone/>
              </a:pPr>
              <a:r>
                <a:rPr lang="en-US" altLang="zh-CN" sz="900" b="0" dirty="0">
                  <a:solidFill>
                    <a:srgbClr val="000000"/>
                  </a:solidFill>
                </a:rPr>
                <a:t>+</a:t>
              </a:r>
              <a:r>
                <a:rPr lang="zh-CN" altLang="en-US" sz="900" b="0" dirty="0">
                  <a:solidFill>
                    <a:srgbClr val="000000"/>
                  </a:solidFill>
                </a:rPr>
                <a:t>代表</a:t>
              </a:r>
              <a:r>
                <a:rPr lang="en-US" altLang="zh-CN" sz="900" b="0" dirty="0">
                  <a:solidFill>
                    <a:srgbClr val="000000"/>
                  </a:solidFill>
                </a:rPr>
                <a:t>public</a:t>
              </a:r>
              <a:endParaRPr lang="en-US" altLang="zh-CN" sz="900" b="0" dirty="0">
                <a:solidFill>
                  <a:srgbClr val="000000"/>
                </a:solidFill>
              </a:endParaRPr>
            </a:p>
            <a:p>
              <a:pPr marL="0" lvl="0" indent="0" eaLnBrk="1" hangingPunct="1">
                <a:spcBef>
                  <a:spcPct val="0"/>
                </a:spcBef>
                <a:buFontTx/>
                <a:buNone/>
              </a:pPr>
              <a:r>
                <a:rPr lang="en-US" altLang="zh-CN" sz="900" b="0" dirty="0">
                  <a:solidFill>
                    <a:srgbClr val="000000"/>
                  </a:solidFill>
                </a:rPr>
                <a:t>#</a:t>
              </a:r>
              <a:r>
                <a:rPr lang="zh-CN" altLang="en-US" sz="900" b="0" dirty="0">
                  <a:solidFill>
                    <a:srgbClr val="000000"/>
                  </a:solidFill>
                </a:rPr>
                <a:t>代表</a:t>
              </a:r>
              <a:r>
                <a:rPr lang="en-US" altLang="zh-CN" sz="900" b="0" dirty="0">
                  <a:solidFill>
                    <a:srgbClr val="000000"/>
                  </a:solidFill>
                </a:rPr>
                <a:t>protected</a:t>
              </a:r>
              <a:endParaRPr lang="en-US" altLang="ja-JP" sz="900" b="0" dirty="0">
                <a:solidFill>
                  <a:srgbClr val="000000"/>
                </a:solidFill>
              </a:endParaRPr>
            </a:p>
            <a:p>
              <a:pPr marL="0" lvl="0" indent="0" eaLnBrk="1" hangingPunct="1">
                <a:spcBef>
                  <a:spcPct val="0"/>
                </a:spcBef>
                <a:buFontTx/>
                <a:buNone/>
              </a:pPr>
              <a:r>
                <a:rPr lang="zh-CN" altLang="en-US" sz="900" b="0" dirty="0">
                  <a:solidFill>
                    <a:srgbClr val="000000"/>
                  </a:solidFill>
                </a:rPr>
                <a:t>也可以使用</a:t>
              </a:r>
              <a:r>
                <a:rPr lang="zh-CN" altLang="en-US" sz="800" b="0" dirty="0">
                  <a:solidFill>
                    <a:srgbClr val="000000"/>
                  </a:solidFill>
                </a:rPr>
                <a:t>图形</a:t>
              </a:r>
              <a:r>
                <a:rPr lang="zh-CN" altLang="en-US" sz="900" b="0" dirty="0">
                  <a:solidFill>
                    <a:srgbClr val="000000"/>
                  </a:solidFill>
                </a:rPr>
                <a:t>表示</a:t>
              </a:r>
              <a:endParaRPr lang="en-US" altLang="zh-CN" sz="900" b="0" dirty="0">
                <a:solidFill>
                  <a:srgbClr val="000000"/>
                </a:solidFill>
              </a:endParaRPr>
            </a:p>
          </p:txBody>
        </p:sp>
        <p:sp>
          <p:nvSpPr>
            <p:cNvPr id="28681" name="AutoShape 22"/>
            <p:cNvSpPr/>
            <p:nvPr/>
          </p:nvSpPr>
          <p:spPr>
            <a:xfrm>
              <a:off x="3634" y="3521"/>
              <a:ext cx="680" cy="175"/>
            </a:xfrm>
            <a:prstGeom prst="borderCallout1">
              <a:avLst>
                <a:gd name="adj1" fmla="val 41144"/>
                <a:gd name="adj2" fmla="val -7060"/>
                <a:gd name="adj3" fmla="val -82856"/>
                <a:gd name="adj4" fmla="val -65148"/>
              </a:avLst>
            </a:prstGeom>
            <a:noFill/>
            <a:ln w="12700" cap="flat" cmpd="sng">
              <a:solidFill>
                <a:srgbClr val="000000"/>
              </a:solidFill>
              <a:prstDash val="solid"/>
              <a:miter/>
              <a:headEnd type="none" w="med" len="med"/>
              <a:tailEnd type="stealth" w="lg" len="med"/>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0"/>
                </a:spcBef>
                <a:buFontTx/>
                <a:buNone/>
              </a:pPr>
              <a:r>
                <a:rPr lang="zh-CN" altLang="en-US" sz="900" dirty="0">
                  <a:solidFill>
                    <a:srgbClr val="000000"/>
                  </a:solidFill>
                </a:rPr>
                <a:t>返回值类型</a:t>
              </a:r>
              <a:endParaRPr lang="zh-CN" altLang="en-US" sz="900" dirty="0">
                <a:solidFill>
                  <a:srgbClr val="000000"/>
                </a:solidFill>
              </a:endParaRPr>
            </a:p>
          </p:txBody>
        </p:sp>
        <p:sp>
          <p:nvSpPr>
            <p:cNvPr id="28682" name="AutoShape 23"/>
            <p:cNvSpPr/>
            <p:nvPr/>
          </p:nvSpPr>
          <p:spPr>
            <a:xfrm>
              <a:off x="3045" y="3793"/>
              <a:ext cx="816" cy="239"/>
            </a:xfrm>
            <a:prstGeom prst="borderCallout1">
              <a:avLst>
                <a:gd name="adj1" fmla="val 30125"/>
                <a:gd name="adj2" fmla="val -5884"/>
                <a:gd name="adj3" fmla="val -146861"/>
                <a:gd name="adj4" fmla="val -47181"/>
              </a:avLst>
            </a:prstGeom>
            <a:noFill/>
            <a:ln w="12700" cap="flat" cmpd="sng">
              <a:solidFill>
                <a:srgbClr val="000000"/>
              </a:solidFill>
              <a:prstDash val="solid"/>
              <a:miter/>
              <a:headEnd type="none" w="med" len="med"/>
              <a:tailEnd type="stealth" w="lg" len="med"/>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0"/>
                </a:spcBef>
                <a:buFontTx/>
                <a:buNone/>
              </a:pPr>
              <a:r>
                <a:rPr lang="zh-CN" altLang="en-US" sz="900" dirty="0">
                  <a:solidFill>
                    <a:srgbClr val="000000"/>
                  </a:solidFill>
                </a:rPr>
                <a:t>操作</a:t>
              </a:r>
              <a:r>
                <a:rPr lang="zh-CN" altLang="en-US" sz="900" dirty="0">
                  <a:solidFill>
                    <a:srgbClr val="000000"/>
                  </a:solidFill>
                </a:rPr>
                <a:t>名称</a:t>
              </a:r>
              <a:endParaRPr lang="zh-CN" altLang="en-US" sz="900" dirty="0">
                <a:solidFill>
                  <a:srgbClr val="000000"/>
                </a:solidFill>
              </a:endParaRPr>
            </a:p>
            <a:p>
              <a:pPr marL="0" lvl="0" indent="0" algn="ctr" eaLnBrk="1" hangingPunct="1">
                <a:spcBef>
                  <a:spcPct val="0"/>
                </a:spcBef>
                <a:buFontTx/>
                <a:buNone/>
              </a:pPr>
              <a:r>
                <a:rPr lang="zh-CN" altLang="en-US" sz="900" b="0" dirty="0">
                  <a:solidFill>
                    <a:srgbClr val="000000"/>
                  </a:solidFill>
                </a:rPr>
                <a:t>斜体为抽象操作</a:t>
              </a:r>
              <a:endParaRPr lang="zh-CN" altLang="en-US" sz="900" b="0" dirty="0">
                <a:solidFill>
                  <a:srgbClr val="000000"/>
                </a:solidFill>
              </a:endParaRPr>
            </a:p>
          </p:txBody>
        </p:sp>
        <p:sp>
          <p:nvSpPr>
            <p:cNvPr id="28683" name="AutoShape 24"/>
            <p:cNvSpPr/>
            <p:nvPr/>
          </p:nvSpPr>
          <p:spPr>
            <a:xfrm>
              <a:off x="3725" y="3319"/>
              <a:ext cx="499" cy="156"/>
            </a:xfrm>
            <a:prstGeom prst="borderCallout1">
              <a:avLst>
                <a:gd name="adj1" fmla="val 46153"/>
                <a:gd name="adj2" fmla="val -9620"/>
                <a:gd name="adj3" fmla="val -82051"/>
                <a:gd name="adj4" fmla="val -170139"/>
              </a:avLst>
            </a:prstGeom>
            <a:noFill/>
            <a:ln w="12700" cap="flat" cmpd="sng">
              <a:solidFill>
                <a:srgbClr val="000000"/>
              </a:solidFill>
              <a:prstDash val="solid"/>
              <a:miter/>
              <a:headEnd type="none" w="med" len="med"/>
              <a:tailEnd type="stealth" w="lg" len="med"/>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0"/>
                </a:spcBef>
                <a:buFontTx/>
                <a:buNone/>
              </a:pPr>
              <a:r>
                <a:rPr lang="zh-CN" altLang="en-US" sz="900" dirty="0">
                  <a:solidFill>
                    <a:srgbClr val="000000"/>
                  </a:solidFill>
                </a:rPr>
                <a:t>缺省值</a:t>
              </a:r>
              <a:endParaRPr lang="zh-CN" altLang="en-US" sz="900" dirty="0">
                <a:solidFill>
                  <a:srgbClr val="000000"/>
                </a:solidFill>
              </a:endParaRPr>
            </a:p>
          </p:txBody>
        </p:sp>
        <p:sp>
          <p:nvSpPr>
            <p:cNvPr id="28684" name="AutoShape 25"/>
            <p:cNvSpPr/>
            <p:nvPr/>
          </p:nvSpPr>
          <p:spPr>
            <a:xfrm>
              <a:off x="3724" y="3022"/>
              <a:ext cx="726" cy="247"/>
            </a:xfrm>
            <a:prstGeom prst="borderCallout1">
              <a:avLst>
                <a:gd name="adj1" fmla="val 29148"/>
                <a:gd name="adj2" fmla="val -6611"/>
                <a:gd name="adj3" fmla="val 29148"/>
                <a:gd name="adj4" fmla="val -103856"/>
              </a:avLst>
            </a:prstGeom>
            <a:noFill/>
            <a:ln w="12700" cap="flat" cmpd="sng">
              <a:solidFill>
                <a:srgbClr val="000000"/>
              </a:solidFill>
              <a:prstDash val="solid"/>
              <a:miter/>
              <a:headEnd type="none" w="med" len="med"/>
              <a:tailEnd type="stealth" w="lg" len="med"/>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0"/>
                </a:spcBef>
                <a:buFontTx/>
                <a:buNone/>
              </a:pPr>
              <a:r>
                <a:rPr lang="zh-CN" altLang="en-US" sz="900" dirty="0">
                  <a:solidFill>
                    <a:srgbClr val="000000"/>
                  </a:solidFill>
                </a:rPr>
                <a:t>类名</a:t>
              </a:r>
              <a:endParaRPr lang="zh-CN" altLang="en-US" sz="900" dirty="0">
                <a:solidFill>
                  <a:srgbClr val="000000"/>
                </a:solidFill>
              </a:endParaRPr>
            </a:p>
            <a:p>
              <a:pPr marL="0" lvl="0" indent="0" algn="ctr" eaLnBrk="1" hangingPunct="1">
                <a:spcBef>
                  <a:spcPct val="0"/>
                </a:spcBef>
                <a:buFontTx/>
                <a:buNone/>
              </a:pPr>
              <a:r>
                <a:rPr lang="zh-CN" altLang="en-US" sz="900" b="0" dirty="0">
                  <a:solidFill>
                    <a:srgbClr val="000000"/>
                  </a:solidFill>
                </a:rPr>
                <a:t>斜体为抽象类</a:t>
              </a:r>
              <a:endParaRPr lang="zh-CN" altLang="en-US" sz="900" b="0" dirty="0">
                <a:solidFill>
                  <a:srgbClr val="000000"/>
                </a:solidFill>
              </a:endParaRPr>
            </a:p>
          </p:txBody>
        </p:sp>
        <p:sp>
          <p:nvSpPr>
            <p:cNvPr id="28685" name="AutoShape 26"/>
            <p:cNvSpPr/>
            <p:nvPr/>
          </p:nvSpPr>
          <p:spPr>
            <a:xfrm>
              <a:off x="1275" y="3067"/>
              <a:ext cx="543" cy="145"/>
            </a:xfrm>
            <a:prstGeom prst="borderCallout1">
              <a:avLst>
                <a:gd name="adj1" fmla="val 49657"/>
                <a:gd name="adj2" fmla="val 108838"/>
                <a:gd name="adj3" fmla="val 64139"/>
                <a:gd name="adj4" fmla="val 147144"/>
              </a:avLst>
            </a:prstGeom>
            <a:noFill/>
            <a:ln w="12700" cap="flat" cmpd="sng">
              <a:solidFill>
                <a:srgbClr val="000000"/>
              </a:solidFill>
              <a:prstDash val="solid"/>
              <a:miter/>
              <a:headEnd type="none" w="med" len="med"/>
              <a:tailEnd type="stealth" w="lg" len="med"/>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0"/>
                </a:spcBef>
                <a:buFontTx/>
                <a:buNone/>
              </a:pPr>
              <a:r>
                <a:rPr lang="zh-CN" altLang="en-US" sz="900" dirty="0">
                  <a:solidFill>
                    <a:srgbClr val="000000"/>
                  </a:solidFill>
                </a:rPr>
                <a:t>属性名称</a:t>
              </a:r>
              <a:endParaRPr lang="zh-CN" altLang="en-US" sz="900" dirty="0">
                <a:solidFill>
                  <a:srgbClr val="000000"/>
                </a:solidFill>
              </a:endParaRPr>
            </a:p>
          </p:txBody>
        </p:sp>
        <p:sp>
          <p:nvSpPr>
            <p:cNvPr id="28686" name="AutoShape 27"/>
            <p:cNvSpPr/>
            <p:nvPr/>
          </p:nvSpPr>
          <p:spPr>
            <a:xfrm>
              <a:off x="1820" y="3897"/>
              <a:ext cx="544" cy="135"/>
            </a:xfrm>
            <a:prstGeom prst="borderCallout1">
              <a:avLst>
                <a:gd name="adj1" fmla="val 39560"/>
                <a:gd name="adj2" fmla="val 108824"/>
                <a:gd name="adj3" fmla="val -393958"/>
                <a:gd name="adj4" fmla="val 130699"/>
              </a:avLst>
            </a:prstGeom>
            <a:noFill/>
            <a:ln w="12700" cap="flat" cmpd="sng">
              <a:solidFill>
                <a:srgbClr val="000000"/>
              </a:solidFill>
              <a:prstDash val="solid"/>
              <a:miter/>
              <a:headEnd type="none" w="med" len="med"/>
              <a:tailEnd type="stealth" w="lg" len="med"/>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0"/>
                </a:spcBef>
                <a:buFontTx/>
                <a:buNone/>
              </a:pPr>
              <a:r>
                <a:rPr lang="zh-CN" altLang="en-US" sz="900" dirty="0">
                  <a:solidFill>
                    <a:srgbClr val="000000"/>
                  </a:solidFill>
                </a:rPr>
                <a:t>参数列表</a:t>
              </a:r>
              <a:endParaRPr lang="zh-CN" altLang="en-US" sz="900" dirty="0">
                <a:solidFill>
                  <a:srgbClr val="000000"/>
                </a:solidFill>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676"/>
                                        </p:tgtEl>
                                        <p:attrNameLst>
                                          <p:attrName>style.visibility</p:attrName>
                                        </p:attrNameLst>
                                      </p:cBhvr>
                                      <p:to>
                                        <p:strVal val="visible"/>
                                      </p:to>
                                    </p:set>
                                    <p:animEffect transition="in" filter="wipe(left)">
                                      <p:cBhvr>
                                        <p:cTn id="16" dur="500"/>
                                        <p:tgtEl>
                                          <p:spTgt spid="28676"/>
                                        </p:tgtEl>
                                      </p:cBhvr>
                                    </p:animEffect>
                                  </p:childTnLst>
                                </p:cTn>
                              </p:par>
                              <p:par>
                                <p:cTn id="17" presetID="22" presetClass="entr" presetSubtype="8" fill="hold" nodeType="withEffect">
                                  <p:stCondLst>
                                    <p:cond delay="0"/>
                                  </p:stCondLst>
                                  <p:childTnLst>
                                    <p:set>
                                      <p:cBhvr>
                                        <p:cTn id="18" dur="1" fill="hold">
                                          <p:stCondLst>
                                            <p:cond delay="0"/>
                                          </p:stCondLst>
                                        </p:cTn>
                                        <p:tgtEl>
                                          <p:spTgt spid="28677"/>
                                        </p:tgtEl>
                                        <p:attrNameLst>
                                          <p:attrName>style.visibility</p:attrName>
                                        </p:attrNameLst>
                                      </p:cBhvr>
                                      <p:to>
                                        <p:strVal val="visible"/>
                                      </p:to>
                                    </p:set>
                                    <p:animEffect transition="in" filter="wipe(left)">
                                      <p:cBhvr>
                                        <p:cTn id="19"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67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1119619" cy="583565"/>
            <a:chOff x="568442" y="140762"/>
            <a:chExt cx="1492825" cy="778089"/>
          </a:xfrm>
        </p:grpSpPr>
        <p:sp>
          <p:nvSpPr>
            <p:cNvPr id="5" name="文本框 23"/>
            <p:cNvSpPr txBox="1"/>
            <p:nvPr/>
          </p:nvSpPr>
          <p:spPr>
            <a:xfrm>
              <a:off x="733694" y="140762"/>
              <a:ext cx="1327573" cy="778089"/>
            </a:xfrm>
            <a:prstGeom prst="rect">
              <a:avLst/>
            </a:prstGeom>
            <a:noFill/>
          </p:spPr>
          <p:txBody>
            <a:bodyPr wrap="none" rtlCol="0">
              <a:spAutoFit/>
            </a:bodyPr>
            <a:lstStyle/>
            <a:p>
              <a:r>
                <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rPr>
                <a:t>类图</a:t>
              </a:r>
              <a:endPar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619125" y="1030605"/>
            <a:ext cx="7905115" cy="3943985"/>
          </a:xfrm>
          <a:prstGeom prst="roundRect">
            <a:avLst>
              <a:gd name="adj" fmla="val 0"/>
            </a:avLst>
          </a:prstGeom>
          <a:noFill/>
          <a:ln w="25400">
            <a:solidFill>
              <a:srgbClr val="0070C0"/>
            </a:solidFill>
            <a:round/>
          </a:ln>
        </p:spPr>
        <p:txBody>
          <a:bodyPr anchor="ctr" anchorCtr="1"/>
          <a:lstStyle/>
          <a:p>
            <a:pPr marL="0" indent="0">
              <a:lnSpc>
                <a:spcPct val="150000"/>
              </a:lnSpc>
            </a:pPr>
            <a:endParaRPr lang="zh-CN" altLang="en-US" sz="1800" dirty="0">
              <a:latin typeface="方正宋黑简体" panose="02010601030101010101" pitchFamily="2" charset="-122"/>
              <a:ea typeface="方正宋黑简体" panose="02010601030101010101" pitchFamily="2" charset="-122"/>
            </a:endParaRPr>
          </a:p>
        </p:txBody>
      </p:sp>
      <p:grpSp>
        <p:nvGrpSpPr>
          <p:cNvPr id="30723" name="Group 4"/>
          <p:cNvGrpSpPr/>
          <p:nvPr/>
        </p:nvGrpSpPr>
        <p:grpSpPr>
          <a:xfrm>
            <a:off x="1009015" y="3499485"/>
            <a:ext cx="2736850" cy="1306513"/>
            <a:chOff x="249" y="2856"/>
            <a:chExt cx="1724" cy="823"/>
          </a:xfrm>
        </p:grpSpPr>
        <p:grpSp>
          <p:nvGrpSpPr>
            <p:cNvPr id="30733" name="Group 5"/>
            <p:cNvGrpSpPr/>
            <p:nvPr/>
          </p:nvGrpSpPr>
          <p:grpSpPr>
            <a:xfrm>
              <a:off x="249" y="2856"/>
              <a:ext cx="818" cy="813"/>
              <a:chOff x="2742" y="1389"/>
              <a:chExt cx="818" cy="813"/>
            </a:xfrm>
          </p:grpSpPr>
          <p:pic>
            <p:nvPicPr>
              <p:cNvPr id="30738" name="Picture 6"/>
              <p:cNvPicPr>
                <a:picLocks noChangeAspect="1"/>
              </p:cNvPicPr>
              <p:nvPr/>
            </p:nvPicPr>
            <p:blipFill>
              <a:blip r:embed="rId1"/>
              <a:stretch>
                <a:fillRect/>
              </a:stretch>
            </p:blipFill>
            <p:spPr>
              <a:xfrm>
                <a:off x="2742" y="1389"/>
                <a:ext cx="818" cy="813"/>
              </a:xfrm>
              <a:prstGeom prst="rect">
                <a:avLst/>
              </a:prstGeom>
              <a:noFill/>
              <a:ln w="9525">
                <a:noFill/>
              </a:ln>
            </p:spPr>
          </p:pic>
          <p:sp>
            <p:nvSpPr>
              <p:cNvPr id="30739" name="Text Box 7"/>
              <p:cNvSpPr txBox="1"/>
              <p:nvPr/>
            </p:nvSpPr>
            <p:spPr>
              <a:xfrm>
                <a:off x="2789" y="1888"/>
                <a:ext cx="771" cy="173"/>
              </a:xfrm>
              <a:prstGeom prst="rect">
                <a:avLst/>
              </a:prstGeom>
              <a:no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50000"/>
                  </a:spcBef>
                  <a:buFontTx/>
                  <a:buNone/>
                </a:pPr>
                <a:r>
                  <a:rPr lang="zh-CN" altLang="en-US" sz="1200" b="0" dirty="0">
                    <a:solidFill>
                      <a:srgbClr val="000000"/>
                    </a:solidFill>
                  </a:rPr>
                  <a:t>(标准图形)</a:t>
                </a:r>
                <a:endParaRPr lang="zh-CN" altLang="en-US" sz="1200" b="0" dirty="0">
                  <a:solidFill>
                    <a:srgbClr val="000000"/>
                  </a:solidFill>
                </a:endParaRPr>
              </a:p>
            </p:txBody>
          </p:sp>
        </p:grpSp>
        <p:grpSp>
          <p:nvGrpSpPr>
            <p:cNvPr id="30734" name="Group 8"/>
            <p:cNvGrpSpPr/>
            <p:nvPr/>
          </p:nvGrpSpPr>
          <p:grpSpPr>
            <a:xfrm>
              <a:off x="1111" y="2856"/>
              <a:ext cx="862" cy="717"/>
              <a:chOff x="4332" y="1389"/>
              <a:chExt cx="862" cy="717"/>
            </a:xfrm>
          </p:grpSpPr>
          <p:pic>
            <p:nvPicPr>
              <p:cNvPr id="30736" name="Picture 9"/>
              <p:cNvPicPr>
                <a:picLocks noChangeAspect="1"/>
              </p:cNvPicPr>
              <p:nvPr/>
            </p:nvPicPr>
            <p:blipFill>
              <a:blip r:embed="rId2"/>
              <a:stretch>
                <a:fillRect/>
              </a:stretch>
            </p:blipFill>
            <p:spPr>
              <a:xfrm>
                <a:off x="4332" y="1389"/>
                <a:ext cx="862" cy="523"/>
              </a:xfrm>
              <a:prstGeom prst="rect">
                <a:avLst/>
              </a:prstGeom>
              <a:noFill/>
              <a:ln w="9525">
                <a:noFill/>
              </a:ln>
            </p:spPr>
          </p:pic>
          <p:sp>
            <p:nvSpPr>
              <p:cNvPr id="30737" name="Text Box 10"/>
              <p:cNvSpPr txBox="1"/>
              <p:nvPr/>
            </p:nvSpPr>
            <p:spPr>
              <a:xfrm>
                <a:off x="4377" y="1933"/>
                <a:ext cx="771" cy="173"/>
              </a:xfrm>
              <a:prstGeom prst="rect">
                <a:avLst/>
              </a:prstGeom>
              <a:no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50000"/>
                  </a:spcBef>
                  <a:buFontTx/>
                  <a:buNone/>
                </a:pPr>
                <a:r>
                  <a:rPr lang="zh-CN" altLang="en-US" sz="1200" b="0" dirty="0">
                    <a:solidFill>
                      <a:srgbClr val="000000"/>
                    </a:solidFill>
                  </a:rPr>
                  <a:t>(变体图形)</a:t>
                </a:r>
                <a:endParaRPr lang="zh-CN" altLang="en-US" sz="1200" b="0" dirty="0">
                  <a:solidFill>
                    <a:srgbClr val="000000"/>
                  </a:solidFill>
                </a:endParaRPr>
              </a:p>
            </p:txBody>
          </p:sp>
        </p:grpSp>
        <p:sp>
          <p:nvSpPr>
            <p:cNvPr id="30735" name="Text Box 11"/>
            <p:cNvSpPr txBox="1"/>
            <p:nvPr/>
          </p:nvSpPr>
          <p:spPr>
            <a:xfrm>
              <a:off x="839" y="3467"/>
              <a:ext cx="408" cy="212"/>
            </a:xfrm>
            <a:prstGeom prst="rect">
              <a:avLst/>
            </a:prstGeom>
            <a:no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50000"/>
                </a:spcBef>
                <a:buFontTx/>
                <a:buNone/>
              </a:pPr>
              <a:r>
                <a:rPr lang="zh-CN" altLang="en-US" sz="1600" b="0" dirty="0">
                  <a:solidFill>
                    <a:srgbClr val="000000"/>
                  </a:solidFill>
                </a:rPr>
                <a:t>接口</a:t>
              </a:r>
              <a:endParaRPr lang="zh-CN" altLang="en-US" sz="1600" b="0" dirty="0">
                <a:solidFill>
                  <a:srgbClr val="000000"/>
                </a:solidFill>
              </a:endParaRPr>
            </a:p>
          </p:txBody>
        </p:sp>
      </p:grpSp>
      <p:grpSp>
        <p:nvGrpSpPr>
          <p:cNvPr id="30724" name="Group 12"/>
          <p:cNvGrpSpPr/>
          <p:nvPr/>
        </p:nvGrpSpPr>
        <p:grpSpPr>
          <a:xfrm>
            <a:off x="4257358" y="3198495"/>
            <a:ext cx="1871662" cy="1776413"/>
            <a:chOff x="2472" y="2810"/>
            <a:chExt cx="1179" cy="1119"/>
          </a:xfrm>
        </p:grpSpPr>
        <p:pic>
          <p:nvPicPr>
            <p:cNvPr id="30731" name="Picture 13"/>
            <p:cNvPicPr>
              <a:picLocks noChangeAspect="1"/>
            </p:cNvPicPr>
            <p:nvPr/>
          </p:nvPicPr>
          <p:blipFill>
            <a:blip r:embed="rId3"/>
            <a:stretch>
              <a:fillRect/>
            </a:stretch>
          </p:blipFill>
          <p:spPr>
            <a:xfrm>
              <a:off x="2472" y="2810"/>
              <a:ext cx="1179" cy="902"/>
            </a:xfrm>
            <a:prstGeom prst="rect">
              <a:avLst/>
            </a:prstGeom>
            <a:noFill/>
            <a:ln w="9525">
              <a:noFill/>
            </a:ln>
          </p:spPr>
        </p:pic>
        <p:sp>
          <p:nvSpPr>
            <p:cNvPr id="30732" name="Text Box 14"/>
            <p:cNvSpPr txBox="1"/>
            <p:nvPr/>
          </p:nvSpPr>
          <p:spPr>
            <a:xfrm>
              <a:off x="2789" y="3717"/>
              <a:ext cx="544" cy="212"/>
            </a:xfrm>
            <a:prstGeom prst="rect">
              <a:avLst/>
            </a:prstGeom>
            <a:no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50000"/>
                </a:spcBef>
                <a:buFontTx/>
                <a:buNone/>
              </a:pPr>
              <a:r>
                <a:rPr lang="zh-CN" altLang="en-US" sz="1600" b="0" dirty="0">
                  <a:solidFill>
                    <a:srgbClr val="000000"/>
                  </a:solidFill>
                </a:rPr>
                <a:t>抽象类</a:t>
              </a:r>
              <a:endParaRPr lang="zh-CN" altLang="en-US" sz="1600" b="0" dirty="0">
                <a:solidFill>
                  <a:srgbClr val="000000"/>
                </a:solidFill>
              </a:endParaRPr>
            </a:p>
          </p:txBody>
        </p:sp>
      </p:grpSp>
      <p:grpSp>
        <p:nvGrpSpPr>
          <p:cNvPr id="30725" name="Group 15"/>
          <p:cNvGrpSpPr/>
          <p:nvPr/>
        </p:nvGrpSpPr>
        <p:grpSpPr>
          <a:xfrm>
            <a:off x="6474143" y="3081655"/>
            <a:ext cx="2517775" cy="1822450"/>
            <a:chOff x="4014" y="2674"/>
            <a:chExt cx="1586" cy="1148"/>
          </a:xfrm>
        </p:grpSpPr>
        <p:grpSp>
          <p:nvGrpSpPr>
            <p:cNvPr id="30727" name="Group 16"/>
            <p:cNvGrpSpPr/>
            <p:nvPr/>
          </p:nvGrpSpPr>
          <p:grpSpPr>
            <a:xfrm>
              <a:off x="4014" y="2674"/>
              <a:ext cx="1586" cy="874"/>
              <a:chOff x="2835" y="3113"/>
              <a:chExt cx="1586" cy="874"/>
            </a:xfrm>
          </p:grpSpPr>
          <p:pic>
            <p:nvPicPr>
              <p:cNvPr id="30729" name="Picture 17"/>
              <p:cNvPicPr>
                <a:picLocks noChangeAspect="1"/>
              </p:cNvPicPr>
              <p:nvPr/>
            </p:nvPicPr>
            <p:blipFill>
              <a:blip r:embed="rId4"/>
              <a:stretch>
                <a:fillRect/>
              </a:stretch>
            </p:blipFill>
            <p:spPr>
              <a:xfrm>
                <a:off x="2835" y="3113"/>
                <a:ext cx="951" cy="874"/>
              </a:xfrm>
              <a:prstGeom prst="rect">
                <a:avLst/>
              </a:prstGeom>
              <a:noFill/>
              <a:ln w="9525">
                <a:noFill/>
              </a:ln>
            </p:spPr>
          </p:pic>
          <p:sp>
            <p:nvSpPr>
              <p:cNvPr id="30730" name="AutoShape 18"/>
              <p:cNvSpPr/>
              <p:nvPr/>
            </p:nvSpPr>
            <p:spPr>
              <a:xfrm>
                <a:off x="3878" y="3339"/>
                <a:ext cx="543" cy="175"/>
              </a:xfrm>
              <a:prstGeom prst="borderCallout1">
                <a:avLst>
                  <a:gd name="adj1" fmla="val 41144"/>
                  <a:gd name="adj2" fmla="val -8838"/>
                  <a:gd name="adj3" fmla="val -37713"/>
                  <a:gd name="adj4" fmla="val -44384"/>
                </a:avLst>
              </a:prstGeom>
              <a:noFill/>
              <a:ln w="12700" cap="flat" cmpd="sng">
                <a:solidFill>
                  <a:srgbClr val="000000"/>
                </a:solidFill>
                <a:prstDash val="solid"/>
                <a:miter/>
                <a:headEnd type="none" w="med" len="med"/>
                <a:tailEnd type="stealth" w="lg" len="med"/>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0"/>
                  </a:spcBef>
                  <a:buFontTx/>
                  <a:buNone/>
                </a:pPr>
                <a:r>
                  <a:rPr lang="zh-CN" altLang="en-US" sz="1200" dirty="0">
                    <a:solidFill>
                      <a:srgbClr val="000000"/>
                    </a:solidFill>
                  </a:rPr>
                  <a:t>模版参数</a:t>
                </a:r>
                <a:endParaRPr lang="en-US" altLang="zh-CN" sz="1200" dirty="0">
                  <a:solidFill>
                    <a:srgbClr val="000000"/>
                  </a:solidFill>
                </a:endParaRPr>
              </a:p>
            </p:txBody>
          </p:sp>
        </p:grpSp>
        <p:sp>
          <p:nvSpPr>
            <p:cNvPr id="30728" name="Text Box 19"/>
            <p:cNvSpPr txBox="1"/>
            <p:nvPr/>
          </p:nvSpPr>
          <p:spPr>
            <a:xfrm>
              <a:off x="4218" y="3610"/>
              <a:ext cx="544" cy="212"/>
            </a:xfrm>
            <a:prstGeom prst="rect">
              <a:avLst/>
            </a:prstGeom>
            <a:no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50000"/>
                </a:spcBef>
                <a:buFontTx/>
                <a:buNone/>
              </a:pPr>
              <a:r>
                <a:rPr lang="zh-CN" altLang="en-US" sz="1600" b="0" dirty="0">
                  <a:solidFill>
                    <a:srgbClr val="000000"/>
                  </a:solidFill>
                </a:rPr>
                <a:t>模版类</a:t>
              </a:r>
              <a:endParaRPr lang="zh-CN" altLang="en-US" sz="1600" b="0" dirty="0">
                <a:solidFill>
                  <a:srgbClr val="000000"/>
                </a:solidFill>
              </a:endParaRPr>
            </a:p>
          </p:txBody>
        </p:sp>
      </p:grpSp>
      <p:sp>
        <p:nvSpPr>
          <p:cNvPr id="30726" name="Rectangle 20"/>
          <p:cNvSpPr/>
          <p:nvPr/>
        </p:nvSpPr>
        <p:spPr>
          <a:xfrm>
            <a:off x="791210" y="1123950"/>
            <a:ext cx="7560945" cy="2311400"/>
          </a:xfrm>
          <a:prstGeom prst="rect">
            <a:avLst/>
          </a:prstGeom>
          <a:noFill/>
          <a:ln w="9525">
            <a:noFill/>
          </a:ln>
        </p:spPr>
        <p:txBody>
          <a:bodyPr lIns="3600" tIns="3600" rIns="3600" bIns="3600"/>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285750" lvl="0" indent="-285750" eaLnBrk="1" hangingPunct="1">
              <a:buNone/>
            </a:pP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类图中的事物及解释</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762000" lvl="1" indent="-285750" eaLnBrk="1" hangingPunct="1">
              <a:buNone/>
            </a:pPr>
            <a:r>
              <a:rPr lang="en-US"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rPr>
              <a:t>2 </a:t>
            </a: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接口</a:t>
            </a:r>
            <a:endPar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1181100" lvl="2" indent="-228600" eaLnBrk="1" hangingPunct="1">
              <a:buChar char="※"/>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一组操作的集合，只有操作的声明而没有实现</a:t>
            </a:r>
            <a:endPar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762000" lvl="1" indent="-285750" eaLnBrk="1" hangingPunct="1">
              <a:buNone/>
            </a:pPr>
            <a:r>
              <a:rPr lang="en-US"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rPr>
              <a:t>3 </a:t>
            </a: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抽象类</a:t>
            </a:r>
            <a:endPar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1181100" lvl="2" indent="-228600" eaLnBrk="1" hangingPunct="1">
              <a:buChar char="※"/>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不能被实例化的类，一般至少包含一个抽象操作</a:t>
            </a:r>
            <a:endPar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762000" lvl="1" indent="-285750" eaLnBrk="1" hangingPunct="1">
              <a:buNone/>
            </a:pPr>
            <a:r>
              <a:rPr lang="en-US"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rPr>
              <a:t>4 </a:t>
            </a: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模版类</a:t>
            </a:r>
            <a:endPar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1181100" lvl="2" indent="-228600" eaLnBrk="1" hangingPunct="1">
              <a:buChar char="※"/>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一种参数化的类，在编译时把模版参数绑定到不同的数据类型，从而产生不同的类</a:t>
            </a:r>
            <a:endPar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1"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30723"/>
                                        </p:tgtEl>
                                        <p:attrNameLst>
                                          <p:attrName>style.visibility</p:attrName>
                                        </p:attrNameLst>
                                      </p:cBhvr>
                                      <p:to>
                                        <p:strVal val="visible"/>
                                      </p:to>
                                    </p:set>
                                    <p:animEffect transition="in" filter="wipe(left)">
                                      <p:cBhvr>
                                        <p:cTn id="16" dur="500"/>
                                        <p:tgtEl>
                                          <p:spTgt spid="30723"/>
                                        </p:tgtEl>
                                      </p:cBhvr>
                                    </p:animEffect>
                                  </p:childTnLst>
                                </p:cTn>
                              </p:par>
                              <p:par>
                                <p:cTn id="17" presetID="22" presetClass="entr" presetSubtype="8" fill="hold" nodeType="withEffect">
                                  <p:stCondLst>
                                    <p:cond delay="0"/>
                                  </p:stCondLst>
                                  <p:childTnLst>
                                    <p:set>
                                      <p:cBhvr>
                                        <p:cTn id="18" dur="1" fill="hold">
                                          <p:stCondLst>
                                            <p:cond delay="0"/>
                                          </p:stCondLst>
                                        </p:cTn>
                                        <p:tgtEl>
                                          <p:spTgt spid="30724"/>
                                        </p:tgtEl>
                                        <p:attrNameLst>
                                          <p:attrName>style.visibility</p:attrName>
                                        </p:attrNameLst>
                                      </p:cBhvr>
                                      <p:to>
                                        <p:strVal val="visible"/>
                                      </p:to>
                                    </p:set>
                                    <p:animEffect transition="in" filter="wipe(left)">
                                      <p:cBhvr>
                                        <p:cTn id="19" dur="500"/>
                                        <p:tgtEl>
                                          <p:spTgt spid="3072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0726"/>
                                        </p:tgtEl>
                                        <p:attrNameLst>
                                          <p:attrName>style.visibility</p:attrName>
                                        </p:attrNameLst>
                                      </p:cBhvr>
                                      <p:to>
                                        <p:strVal val="visible"/>
                                      </p:to>
                                    </p:set>
                                    <p:animEffect transition="in" filter="wipe(left)">
                                      <p:cBhvr>
                                        <p:cTn id="22" dur="5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3072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1119619" cy="583565"/>
            <a:chOff x="568442" y="140762"/>
            <a:chExt cx="1492825" cy="778089"/>
          </a:xfrm>
        </p:grpSpPr>
        <p:sp>
          <p:nvSpPr>
            <p:cNvPr id="5" name="文本框 23"/>
            <p:cNvSpPr txBox="1"/>
            <p:nvPr/>
          </p:nvSpPr>
          <p:spPr>
            <a:xfrm>
              <a:off x="733694" y="140762"/>
              <a:ext cx="1327573" cy="778089"/>
            </a:xfrm>
            <a:prstGeom prst="rect">
              <a:avLst/>
            </a:prstGeom>
            <a:noFill/>
          </p:spPr>
          <p:txBody>
            <a:bodyPr wrap="none" rtlCol="0">
              <a:spAutoFit/>
            </a:bodyPr>
            <a:lstStyle/>
            <a:p>
              <a:pPr algn="l"/>
              <a:r>
                <a:rPr lang="zh-CN" altLang="en-US" sz="3200" dirty="0" smtClean="0">
                  <a:sym typeface="+mn-ea"/>
                </a:rPr>
                <a:t>类图</a:t>
              </a:r>
              <a:endPar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619760" y="931545"/>
            <a:ext cx="7905115" cy="3759835"/>
          </a:xfrm>
          <a:prstGeom prst="roundRect">
            <a:avLst>
              <a:gd name="adj" fmla="val 0"/>
            </a:avLst>
          </a:prstGeom>
          <a:noFill/>
          <a:ln w="25400">
            <a:solidFill>
              <a:srgbClr val="0070C0"/>
            </a:solidFill>
            <a:round/>
          </a:ln>
        </p:spPr>
        <p:txBody>
          <a:bodyPr anchor="ctr" anchorCtr="1"/>
          <a:lstStyle/>
          <a:p>
            <a:pPr marR="0" lvl="0" indent="0" algn="just" defTabSz="685800" rtl="0" latinLnBrk="0">
              <a:lnSpc>
                <a:spcPct val="100000"/>
              </a:lnSpc>
              <a:spcBef>
                <a:spcPct val="50000"/>
              </a:spcBef>
              <a:buClrTx/>
              <a:buSzTx/>
              <a:buFont typeface="Wingdings" panose="05000000000000000000" pitchFamily="2" charset="2"/>
              <a:buNone/>
            </a:pPr>
            <a:endParaRPr lang="zh-CN" altLang="en-US" sz="1800" dirty="0">
              <a:latin typeface="方正宋黑简体" panose="02010601030101010101" pitchFamily="2" charset="-122"/>
              <a:ea typeface="方正宋黑简体" panose="02010601030101010101" pitchFamily="2" charset="-122"/>
            </a:endParaRPr>
          </a:p>
        </p:txBody>
      </p:sp>
      <p:grpSp>
        <p:nvGrpSpPr>
          <p:cNvPr id="32771" name="Group 44"/>
          <p:cNvGrpSpPr/>
          <p:nvPr/>
        </p:nvGrpSpPr>
        <p:grpSpPr>
          <a:xfrm>
            <a:off x="6614160" y="1355725"/>
            <a:ext cx="1090613" cy="396875"/>
            <a:chOff x="4604" y="758"/>
            <a:chExt cx="687" cy="250"/>
          </a:xfrm>
        </p:grpSpPr>
        <p:grpSp>
          <p:nvGrpSpPr>
            <p:cNvPr id="32804" name="Group 5"/>
            <p:cNvGrpSpPr/>
            <p:nvPr/>
          </p:nvGrpSpPr>
          <p:grpSpPr>
            <a:xfrm>
              <a:off x="4656" y="758"/>
              <a:ext cx="635" cy="136"/>
              <a:chOff x="3424" y="3385"/>
              <a:chExt cx="771" cy="136"/>
            </a:xfrm>
          </p:grpSpPr>
          <p:sp>
            <p:nvSpPr>
              <p:cNvPr id="245766" name="AutoShape 6"/>
              <p:cNvSpPr>
                <a:spLocks noChangeArrowheads="1"/>
              </p:cNvSpPr>
              <p:nvPr/>
            </p:nvSpPr>
            <p:spPr bwMode="auto">
              <a:xfrm>
                <a:off x="4059" y="3385"/>
                <a:ext cx="136" cy="136"/>
              </a:xfrm>
              <a:prstGeom prst="chevron">
                <a:avLst>
                  <a:gd name="adj" fmla="val 100000"/>
                </a:avLst>
              </a:prstGeom>
              <a:solidFill>
                <a:srgbClr val="990033"/>
              </a:solidFill>
              <a:ln w="19050" algn="ctr">
                <a:solidFill>
                  <a:srgbClr val="990033"/>
                </a:solidFill>
                <a:miter lim="800000"/>
                <a:tailEnd type="none" w="lg"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1"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45767" name="Line 7"/>
              <p:cNvSpPr>
                <a:spLocks noChangeShapeType="1"/>
              </p:cNvSpPr>
              <p:nvPr/>
            </p:nvSpPr>
            <p:spPr bwMode="auto">
              <a:xfrm>
                <a:off x="3424" y="3452"/>
                <a:ext cx="771" cy="0"/>
              </a:xfrm>
              <a:prstGeom prst="line">
                <a:avLst/>
              </a:prstGeom>
              <a:noFill/>
              <a:ln w="19050">
                <a:solidFill>
                  <a:srgbClr val="990033"/>
                </a:solidFill>
                <a:round/>
                <a:tailEnd type="none" w="lg" len="lg"/>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1"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pSp>
        <p:sp>
          <p:nvSpPr>
            <p:cNvPr id="32805" name="Text Box 8"/>
            <p:cNvSpPr txBox="1"/>
            <p:nvPr/>
          </p:nvSpPr>
          <p:spPr>
            <a:xfrm>
              <a:off x="4604" y="835"/>
              <a:ext cx="673" cy="173"/>
            </a:xfrm>
            <a:prstGeom prst="rect">
              <a:avLst/>
            </a:prstGeom>
            <a:no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50000"/>
                </a:spcBef>
                <a:buFontTx/>
                <a:buNone/>
              </a:pPr>
              <a:r>
                <a:rPr lang="en-US" altLang="zh-CN" sz="1200" dirty="0">
                  <a:solidFill>
                    <a:srgbClr val="0000FF"/>
                  </a:solidFill>
                </a:rPr>
                <a:t>UML</a:t>
              </a:r>
              <a:r>
                <a:rPr lang="zh-CN" altLang="en-US" sz="1200" dirty="0">
                  <a:solidFill>
                    <a:srgbClr val="0000FF"/>
                  </a:solidFill>
                </a:rPr>
                <a:t>表示法</a:t>
              </a:r>
              <a:endParaRPr lang="zh-CN" altLang="en-US" sz="1200" dirty="0">
                <a:solidFill>
                  <a:srgbClr val="0000FF"/>
                </a:solidFill>
              </a:endParaRPr>
            </a:p>
          </p:txBody>
        </p:sp>
      </p:grpSp>
      <p:grpSp>
        <p:nvGrpSpPr>
          <p:cNvPr id="32772" name="Group 9"/>
          <p:cNvGrpSpPr/>
          <p:nvPr/>
        </p:nvGrpSpPr>
        <p:grpSpPr>
          <a:xfrm>
            <a:off x="1869123" y="2433638"/>
            <a:ext cx="5329237" cy="1917700"/>
            <a:chOff x="1111" y="1261"/>
            <a:chExt cx="3357" cy="1208"/>
          </a:xfrm>
        </p:grpSpPr>
        <p:grpSp>
          <p:nvGrpSpPr>
            <p:cNvPr id="32797" name="Group 10"/>
            <p:cNvGrpSpPr/>
            <p:nvPr/>
          </p:nvGrpSpPr>
          <p:grpSpPr>
            <a:xfrm>
              <a:off x="1111" y="1261"/>
              <a:ext cx="3357" cy="1074"/>
              <a:chOff x="1111" y="1253"/>
              <a:chExt cx="3357" cy="1074"/>
            </a:xfrm>
          </p:grpSpPr>
          <p:sp>
            <p:nvSpPr>
              <p:cNvPr id="32799" name="AutoShape 11"/>
              <p:cNvSpPr/>
              <p:nvPr/>
            </p:nvSpPr>
            <p:spPr>
              <a:xfrm>
                <a:off x="1247" y="1948"/>
                <a:ext cx="771" cy="258"/>
              </a:xfrm>
              <a:prstGeom prst="borderCallout1">
                <a:avLst>
                  <a:gd name="adj1" fmla="val 27907"/>
                  <a:gd name="adj2" fmla="val 106227"/>
                  <a:gd name="adj3" fmla="val 16278"/>
                  <a:gd name="adj4" fmla="val 153046"/>
                </a:avLst>
              </a:prstGeom>
              <a:solidFill>
                <a:srgbClr val="FFFFFF"/>
              </a:solidFill>
              <a:ln w="12700" cap="flat" cmpd="sng">
                <a:solidFill>
                  <a:srgbClr val="000000"/>
                </a:solidFill>
                <a:prstDash val="solid"/>
                <a:miter/>
                <a:headEnd type="none" w="med" len="med"/>
                <a:tailEnd type="stealth" w="lg" len="med"/>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0"/>
                  </a:spcBef>
                  <a:buFontTx/>
                  <a:buNone/>
                </a:pPr>
                <a:r>
                  <a:rPr lang="zh-CN" altLang="en-US" sz="1000" dirty="0">
                    <a:solidFill>
                      <a:srgbClr val="000000"/>
                    </a:solidFill>
                  </a:rPr>
                  <a:t>角色</a:t>
                </a:r>
                <a:endParaRPr lang="zh-CN" altLang="en-US" sz="1000" dirty="0">
                  <a:solidFill>
                    <a:srgbClr val="000000"/>
                  </a:solidFill>
                </a:endParaRPr>
              </a:p>
              <a:p>
                <a:pPr marL="0" lvl="0" indent="0" algn="ctr" eaLnBrk="1" hangingPunct="1">
                  <a:spcBef>
                    <a:spcPct val="0"/>
                  </a:spcBef>
                  <a:buFontTx/>
                  <a:buNone/>
                </a:pPr>
                <a:r>
                  <a:rPr lang="zh-CN" altLang="en-US" sz="1000" b="0" dirty="0">
                    <a:solidFill>
                      <a:srgbClr val="000000"/>
                    </a:solidFill>
                  </a:rPr>
                  <a:t>类的角色是</a:t>
                </a:r>
                <a:r>
                  <a:rPr lang="zh-CN" altLang="en-US" sz="1000" b="0" dirty="0">
                    <a:solidFill>
                      <a:srgbClr val="000000"/>
                    </a:solidFill>
                    <a:latin typeface="Arial" panose="020B0604020202020204" pitchFamily="34" charset="0"/>
                  </a:rPr>
                  <a:t>“</a:t>
                </a:r>
                <a:r>
                  <a:rPr lang="zh-CN" altLang="en-US" sz="1000" b="0" dirty="0">
                    <a:solidFill>
                      <a:srgbClr val="000000"/>
                    </a:solidFill>
                  </a:rPr>
                  <a:t>事物</a:t>
                </a:r>
                <a:r>
                  <a:rPr lang="zh-CN" altLang="en-US" sz="1000" b="0" dirty="0">
                    <a:solidFill>
                      <a:srgbClr val="000000"/>
                    </a:solidFill>
                    <a:latin typeface="Arial" panose="020B0604020202020204" pitchFamily="34" charset="0"/>
                  </a:rPr>
                  <a:t>“</a:t>
                </a:r>
                <a:endParaRPr lang="zh-CN" altLang="en-US" sz="1000" b="0" dirty="0">
                  <a:solidFill>
                    <a:srgbClr val="000000"/>
                  </a:solidFill>
                </a:endParaRPr>
              </a:p>
            </p:txBody>
          </p:sp>
          <p:sp>
            <p:nvSpPr>
              <p:cNvPr id="32800" name="AutoShape 12"/>
              <p:cNvSpPr/>
              <p:nvPr/>
            </p:nvSpPr>
            <p:spPr>
              <a:xfrm>
                <a:off x="3424" y="1720"/>
                <a:ext cx="1044" cy="531"/>
              </a:xfrm>
              <a:prstGeom prst="borderCallout1">
                <a:avLst>
                  <a:gd name="adj1" fmla="val 13560"/>
                  <a:gd name="adj2" fmla="val -4597"/>
                  <a:gd name="adj3" fmla="val 38606"/>
                  <a:gd name="adj4" fmla="val -36208"/>
                </a:avLst>
              </a:prstGeom>
              <a:solidFill>
                <a:srgbClr val="FFFFFF"/>
              </a:solidFill>
              <a:ln w="12700" cap="flat" cmpd="sng">
                <a:solidFill>
                  <a:srgbClr val="000000"/>
                </a:solidFill>
                <a:prstDash val="solid"/>
                <a:miter/>
                <a:headEnd type="none" w="med" len="med"/>
                <a:tailEnd type="stealth" w="lg" len="med"/>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0"/>
                  </a:spcBef>
                  <a:buFontTx/>
                  <a:buNone/>
                </a:pPr>
                <a:r>
                  <a:rPr lang="zh-CN" altLang="en-US" sz="1000" dirty="0">
                    <a:solidFill>
                      <a:srgbClr val="000000"/>
                    </a:solidFill>
                  </a:rPr>
                  <a:t>多重性</a:t>
                </a:r>
                <a:endParaRPr lang="zh-CN" altLang="en-US" sz="1000" dirty="0">
                  <a:solidFill>
                    <a:srgbClr val="000000"/>
                  </a:solidFill>
                </a:endParaRPr>
              </a:p>
              <a:p>
                <a:pPr marL="0" lvl="0" indent="0" eaLnBrk="1" hangingPunct="1">
                  <a:spcBef>
                    <a:spcPct val="0"/>
                  </a:spcBef>
                  <a:buFontTx/>
                  <a:buNone/>
                </a:pPr>
                <a:r>
                  <a:rPr lang="zh-CN" altLang="en-US" sz="1000" b="0" dirty="0">
                    <a:solidFill>
                      <a:srgbClr val="000000"/>
                    </a:solidFill>
                  </a:rPr>
                  <a:t>（用数字和*表示）</a:t>
                </a:r>
                <a:endParaRPr lang="zh-CN" altLang="en-US" sz="1000" b="0" dirty="0">
                  <a:solidFill>
                    <a:srgbClr val="000000"/>
                  </a:solidFill>
                </a:endParaRPr>
              </a:p>
              <a:p>
                <a:pPr marL="0" lvl="0" indent="0" eaLnBrk="1" hangingPunct="1">
                  <a:spcBef>
                    <a:spcPct val="0"/>
                  </a:spcBef>
                  <a:buFontTx/>
                  <a:buNone/>
                </a:pPr>
                <a:r>
                  <a:rPr lang="en-US" altLang="zh-CN" sz="1000" b="0" dirty="0">
                    <a:solidFill>
                      <a:srgbClr val="000000"/>
                    </a:solidFill>
                  </a:rPr>
                  <a:t>1…*</a:t>
                </a:r>
                <a:r>
                  <a:rPr lang="zh-CN" altLang="en-US" sz="1000" b="0" dirty="0">
                    <a:solidFill>
                      <a:srgbClr val="000000"/>
                    </a:solidFill>
                  </a:rPr>
                  <a:t>：</a:t>
                </a:r>
                <a:r>
                  <a:rPr lang="en-US" altLang="zh-CN" sz="1000" b="0" dirty="0">
                    <a:solidFill>
                      <a:srgbClr val="000000"/>
                    </a:solidFill>
                  </a:rPr>
                  <a:t>1</a:t>
                </a:r>
                <a:r>
                  <a:rPr lang="zh-CN" altLang="en-US" sz="1000" b="0" dirty="0">
                    <a:solidFill>
                      <a:srgbClr val="000000"/>
                    </a:solidFill>
                  </a:rPr>
                  <a:t>个或多个</a:t>
                </a:r>
                <a:endParaRPr lang="zh-CN" altLang="en-US" sz="1000" b="0" dirty="0">
                  <a:solidFill>
                    <a:srgbClr val="000000"/>
                  </a:solidFill>
                </a:endParaRPr>
              </a:p>
              <a:p>
                <a:pPr marL="0" lvl="0" indent="0" eaLnBrk="1" hangingPunct="1">
                  <a:spcBef>
                    <a:spcPct val="0"/>
                  </a:spcBef>
                  <a:buFontTx/>
                  <a:buNone/>
                </a:pPr>
                <a:r>
                  <a:rPr lang="en-US" altLang="zh-CN" sz="1000" b="0" dirty="0">
                    <a:solidFill>
                      <a:srgbClr val="000000"/>
                    </a:solidFill>
                  </a:rPr>
                  <a:t>1</a:t>
                </a:r>
                <a:r>
                  <a:rPr lang="zh-CN" altLang="en-US" sz="1000" b="0" dirty="0">
                    <a:solidFill>
                      <a:srgbClr val="000000"/>
                    </a:solidFill>
                  </a:rPr>
                  <a:t>个类图有</a:t>
                </a:r>
                <a:r>
                  <a:rPr lang="en-US" altLang="zh-CN" sz="1000" b="0" dirty="0">
                    <a:solidFill>
                      <a:srgbClr val="000000"/>
                    </a:solidFill>
                  </a:rPr>
                  <a:t>1</a:t>
                </a:r>
                <a:r>
                  <a:rPr lang="zh-CN" altLang="en-US" sz="1000" b="0" dirty="0">
                    <a:solidFill>
                      <a:srgbClr val="000000"/>
                    </a:solidFill>
                  </a:rPr>
                  <a:t>个或多个类</a:t>
                </a:r>
                <a:endParaRPr lang="en-US" altLang="zh-CN" sz="1000" b="0" dirty="0">
                  <a:solidFill>
                    <a:srgbClr val="000000"/>
                  </a:solidFill>
                </a:endParaRPr>
              </a:p>
              <a:p>
                <a:pPr marL="0" lvl="0" indent="0" eaLnBrk="1" hangingPunct="1">
                  <a:spcBef>
                    <a:spcPct val="0"/>
                  </a:spcBef>
                  <a:buFontTx/>
                  <a:buNone/>
                </a:pPr>
                <a:r>
                  <a:rPr lang="en-US" altLang="zh-CN" sz="1000" b="0" dirty="0">
                    <a:solidFill>
                      <a:srgbClr val="000000"/>
                    </a:solidFill>
                  </a:rPr>
                  <a:t>1</a:t>
                </a:r>
                <a:r>
                  <a:rPr lang="zh-CN" altLang="en-US" sz="1000" b="0" dirty="0">
                    <a:solidFill>
                      <a:srgbClr val="000000"/>
                    </a:solidFill>
                  </a:rPr>
                  <a:t>个类属于</a:t>
                </a:r>
                <a:r>
                  <a:rPr lang="en-US" altLang="zh-CN" sz="1000" b="0" dirty="0">
                    <a:solidFill>
                      <a:srgbClr val="000000"/>
                    </a:solidFill>
                  </a:rPr>
                  <a:t>1</a:t>
                </a:r>
                <a:r>
                  <a:rPr lang="zh-CN" altLang="en-US" sz="1000" b="0" dirty="0">
                    <a:solidFill>
                      <a:srgbClr val="000000"/>
                    </a:solidFill>
                  </a:rPr>
                  <a:t>个</a:t>
                </a:r>
                <a:r>
                  <a:rPr lang="zh-CN" altLang="en-US" sz="1000" b="0" dirty="0">
                    <a:solidFill>
                      <a:srgbClr val="000000"/>
                    </a:solidFill>
                  </a:rPr>
                  <a:t>或多个类图</a:t>
                </a:r>
                <a:endParaRPr lang="en-US" altLang="zh-CN" sz="1000" b="0" dirty="0">
                  <a:solidFill>
                    <a:srgbClr val="000000"/>
                  </a:solidFill>
                </a:endParaRPr>
              </a:p>
            </p:txBody>
          </p:sp>
          <p:pic>
            <p:nvPicPr>
              <p:cNvPr id="32801" name="Picture 13"/>
              <p:cNvPicPr>
                <a:picLocks noChangeAspect="1"/>
              </p:cNvPicPr>
              <p:nvPr/>
            </p:nvPicPr>
            <p:blipFill>
              <a:blip r:embed="rId1"/>
              <a:stretch>
                <a:fillRect/>
              </a:stretch>
            </p:blipFill>
            <p:spPr>
              <a:xfrm>
                <a:off x="2267" y="1253"/>
                <a:ext cx="885" cy="1074"/>
              </a:xfrm>
              <a:prstGeom prst="rect">
                <a:avLst/>
              </a:prstGeom>
              <a:noFill/>
              <a:ln w="9525">
                <a:noFill/>
              </a:ln>
            </p:spPr>
          </p:pic>
          <p:sp>
            <p:nvSpPr>
              <p:cNvPr id="32802" name="AutoShape 14"/>
              <p:cNvSpPr/>
              <p:nvPr/>
            </p:nvSpPr>
            <p:spPr>
              <a:xfrm>
                <a:off x="3470" y="1313"/>
                <a:ext cx="953" cy="258"/>
              </a:xfrm>
              <a:prstGeom prst="borderCallout1">
                <a:avLst>
                  <a:gd name="adj1" fmla="val 27907"/>
                  <a:gd name="adj2" fmla="val -5037"/>
                  <a:gd name="adj3" fmla="val 120542"/>
                  <a:gd name="adj4" fmla="val -67157"/>
                </a:avLst>
              </a:prstGeom>
              <a:solidFill>
                <a:srgbClr val="FFFFFF"/>
              </a:solidFill>
              <a:ln w="12700" cap="flat" cmpd="sng">
                <a:solidFill>
                  <a:srgbClr val="000000"/>
                </a:solidFill>
                <a:prstDash val="solid"/>
                <a:miter/>
                <a:headEnd type="none" w="med" len="med"/>
                <a:tailEnd type="stealth" w="lg" len="med"/>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0"/>
                  </a:spcBef>
                  <a:buFontTx/>
                  <a:buNone/>
                </a:pPr>
                <a:r>
                  <a:rPr lang="zh-CN" altLang="en-US" sz="1000" dirty="0">
                    <a:solidFill>
                      <a:srgbClr val="000000"/>
                    </a:solidFill>
                  </a:rPr>
                  <a:t>方向</a:t>
                </a:r>
                <a:endParaRPr lang="zh-CN" altLang="en-US" sz="1000" dirty="0">
                  <a:solidFill>
                    <a:srgbClr val="000000"/>
                  </a:solidFill>
                </a:endParaRPr>
              </a:p>
              <a:p>
                <a:pPr marL="0" lvl="0" indent="0" algn="ctr" eaLnBrk="1" hangingPunct="1">
                  <a:spcBef>
                    <a:spcPct val="0"/>
                  </a:spcBef>
                  <a:buFontTx/>
                  <a:buNone/>
                </a:pPr>
                <a:r>
                  <a:rPr lang="zh-CN" altLang="en-US" sz="1000" b="0" dirty="0">
                    <a:solidFill>
                      <a:srgbClr val="000000"/>
                    </a:solidFill>
                  </a:rPr>
                  <a:t>双向关联（省略箭头）</a:t>
                </a:r>
                <a:endParaRPr lang="zh-CN" altLang="en-US" sz="1000" b="0" dirty="0">
                  <a:solidFill>
                    <a:srgbClr val="000000"/>
                  </a:solidFill>
                </a:endParaRPr>
              </a:p>
            </p:txBody>
          </p:sp>
          <p:sp>
            <p:nvSpPr>
              <p:cNvPr id="32803" name="AutoShape 15"/>
              <p:cNvSpPr/>
              <p:nvPr/>
            </p:nvSpPr>
            <p:spPr>
              <a:xfrm>
                <a:off x="1111" y="1404"/>
                <a:ext cx="907" cy="257"/>
              </a:xfrm>
              <a:prstGeom prst="borderCallout1">
                <a:avLst>
                  <a:gd name="adj1" fmla="val 28014"/>
                  <a:gd name="adj2" fmla="val 105292"/>
                  <a:gd name="adj3" fmla="val 126458"/>
                  <a:gd name="adj4" fmla="val 177727"/>
                </a:avLst>
              </a:prstGeom>
              <a:solidFill>
                <a:srgbClr val="FFFFFF"/>
              </a:solidFill>
              <a:ln w="12700" cap="flat" cmpd="sng">
                <a:solidFill>
                  <a:srgbClr val="000000"/>
                </a:solidFill>
                <a:prstDash val="solid"/>
                <a:miter/>
                <a:headEnd type="none" w="med" len="med"/>
                <a:tailEnd type="stealth" w="lg" len="med"/>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0"/>
                  </a:spcBef>
                  <a:buFontTx/>
                  <a:buNone/>
                </a:pPr>
                <a:r>
                  <a:rPr lang="zh-CN" altLang="en-US" sz="1000" dirty="0">
                    <a:solidFill>
                      <a:srgbClr val="000000"/>
                    </a:solidFill>
                  </a:rPr>
                  <a:t>名字</a:t>
                </a:r>
                <a:endParaRPr lang="zh-CN" altLang="en-US" sz="1000" dirty="0">
                  <a:solidFill>
                    <a:srgbClr val="000000"/>
                  </a:solidFill>
                </a:endParaRPr>
              </a:p>
              <a:p>
                <a:pPr marL="0" lvl="0" indent="0" algn="ctr" eaLnBrk="1" hangingPunct="1">
                  <a:spcBef>
                    <a:spcPct val="0"/>
                  </a:spcBef>
                  <a:buFontTx/>
                  <a:buNone/>
                </a:pPr>
                <a:r>
                  <a:rPr lang="zh-CN" altLang="en-US" sz="1000" b="0" dirty="0">
                    <a:solidFill>
                      <a:srgbClr val="000000"/>
                    </a:solidFill>
                  </a:rPr>
                  <a:t>关系的名字是</a:t>
                </a:r>
                <a:r>
                  <a:rPr lang="zh-CN" altLang="en-US" sz="1000" b="0" dirty="0">
                    <a:solidFill>
                      <a:srgbClr val="000000"/>
                    </a:solidFill>
                    <a:latin typeface="Arial" panose="020B0604020202020204" pitchFamily="34" charset="0"/>
                  </a:rPr>
                  <a:t>“</a:t>
                </a:r>
                <a:r>
                  <a:rPr lang="zh-CN" altLang="en-US" sz="1000" b="0" dirty="0">
                    <a:solidFill>
                      <a:srgbClr val="000000"/>
                    </a:solidFill>
                  </a:rPr>
                  <a:t>使用</a:t>
                </a:r>
                <a:r>
                  <a:rPr lang="zh-CN" altLang="en-US" sz="1000" b="0" dirty="0">
                    <a:solidFill>
                      <a:srgbClr val="000000"/>
                    </a:solidFill>
                    <a:latin typeface="Arial" panose="020B0604020202020204" pitchFamily="34" charset="0"/>
                  </a:rPr>
                  <a:t>”</a:t>
                </a:r>
                <a:endParaRPr lang="en-US" altLang="zh-CN" sz="1000" b="0" dirty="0">
                  <a:solidFill>
                    <a:srgbClr val="000000"/>
                  </a:solidFill>
                </a:endParaRPr>
              </a:p>
            </p:txBody>
          </p:sp>
        </p:grpSp>
        <p:sp>
          <p:nvSpPr>
            <p:cNvPr id="32798" name="Text Box 16"/>
            <p:cNvSpPr txBox="1"/>
            <p:nvPr/>
          </p:nvSpPr>
          <p:spPr>
            <a:xfrm>
              <a:off x="2608" y="2296"/>
              <a:ext cx="408" cy="173"/>
            </a:xfrm>
            <a:prstGeom prst="rect">
              <a:avLst/>
            </a:prstGeom>
            <a:no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50000"/>
                </a:spcBef>
                <a:buFontTx/>
                <a:buNone/>
              </a:pPr>
              <a:r>
                <a:rPr lang="zh-CN" altLang="en-US" sz="1200" dirty="0">
                  <a:solidFill>
                    <a:schemeClr val="tx1"/>
                  </a:solidFill>
                </a:rPr>
                <a:t>实例</a:t>
              </a:r>
              <a:endParaRPr lang="zh-CN" altLang="en-US" sz="1200" dirty="0">
                <a:solidFill>
                  <a:schemeClr val="tx1"/>
                </a:solidFill>
              </a:endParaRPr>
            </a:p>
          </p:txBody>
        </p:sp>
      </p:grpSp>
      <p:sp>
        <p:nvSpPr>
          <p:cNvPr id="32778" name="Rectangle 40"/>
          <p:cNvSpPr/>
          <p:nvPr/>
        </p:nvSpPr>
        <p:spPr>
          <a:xfrm>
            <a:off x="619760" y="1125538"/>
            <a:ext cx="7162800" cy="1308100"/>
          </a:xfrm>
          <a:prstGeom prst="rect">
            <a:avLst/>
          </a:prstGeom>
          <a:noFill/>
          <a:ln w="9525">
            <a:noFill/>
          </a:ln>
        </p:spPr>
        <p:txBody>
          <a:bodyPr lIns="3600" tIns="3600" rIns="3600" bIns="3600"/>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285750" lvl="0" indent="-285750" eaLnBrk="1" hangingPunct="1">
              <a:buNone/>
            </a:pP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类图中的关系及解释</a:t>
            </a:r>
            <a:endParaRPr lang="en-US" altLang="zh-CN" sz="1800" dirty="0">
              <a:solidFill>
                <a:schemeClr val="tx1"/>
              </a:solidFill>
              <a:latin typeface="微软雅黑" panose="020B0503020204020204" charset="-122"/>
              <a:ea typeface="微软雅黑" panose="020B0503020204020204" charset="-122"/>
              <a:cs typeface="微软雅黑" panose="020B0503020204020204" charset="-122"/>
            </a:endParaRPr>
          </a:p>
          <a:p>
            <a:pPr marL="854075" lvl="1" indent="-377825" eaLnBrk="1" hangingPunct="1">
              <a:buNone/>
            </a:pPr>
            <a:r>
              <a:rPr lang="zh-CN" altLang="zh-CN" sz="1800" b="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1800" b="0" dirty="0">
                <a:solidFill>
                  <a:schemeClr val="tx1"/>
                </a:solidFill>
                <a:latin typeface="微软雅黑" panose="020B0503020204020204" charset="-122"/>
                <a:ea typeface="微软雅黑" panose="020B0503020204020204" charset="-122"/>
                <a:cs typeface="微软雅黑" panose="020B0503020204020204" charset="-122"/>
              </a:rPr>
              <a:t> 关联关系</a:t>
            </a:r>
            <a:endPar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854075" lvl="1" indent="-377825" eaLnBrk="1" hangingPunct="1">
              <a:buFont typeface="Times New Roman" panose="02020603050405020304" pitchFamily="18" charset="0"/>
              <a:buChar char="※"/>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描述了类的结构之间的关系。具有方向、名字、角色和多重性等信息。一般的关 联关系语义较弱。也有两种语义较强，分别是聚合与组合</a:t>
            </a:r>
            <a:endPar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1"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32771"/>
                                        </p:tgtEl>
                                        <p:attrNameLst>
                                          <p:attrName>style.visibility</p:attrName>
                                        </p:attrNameLst>
                                      </p:cBhvr>
                                      <p:to>
                                        <p:strVal val="visible"/>
                                      </p:to>
                                    </p:set>
                                    <p:animEffect transition="in" filter="wipe(left)">
                                      <p:cBhvr>
                                        <p:cTn id="16" dur="500"/>
                                        <p:tgtEl>
                                          <p:spTgt spid="32771"/>
                                        </p:tgtEl>
                                      </p:cBhvr>
                                    </p:animEffect>
                                  </p:childTnLst>
                                </p:cTn>
                              </p:par>
                              <p:par>
                                <p:cTn id="17" presetID="22" presetClass="entr" presetSubtype="8" fill="hold" nodeType="withEffect">
                                  <p:stCondLst>
                                    <p:cond delay="0"/>
                                  </p:stCondLst>
                                  <p:childTnLst>
                                    <p:set>
                                      <p:cBhvr>
                                        <p:cTn id="18" dur="1" fill="hold">
                                          <p:stCondLst>
                                            <p:cond delay="0"/>
                                          </p:stCondLst>
                                        </p:cTn>
                                        <p:tgtEl>
                                          <p:spTgt spid="32772"/>
                                        </p:tgtEl>
                                        <p:attrNameLst>
                                          <p:attrName>style.visibility</p:attrName>
                                        </p:attrNameLst>
                                      </p:cBhvr>
                                      <p:to>
                                        <p:strVal val="visible"/>
                                      </p:to>
                                    </p:set>
                                    <p:animEffect transition="in" filter="wipe(left)">
                                      <p:cBhvr>
                                        <p:cTn id="19" dur="500"/>
                                        <p:tgtEl>
                                          <p:spTgt spid="3277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2778"/>
                                        </p:tgtEl>
                                        <p:attrNameLst>
                                          <p:attrName>style.visibility</p:attrName>
                                        </p:attrNameLst>
                                      </p:cBhvr>
                                      <p:to>
                                        <p:strVal val="visible"/>
                                      </p:to>
                                    </p:set>
                                    <p:animEffect transition="in" filter="wipe(left)">
                                      <p:cBhvr>
                                        <p:cTn id="22" dur="500"/>
                                        <p:tgtEl>
                                          <p:spTgt spid="3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3277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1119619" cy="583565"/>
            <a:chOff x="568442" y="140762"/>
            <a:chExt cx="1492825" cy="778089"/>
          </a:xfrm>
        </p:grpSpPr>
        <p:sp>
          <p:nvSpPr>
            <p:cNvPr id="5" name="文本框 23"/>
            <p:cNvSpPr txBox="1"/>
            <p:nvPr/>
          </p:nvSpPr>
          <p:spPr>
            <a:xfrm>
              <a:off x="733694" y="140762"/>
              <a:ext cx="1327573" cy="778089"/>
            </a:xfrm>
            <a:prstGeom prst="rect">
              <a:avLst/>
            </a:prstGeom>
            <a:noFill/>
          </p:spPr>
          <p:txBody>
            <a:bodyPr wrap="none" rtlCol="0">
              <a:spAutoFit/>
            </a:bodyPr>
            <a:lstStyle/>
            <a:p>
              <a:pPr algn="l"/>
              <a:r>
                <a:rPr lang="zh-CN" altLang="en-US" sz="3200" dirty="0" smtClean="0">
                  <a:sym typeface="+mn-ea"/>
                </a:rPr>
                <a:t>类图</a:t>
              </a:r>
              <a:endPar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619760" y="931545"/>
            <a:ext cx="7905115" cy="3759835"/>
          </a:xfrm>
          <a:prstGeom prst="roundRect">
            <a:avLst>
              <a:gd name="adj" fmla="val 0"/>
            </a:avLst>
          </a:prstGeom>
          <a:noFill/>
          <a:ln w="25400">
            <a:solidFill>
              <a:srgbClr val="0070C0"/>
            </a:solidFill>
            <a:round/>
          </a:ln>
        </p:spPr>
        <p:txBody>
          <a:bodyPr anchor="ctr" anchorCtr="1"/>
          <a:lstStyle/>
          <a:p>
            <a:pPr marR="0" lvl="0" indent="0" algn="just" defTabSz="685800" rtl="0" latinLnBrk="0">
              <a:lnSpc>
                <a:spcPct val="100000"/>
              </a:lnSpc>
              <a:spcBef>
                <a:spcPct val="50000"/>
              </a:spcBef>
              <a:buClrTx/>
              <a:buSzTx/>
              <a:buFont typeface="Wingdings" panose="05000000000000000000" pitchFamily="2" charset="2"/>
              <a:buNone/>
            </a:pPr>
            <a:endParaRPr lang="zh-CN" altLang="en-US" sz="1800" dirty="0">
              <a:latin typeface="方正宋黑简体" panose="02010601030101010101" pitchFamily="2" charset="-122"/>
              <a:ea typeface="方正宋黑简体" panose="02010601030101010101" pitchFamily="2" charset="-122"/>
            </a:endParaRPr>
          </a:p>
        </p:txBody>
      </p:sp>
      <p:sp>
        <p:nvSpPr>
          <p:cNvPr id="32773" name="Rectangle 17"/>
          <p:cNvSpPr/>
          <p:nvPr/>
        </p:nvSpPr>
        <p:spPr>
          <a:xfrm>
            <a:off x="-76200" y="1062990"/>
            <a:ext cx="6867525" cy="1377950"/>
          </a:xfrm>
          <a:prstGeom prst="rect">
            <a:avLst/>
          </a:prstGeom>
          <a:noFill/>
          <a:ln w="9525">
            <a:noFill/>
          </a:ln>
        </p:spPr>
        <p:txBody>
          <a:bodyPr lIns="3600" tIns="3600" rIns="3600" bIns="3600"/>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1181100" lvl="2" indent="-228600" eaLnBrk="1" hangingPunct="1"/>
            <a:r>
              <a:rPr lang="zh-CN" altLang="en-US" sz="1800" b="0" dirty="0">
                <a:solidFill>
                  <a:schemeClr val="tx1"/>
                </a:solidFill>
                <a:latin typeface="微软雅黑" panose="020B0503020204020204" charset="-122"/>
                <a:ea typeface="微软雅黑" panose="020B0503020204020204" charset="-122"/>
                <a:cs typeface="宋体" panose="02010600030101010101" pitchFamily="2" charset="-122"/>
              </a:rPr>
              <a:t>聚合关系</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1600200" lvl="3" indent="-228600" eaLnBrk="1" hangingPunct="1"/>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特殊关联关系，指明一个聚集（整体）和组成部分之间的关系</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1181100" lvl="2" indent="-228600" eaLnBrk="1" hangingPunct="1"/>
            <a:r>
              <a:rPr lang="zh-CN" altLang="en-US" sz="1800" b="0" dirty="0">
                <a:solidFill>
                  <a:schemeClr val="tx1"/>
                </a:solidFill>
                <a:latin typeface="微软雅黑" panose="020B0503020204020204" charset="-122"/>
                <a:ea typeface="微软雅黑" panose="020B0503020204020204" charset="-122"/>
                <a:cs typeface="宋体" panose="02010600030101010101" pitchFamily="2" charset="-122"/>
              </a:rPr>
              <a:t>组合关系</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1600200" lvl="3" indent="-228600" eaLnBrk="1" hangingPunct="1"/>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语义更强的聚合，部分和整体具有相同的生命周期</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32774" name="Group 43"/>
          <p:cNvGrpSpPr/>
          <p:nvPr/>
        </p:nvGrpSpPr>
        <p:grpSpPr>
          <a:xfrm>
            <a:off x="7078345" y="1327150"/>
            <a:ext cx="1082675" cy="323850"/>
            <a:chOff x="4694" y="2532"/>
            <a:chExt cx="682" cy="204"/>
          </a:xfrm>
        </p:grpSpPr>
        <p:grpSp>
          <p:nvGrpSpPr>
            <p:cNvPr id="32793" name="Group 19"/>
            <p:cNvGrpSpPr/>
            <p:nvPr/>
          </p:nvGrpSpPr>
          <p:grpSpPr>
            <a:xfrm>
              <a:off x="4745" y="2532"/>
              <a:ext cx="631" cy="50"/>
              <a:chOff x="3431" y="3158"/>
              <a:chExt cx="810" cy="91"/>
            </a:xfrm>
          </p:grpSpPr>
          <p:sp>
            <p:nvSpPr>
              <p:cNvPr id="245780" name="AutoShape 20"/>
              <p:cNvSpPr>
                <a:spLocks noChangeArrowheads="1"/>
              </p:cNvSpPr>
              <p:nvPr/>
            </p:nvSpPr>
            <p:spPr bwMode="auto">
              <a:xfrm>
                <a:off x="4014" y="3158"/>
                <a:ext cx="227" cy="91"/>
              </a:xfrm>
              <a:prstGeom prst="diamond">
                <a:avLst/>
              </a:prstGeom>
              <a:solidFill>
                <a:srgbClr val="FFFFFF"/>
              </a:solidFill>
              <a:ln w="9525" algn="ctr">
                <a:solidFill>
                  <a:srgbClr val="990033"/>
                </a:solidFill>
                <a:miter lim="800000"/>
                <a:tailEnd type="none" w="lg"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1"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45781" name="Line 21"/>
              <p:cNvSpPr>
                <a:spLocks noChangeShapeType="1"/>
              </p:cNvSpPr>
              <p:nvPr/>
            </p:nvSpPr>
            <p:spPr bwMode="auto">
              <a:xfrm>
                <a:off x="3431" y="3204"/>
                <a:ext cx="583" cy="0"/>
              </a:xfrm>
              <a:prstGeom prst="line">
                <a:avLst/>
              </a:prstGeom>
              <a:noFill/>
              <a:ln w="19050">
                <a:solidFill>
                  <a:srgbClr val="990033"/>
                </a:solidFill>
                <a:round/>
                <a:tailEnd type="none" w="lg" len="lg"/>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1"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pSp>
        <p:sp>
          <p:nvSpPr>
            <p:cNvPr id="32794" name="Text Box 22"/>
            <p:cNvSpPr txBox="1"/>
            <p:nvPr/>
          </p:nvSpPr>
          <p:spPr>
            <a:xfrm>
              <a:off x="4694" y="2563"/>
              <a:ext cx="675" cy="173"/>
            </a:xfrm>
            <a:prstGeom prst="rect">
              <a:avLst/>
            </a:prstGeom>
            <a:no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50000"/>
                </a:spcBef>
                <a:buFontTx/>
                <a:buNone/>
              </a:pPr>
              <a:r>
                <a:rPr lang="en-US" altLang="zh-CN" sz="1200" dirty="0">
                  <a:solidFill>
                    <a:srgbClr val="0000FF"/>
                  </a:solidFill>
                </a:rPr>
                <a:t>UML</a:t>
              </a:r>
              <a:r>
                <a:rPr lang="zh-CN" altLang="en-US" sz="1200" dirty="0">
                  <a:solidFill>
                    <a:srgbClr val="0000FF"/>
                  </a:solidFill>
                </a:rPr>
                <a:t>表示法</a:t>
              </a:r>
              <a:endParaRPr lang="zh-CN" altLang="en-US" sz="1200" dirty="0">
                <a:solidFill>
                  <a:srgbClr val="0000FF"/>
                </a:solidFill>
              </a:endParaRPr>
            </a:p>
          </p:txBody>
        </p:sp>
      </p:grpSp>
      <p:grpSp>
        <p:nvGrpSpPr>
          <p:cNvPr id="32775" name="Group 42"/>
          <p:cNvGrpSpPr/>
          <p:nvPr/>
        </p:nvGrpSpPr>
        <p:grpSpPr>
          <a:xfrm>
            <a:off x="6905308" y="2189798"/>
            <a:ext cx="1073150" cy="336550"/>
            <a:chOff x="4707" y="2876"/>
            <a:chExt cx="676" cy="212"/>
          </a:xfrm>
        </p:grpSpPr>
        <p:grpSp>
          <p:nvGrpSpPr>
            <p:cNvPr id="32789" name="Group 24"/>
            <p:cNvGrpSpPr/>
            <p:nvPr/>
          </p:nvGrpSpPr>
          <p:grpSpPr>
            <a:xfrm>
              <a:off x="4752" y="2876"/>
              <a:ext cx="631" cy="50"/>
              <a:chOff x="3431" y="3158"/>
              <a:chExt cx="810" cy="91"/>
            </a:xfrm>
          </p:grpSpPr>
          <p:sp>
            <p:nvSpPr>
              <p:cNvPr id="245785" name="AutoShape 25"/>
              <p:cNvSpPr>
                <a:spLocks noChangeArrowheads="1"/>
              </p:cNvSpPr>
              <p:nvPr/>
            </p:nvSpPr>
            <p:spPr bwMode="auto">
              <a:xfrm>
                <a:off x="4014" y="3158"/>
                <a:ext cx="227" cy="91"/>
              </a:xfrm>
              <a:prstGeom prst="diamond">
                <a:avLst/>
              </a:prstGeom>
              <a:solidFill>
                <a:srgbClr val="800000"/>
              </a:solidFill>
              <a:ln w="9525" algn="ctr">
                <a:solidFill>
                  <a:srgbClr val="990033"/>
                </a:solidFill>
                <a:miter lim="800000"/>
                <a:tailEnd type="none" w="lg"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1"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45786" name="Line 26"/>
              <p:cNvSpPr>
                <a:spLocks noChangeShapeType="1"/>
              </p:cNvSpPr>
              <p:nvPr/>
            </p:nvSpPr>
            <p:spPr bwMode="auto">
              <a:xfrm>
                <a:off x="3431" y="3203"/>
                <a:ext cx="583" cy="0"/>
              </a:xfrm>
              <a:prstGeom prst="line">
                <a:avLst/>
              </a:prstGeom>
              <a:noFill/>
              <a:ln w="19050">
                <a:solidFill>
                  <a:srgbClr val="990033"/>
                </a:solidFill>
                <a:round/>
                <a:tailEnd type="none" w="lg" len="lg"/>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200" b="1" i="1"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pSp>
        <p:sp>
          <p:nvSpPr>
            <p:cNvPr id="32790" name="Text Box 27"/>
            <p:cNvSpPr txBox="1"/>
            <p:nvPr/>
          </p:nvSpPr>
          <p:spPr>
            <a:xfrm>
              <a:off x="4707" y="2915"/>
              <a:ext cx="668" cy="173"/>
            </a:xfrm>
            <a:prstGeom prst="rect">
              <a:avLst/>
            </a:prstGeom>
            <a:no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50000"/>
                </a:spcBef>
                <a:buFontTx/>
                <a:buNone/>
              </a:pPr>
              <a:r>
                <a:rPr lang="en-US" altLang="zh-CN" sz="1200" dirty="0">
                  <a:solidFill>
                    <a:srgbClr val="0000FF"/>
                  </a:solidFill>
                </a:rPr>
                <a:t>UML</a:t>
              </a:r>
              <a:r>
                <a:rPr lang="zh-CN" altLang="en-US" sz="1200" dirty="0">
                  <a:solidFill>
                    <a:srgbClr val="0000FF"/>
                  </a:solidFill>
                </a:rPr>
                <a:t>表示法</a:t>
              </a:r>
              <a:endParaRPr lang="zh-CN" altLang="en-US" sz="1200" dirty="0">
                <a:solidFill>
                  <a:srgbClr val="0000FF"/>
                </a:solidFill>
              </a:endParaRPr>
            </a:p>
          </p:txBody>
        </p:sp>
      </p:grpSp>
      <p:grpSp>
        <p:nvGrpSpPr>
          <p:cNvPr id="32776" name="Group 28"/>
          <p:cNvGrpSpPr/>
          <p:nvPr/>
        </p:nvGrpSpPr>
        <p:grpSpPr>
          <a:xfrm>
            <a:off x="772795" y="2952750"/>
            <a:ext cx="3951288" cy="1387693"/>
            <a:chOff x="204" y="3385"/>
            <a:chExt cx="2489" cy="614"/>
          </a:xfrm>
        </p:grpSpPr>
        <p:grpSp>
          <p:nvGrpSpPr>
            <p:cNvPr id="32784" name="Group 29"/>
            <p:cNvGrpSpPr/>
            <p:nvPr/>
          </p:nvGrpSpPr>
          <p:grpSpPr>
            <a:xfrm>
              <a:off x="204" y="3385"/>
              <a:ext cx="1815" cy="581"/>
              <a:chOff x="974" y="3430"/>
              <a:chExt cx="1815" cy="581"/>
            </a:xfrm>
          </p:grpSpPr>
          <p:pic>
            <p:nvPicPr>
              <p:cNvPr id="32786" name="Picture 30"/>
              <p:cNvPicPr>
                <a:picLocks noChangeAspect="1"/>
              </p:cNvPicPr>
              <p:nvPr/>
            </p:nvPicPr>
            <p:blipFill>
              <a:blip r:embed="rId1"/>
              <a:stretch>
                <a:fillRect/>
              </a:stretch>
            </p:blipFill>
            <p:spPr>
              <a:xfrm>
                <a:off x="974" y="3430"/>
                <a:ext cx="1815" cy="581"/>
              </a:xfrm>
              <a:prstGeom prst="rect">
                <a:avLst/>
              </a:prstGeom>
              <a:noFill/>
              <a:ln w="9525">
                <a:noFill/>
              </a:ln>
            </p:spPr>
          </p:pic>
          <p:sp>
            <p:nvSpPr>
              <p:cNvPr id="32787" name="Text Box 31"/>
              <p:cNvSpPr txBox="1"/>
              <p:nvPr/>
            </p:nvSpPr>
            <p:spPr>
              <a:xfrm>
                <a:off x="1431" y="3461"/>
                <a:ext cx="814" cy="122"/>
              </a:xfrm>
              <a:prstGeom prst="rect">
                <a:avLst/>
              </a:prstGeom>
              <a:no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50000"/>
                  </a:spcBef>
                  <a:buFontTx/>
                  <a:buNone/>
                </a:pPr>
                <a:r>
                  <a:rPr lang="zh-CN" altLang="en-US" sz="1200" b="0" dirty="0">
                    <a:solidFill>
                      <a:srgbClr val="000000"/>
                    </a:solidFill>
                  </a:rPr>
                  <a:t>（空心菱形）</a:t>
                </a:r>
                <a:endParaRPr lang="zh-CN" altLang="en-US" sz="1200" b="0" dirty="0">
                  <a:solidFill>
                    <a:srgbClr val="000000"/>
                  </a:solidFill>
                </a:endParaRPr>
              </a:p>
            </p:txBody>
          </p:sp>
          <p:sp>
            <p:nvSpPr>
              <p:cNvPr id="32788" name="Text Box 32"/>
              <p:cNvSpPr txBox="1"/>
              <p:nvPr/>
            </p:nvSpPr>
            <p:spPr>
              <a:xfrm>
                <a:off x="1610" y="3884"/>
                <a:ext cx="408" cy="122"/>
              </a:xfrm>
              <a:prstGeom prst="rect">
                <a:avLst/>
              </a:prstGeom>
              <a:no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50000"/>
                  </a:spcBef>
                  <a:buFontTx/>
                  <a:buNone/>
                </a:pPr>
                <a:r>
                  <a:rPr lang="zh-CN" altLang="en-US" sz="1200" dirty="0">
                    <a:solidFill>
                      <a:schemeClr val="tx1"/>
                    </a:solidFill>
                  </a:rPr>
                  <a:t>实例</a:t>
                </a:r>
                <a:endParaRPr lang="zh-CN" altLang="en-US" sz="1200" dirty="0">
                  <a:solidFill>
                    <a:schemeClr val="tx1"/>
                  </a:solidFill>
                </a:endParaRPr>
              </a:p>
            </p:txBody>
          </p:sp>
        </p:grpSp>
        <p:sp>
          <p:nvSpPr>
            <p:cNvPr id="32785" name="Text Box 33"/>
            <p:cNvSpPr txBox="1"/>
            <p:nvPr/>
          </p:nvSpPr>
          <p:spPr>
            <a:xfrm>
              <a:off x="2019" y="3387"/>
              <a:ext cx="674" cy="612"/>
            </a:xfrm>
            <a:prstGeom prst="rect">
              <a:avLst/>
            </a:prstGeom>
            <a:solidFill>
              <a:srgbClr val="FFFFF0"/>
            </a:solidFill>
            <a:ln w="9525">
              <a:noFill/>
            </a:ln>
          </p:spPr>
          <p:txBody>
            <a:bodyPr wrap="square">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eaLnBrk="1" hangingPunct="1">
                <a:spcBef>
                  <a:spcPct val="50000"/>
                </a:spcBef>
                <a:buFontTx/>
                <a:buNone/>
              </a:pPr>
              <a:r>
                <a:rPr lang="zh-CN" altLang="en-US" sz="1200" b="0" dirty="0">
                  <a:solidFill>
                    <a:srgbClr val="000000"/>
                  </a:solidFill>
                </a:rPr>
                <a:t>类图包含有事物和关系，类图不存在了，事物和关系还可用于其它的类图</a:t>
              </a:r>
              <a:endParaRPr lang="en-US" altLang="zh-CN" sz="1200" b="0" dirty="0">
                <a:solidFill>
                  <a:srgbClr val="000000"/>
                </a:solidFill>
              </a:endParaRPr>
            </a:p>
          </p:txBody>
        </p:sp>
      </p:grpSp>
      <p:grpSp>
        <p:nvGrpSpPr>
          <p:cNvPr id="32777" name="Group 34"/>
          <p:cNvGrpSpPr/>
          <p:nvPr/>
        </p:nvGrpSpPr>
        <p:grpSpPr>
          <a:xfrm>
            <a:off x="4888230" y="3022600"/>
            <a:ext cx="3419981" cy="1383263"/>
            <a:chOff x="2971" y="3456"/>
            <a:chExt cx="2464" cy="597"/>
          </a:xfrm>
        </p:grpSpPr>
        <p:grpSp>
          <p:nvGrpSpPr>
            <p:cNvPr id="32779" name="Group 35"/>
            <p:cNvGrpSpPr/>
            <p:nvPr/>
          </p:nvGrpSpPr>
          <p:grpSpPr>
            <a:xfrm>
              <a:off x="2971" y="3529"/>
              <a:ext cx="1750" cy="428"/>
              <a:chOff x="2763" y="3529"/>
              <a:chExt cx="1750" cy="428"/>
            </a:xfrm>
          </p:grpSpPr>
          <p:pic>
            <p:nvPicPr>
              <p:cNvPr id="32781" name="Picture 36"/>
              <p:cNvPicPr>
                <a:picLocks noChangeAspect="1"/>
              </p:cNvPicPr>
              <p:nvPr/>
            </p:nvPicPr>
            <p:blipFill>
              <a:blip r:embed="rId2"/>
              <a:stretch>
                <a:fillRect/>
              </a:stretch>
            </p:blipFill>
            <p:spPr>
              <a:xfrm>
                <a:off x="2763" y="3540"/>
                <a:ext cx="1750" cy="298"/>
              </a:xfrm>
              <a:prstGeom prst="rect">
                <a:avLst/>
              </a:prstGeom>
              <a:noFill/>
              <a:ln w="9525">
                <a:noFill/>
              </a:ln>
            </p:spPr>
          </p:pic>
          <p:sp>
            <p:nvSpPr>
              <p:cNvPr id="32782" name="Text Box 37"/>
              <p:cNvSpPr txBox="1">
                <a:spLocks noChangeAspect="1"/>
              </p:cNvSpPr>
              <p:nvPr/>
            </p:nvSpPr>
            <p:spPr>
              <a:xfrm>
                <a:off x="3107" y="3529"/>
                <a:ext cx="748" cy="119"/>
              </a:xfrm>
              <a:prstGeom prst="rect">
                <a:avLst/>
              </a:prstGeom>
              <a:no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50000"/>
                  </a:spcBef>
                  <a:buFontTx/>
                  <a:buNone/>
                </a:pPr>
                <a:r>
                  <a:rPr lang="zh-CN" altLang="en-US" sz="1200" b="0" dirty="0">
                    <a:solidFill>
                      <a:srgbClr val="000000"/>
                    </a:solidFill>
                  </a:rPr>
                  <a:t>（实心菱形）</a:t>
                </a:r>
                <a:endParaRPr lang="zh-CN" altLang="en-US" sz="1200" b="0" dirty="0">
                  <a:solidFill>
                    <a:srgbClr val="000000"/>
                  </a:solidFill>
                </a:endParaRPr>
              </a:p>
            </p:txBody>
          </p:sp>
          <p:sp>
            <p:nvSpPr>
              <p:cNvPr id="32783" name="Text Box 38"/>
              <p:cNvSpPr txBox="1"/>
              <p:nvPr/>
            </p:nvSpPr>
            <p:spPr>
              <a:xfrm>
                <a:off x="3470" y="3838"/>
                <a:ext cx="408" cy="119"/>
              </a:xfrm>
              <a:prstGeom prst="rect">
                <a:avLst/>
              </a:prstGeom>
              <a:no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50000"/>
                  </a:spcBef>
                  <a:buFontTx/>
                  <a:buNone/>
                </a:pPr>
                <a:r>
                  <a:rPr lang="zh-CN" altLang="en-US" sz="1200" dirty="0">
                    <a:solidFill>
                      <a:schemeClr val="tx1"/>
                    </a:solidFill>
                  </a:rPr>
                  <a:t>实例</a:t>
                </a:r>
                <a:endParaRPr lang="zh-CN" altLang="en-US" sz="1200" dirty="0">
                  <a:solidFill>
                    <a:schemeClr val="tx1"/>
                  </a:solidFill>
                </a:endParaRPr>
              </a:p>
            </p:txBody>
          </p:sp>
        </p:grpSp>
        <p:sp>
          <p:nvSpPr>
            <p:cNvPr id="32780" name="Text Box 39"/>
            <p:cNvSpPr txBox="1"/>
            <p:nvPr/>
          </p:nvSpPr>
          <p:spPr>
            <a:xfrm>
              <a:off x="4694" y="3456"/>
              <a:ext cx="741" cy="597"/>
            </a:xfrm>
            <a:prstGeom prst="rect">
              <a:avLst/>
            </a:prstGeom>
            <a:solidFill>
              <a:srgbClr val="FFFFF0"/>
            </a:solidFill>
            <a:ln w="9525">
              <a:noFill/>
            </a:ln>
          </p:spPr>
          <p:txBody>
            <a:bodyPr wrap="square">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50000"/>
                </a:spcBef>
                <a:buFontTx/>
                <a:buNone/>
              </a:pPr>
              <a:r>
                <a:rPr lang="zh-CN" altLang="en-US" sz="1200" b="0" dirty="0">
                  <a:solidFill>
                    <a:srgbClr val="000000"/>
                  </a:solidFill>
                </a:rPr>
                <a:t>类与关联关系之间有组合关系，类不存在了，则相应的关联关系也不存在</a:t>
              </a:r>
              <a:endParaRPr lang="en-US" altLang="zh-CN" sz="1200" b="0" dirty="0">
                <a:solidFill>
                  <a:srgbClr val="000000"/>
                </a:solidFill>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1"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32774"/>
                                        </p:tgtEl>
                                        <p:attrNameLst>
                                          <p:attrName>style.visibility</p:attrName>
                                        </p:attrNameLst>
                                      </p:cBhvr>
                                      <p:to>
                                        <p:strVal val="visible"/>
                                      </p:to>
                                    </p:set>
                                    <p:animEffect transition="in" filter="wipe(left)">
                                      <p:cBhvr>
                                        <p:cTn id="16" dur="500"/>
                                        <p:tgtEl>
                                          <p:spTgt spid="32774"/>
                                        </p:tgtEl>
                                      </p:cBhvr>
                                    </p:animEffect>
                                  </p:childTnLst>
                                </p:cTn>
                              </p:par>
                              <p:par>
                                <p:cTn id="17" presetID="22" presetClass="entr" presetSubtype="8" fill="hold" nodeType="withEffect">
                                  <p:stCondLst>
                                    <p:cond delay="0"/>
                                  </p:stCondLst>
                                  <p:childTnLst>
                                    <p:set>
                                      <p:cBhvr>
                                        <p:cTn id="18" dur="1" fill="hold">
                                          <p:stCondLst>
                                            <p:cond delay="0"/>
                                          </p:stCondLst>
                                        </p:cTn>
                                        <p:tgtEl>
                                          <p:spTgt spid="32775"/>
                                        </p:tgtEl>
                                        <p:attrNameLst>
                                          <p:attrName>style.visibility</p:attrName>
                                        </p:attrNameLst>
                                      </p:cBhvr>
                                      <p:to>
                                        <p:strVal val="visible"/>
                                      </p:to>
                                    </p:set>
                                    <p:animEffect transition="in" filter="wipe(left)">
                                      <p:cBhvr>
                                        <p:cTn id="19" dur="500"/>
                                        <p:tgtEl>
                                          <p:spTgt spid="32775"/>
                                        </p:tgtEl>
                                      </p:cBhvr>
                                    </p:animEffect>
                                  </p:childTnLst>
                                </p:cTn>
                              </p:par>
                              <p:par>
                                <p:cTn id="20" presetID="22" presetClass="entr" presetSubtype="8" fill="hold" nodeType="withEffect">
                                  <p:stCondLst>
                                    <p:cond delay="0"/>
                                  </p:stCondLst>
                                  <p:childTnLst>
                                    <p:set>
                                      <p:cBhvr>
                                        <p:cTn id="21" dur="1" fill="hold">
                                          <p:stCondLst>
                                            <p:cond delay="0"/>
                                          </p:stCondLst>
                                        </p:cTn>
                                        <p:tgtEl>
                                          <p:spTgt spid="32776"/>
                                        </p:tgtEl>
                                        <p:attrNameLst>
                                          <p:attrName>style.visibility</p:attrName>
                                        </p:attrNameLst>
                                      </p:cBhvr>
                                      <p:to>
                                        <p:strVal val="visible"/>
                                      </p:to>
                                    </p:set>
                                    <p:animEffect transition="in" filter="wipe(left)">
                                      <p:cBhvr>
                                        <p:cTn id="22" dur="500"/>
                                        <p:tgtEl>
                                          <p:spTgt spid="32776"/>
                                        </p:tgtEl>
                                      </p:cBhvr>
                                    </p:animEffect>
                                  </p:childTnLst>
                                </p:cTn>
                              </p:par>
                              <p:par>
                                <p:cTn id="23" presetID="22" presetClass="entr" presetSubtype="8" fill="hold" nodeType="withEffect">
                                  <p:stCondLst>
                                    <p:cond delay="0"/>
                                  </p:stCondLst>
                                  <p:childTnLst>
                                    <p:set>
                                      <p:cBhvr>
                                        <p:cTn id="24" dur="1" fill="hold">
                                          <p:stCondLst>
                                            <p:cond delay="0"/>
                                          </p:stCondLst>
                                        </p:cTn>
                                        <p:tgtEl>
                                          <p:spTgt spid="32777"/>
                                        </p:tgtEl>
                                        <p:attrNameLst>
                                          <p:attrName>style.visibility</p:attrName>
                                        </p:attrNameLst>
                                      </p:cBhvr>
                                      <p:to>
                                        <p:strVal val="visible"/>
                                      </p:to>
                                    </p:set>
                                    <p:animEffect transition="in" filter="wipe(left)">
                                      <p:cBhvr>
                                        <p:cTn id="25" dur="500"/>
                                        <p:tgtEl>
                                          <p:spTgt spid="3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1119619" cy="583565"/>
            <a:chOff x="568442" y="140762"/>
            <a:chExt cx="1492825" cy="778089"/>
          </a:xfrm>
        </p:grpSpPr>
        <p:sp>
          <p:nvSpPr>
            <p:cNvPr id="5" name="文本框 23"/>
            <p:cNvSpPr txBox="1"/>
            <p:nvPr/>
          </p:nvSpPr>
          <p:spPr>
            <a:xfrm>
              <a:off x="733694" y="140762"/>
              <a:ext cx="1327573" cy="778089"/>
            </a:xfrm>
            <a:prstGeom prst="rect">
              <a:avLst/>
            </a:prstGeom>
            <a:noFill/>
          </p:spPr>
          <p:txBody>
            <a:bodyPr wrap="none" rtlCol="0">
              <a:spAutoFit/>
            </a:bodyPr>
            <a:lstStyle/>
            <a:p>
              <a:r>
                <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rPr>
                <a:t>类图</a:t>
              </a:r>
              <a:endPar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619125" y="1075055"/>
            <a:ext cx="7905115" cy="3759835"/>
          </a:xfrm>
          <a:prstGeom prst="roundRect">
            <a:avLst>
              <a:gd name="adj" fmla="val 0"/>
            </a:avLst>
          </a:prstGeom>
          <a:noFill/>
          <a:ln w="25400">
            <a:solidFill>
              <a:srgbClr val="0070C0"/>
            </a:solidFill>
            <a:round/>
          </a:ln>
        </p:spPr>
        <p:txBody>
          <a:bodyPr anchor="ctr" anchorCtr="1"/>
          <a:lstStyle/>
          <a:p>
            <a:pPr marR="0" lvl="0" indent="0" algn="just" defTabSz="685800" rtl="0" latinLnBrk="0">
              <a:lnSpc>
                <a:spcPct val="100000"/>
              </a:lnSpc>
              <a:spcBef>
                <a:spcPct val="50000"/>
              </a:spcBef>
              <a:buClrTx/>
              <a:buSzTx/>
              <a:buFont typeface="Wingdings" panose="05000000000000000000" pitchFamily="2" charset="2"/>
              <a:buNone/>
            </a:pPr>
            <a:endParaRPr lang="zh-CN" altLang="en-US" sz="1800" dirty="0">
              <a:latin typeface="方正宋黑简体" panose="02010601030101010101" pitchFamily="2" charset="-122"/>
              <a:ea typeface="方正宋黑简体" panose="02010601030101010101" pitchFamily="2" charset="-122"/>
            </a:endParaRPr>
          </a:p>
        </p:txBody>
      </p:sp>
      <p:sp>
        <p:nvSpPr>
          <p:cNvPr id="34819" name="Rectangle 47"/>
          <p:cNvSpPr>
            <a:spLocks noGrp="1"/>
          </p:cNvSpPr>
          <p:nvPr/>
        </p:nvSpPr>
        <p:spPr>
          <a:xfrm>
            <a:off x="619125" y="1209675"/>
            <a:ext cx="6864350" cy="871855"/>
          </a:xfrm>
          <a:prstGeom prst="rect">
            <a:avLst/>
          </a:prstGeom>
          <a:noFill/>
          <a:ln w="9525">
            <a:noFill/>
          </a:ln>
        </p:spPr>
        <p:txBody>
          <a:bodyPr vert="horz" wrap="square" lIns="3600" tIns="3600" rIns="3600" bIns="3600" anchor="t"/>
          <a:lstStyle>
            <a:lvl1pPr marL="285750" indent="-285750" algn="l" rtl="0" eaLnBrk="0" fontAlgn="base" hangingPunct="0">
              <a:spcBef>
                <a:spcPct val="20000"/>
              </a:spcBef>
              <a:spcAft>
                <a:spcPct val="0"/>
              </a:spcAft>
              <a:buFont typeface="Wingdings" panose="05000000000000000000" pitchFamily="2" charset="2"/>
              <a:defRPr kumimoji="1" sz="2400" b="1">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vl6pPr marL="25146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6pPr>
            <a:lvl7pPr marL="29718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7pPr>
            <a:lvl8pPr marL="34290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8pPr>
            <a:lvl9pPr marL="38862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9pPr>
          </a:lstStyle>
          <a:p>
            <a:pPr eaLnBrk="1" hangingPunct="1">
              <a:buNone/>
            </a:pPr>
            <a:r>
              <a:rPr lang="en-US" altLang="zh-CN" sz="1800" b="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1800" b="0" dirty="0">
                <a:solidFill>
                  <a:schemeClr val="tx1"/>
                </a:solidFill>
                <a:latin typeface="微软雅黑" panose="020B0503020204020204" charset="-122"/>
                <a:ea typeface="微软雅黑" panose="020B0503020204020204" charset="-122"/>
                <a:cs typeface="微软雅黑" panose="020B0503020204020204" charset="-122"/>
              </a:rPr>
              <a:t>泛化关系</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2" eaLnBrk="1" hangingPunct="1">
              <a:buFont typeface="Times New Roman" panose="02020603050405020304" pitchFamily="18" charset="0"/>
              <a:buChar char="※"/>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在面向对象中一般称为继承关系，存在于父类与子类、父接口与子接口之间</a:t>
            </a:r>
            <a:endPar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4820" name="Rectangle 30"/>
          <p:cNvSpPr/>
          <p:nvPr/>
        </p:nvSpPr>
        <p:spPr>
          <a:xfrm>
            <a:off x="618808" y="3332480"/>
            <a:ext cx="7431087" cy="730250"/>
          </a:xfrm>
          <a:prstGeom prst="rect">
            <a:avLst/>
          </a:prstGeom>
          <a:noFill/>
          <a:ln w="9525">
            <a:noFill/>
          </a:ln>
        </p:spPr>
        <p:txBody>
          <a:bodyPr lIns="3600" tIns="3600" rIns="3600" bIns="3600"/>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285750" lvl="0" indent="-285750" eaLnBrk="1" hangingPunct="1">
              <a:buNone/>
            </a:pP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3</a:t>
            </a:r>
            <a:r>
              <a:rPr lang="ja-JP" altLang="zh-CN" sz="18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实现关系</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1181100" lvl="2" indent="-228600" eaLnBrk="1" hangingPunct="1">
              <a:buChar char="※"/>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对应于类和接口之间的关系</a:t>
            </a:r>
            <a:endPar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4821" name="Text Box 36"/>
          <p:cNvSpPr txBox="1"/>
          <p:nvPr/>
        </p:nvSpPr>
        <p:spPr>
          <a:xfrm>
            <a:off x="6359525" y="4062730"/>
            <a:ext cx="1584325" cy="646113"/>
          </a:xfrm>
          <a:prstGeom prst="rect">
            <a:avLst/>
          </a:prstGeom>
          <a:solidFill>
            <a:srgbClr val="FFFFF0"/>
          </a:solid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eaLnBrk="1" hangingPunct="1">
              <a:spcBef>
                <a:spcPct val="50000"/>
              </a:spcBef>
              <a:buFontTx/>
              <a:buNone/>
            </a:pPr>
            <a:r>
              <a:rPr lang="zh-CN" altLang="en-US" sz="1200" b="0" dirty="0">
                <a:solidFill>
                  <a:srgbClr val="000000"/>
                </a:solidFill>
              </a:rPr>
              <a:t>类</a:t>
            </a:r>
            <a:r>
              <a:rPr lang="en-US" altLang="zh-CN" sz="1200" b="0" dirty="0">
                <a:solidFill>
                  <a:srgbClr val="000000"/>
                </a:solidFill>
              </a:rPr>
              <a:t>Circle</a:t>
            </a:r>
            <a:r>
              <a:rPr lang="zh-CN" altLang="en-US" sz="1200" b="0" dirty="0">
                <a:solidFill>
                  <a:srgbClr val="000000"/>
                </a:solidFill>
              </a:rPr>
              <a:t>、</a:t>
            </a:r>
            <a:r>
              <a:rPr lang="en-US" altLang="zh-CN" sz="1200" b="0" dirty="0">
                <a:solidFill>
                  <a:srgbClr val="000000"/>
                </a:solidFill>
              </a:rPr>
              <a:t>Rectangle</a:t>
            </a:r>
            <a:r>
              <a:rPr lang="zh-CN" altLang="en-US" sz="1200" b="0" dirty="0">
                <a:solidFill>
                  <a:srgbClr val="000000"/>
                </a:solidFill>
              </a:rPr>
              <a:t>实现了接口</a:t>
            </a:r>
            <a:r>
              <a:rPr lang="en-US" altLang="zh-CN" sz="1200" b="0" dirty="0">
                <a:solidFill>
                  <a:srgbClr val="000000"/>
                </a:solidFill>
              </a:rPr>
              <a:t>Shape</a:t>
            </a:r>
            <a:r>
              <a:rPr lang="zh-CN" altLang="en-US" sz="1200" b="0" dirty="0">
                <a:solidFill>
                  <a:srgbClr val="000000"/>
                </a:solidFill>
              </a:rPr>
              <a:t>的操作</a:t>
            </a:r>
            <a:endParaRPr lang="zh-CN" altLang="en-US" sz="1200" b="0" dirty="0">
              <a:solidFill>
                <a:srgbClr val="000000"/>
              </a:solidFill>
            </a:endParaRPr>
          </a:p>
        </p:txBody>
      </p:sp>
      <p:pic>
        <p:nvPicPr>
          <p:cNvPr id="34822" name="Picture 37"/>
          <p:cNvPicPr>
            <a:picLocks noChangeAspect="1"/>
          </p:cNvPicPr>
          <p:nvPr/>
        </p:nvPicPr>
        <p:blipFill>
          <a:blip r:embed="rId1"/>
          <a:stretch>
            <a:fillRect/>
          </a:stretch>
        </p:blipFill>
        <p:spPr>
          <a:xfrm>
            <a:off x="4692650" y="3844290"/>
            <a:ext cx="1296988" cy="990600"/>
          </a:xfrm>
          <a:prstGeom prst="rect">
            <a:avLst/>
          </a:prstGeom>
          <a:noFill/>
          <a:ln w="9525">
            <a:noFill/>
          </a:ln>
        </p:spPr>
      </p:pic>
      <p:pic>
        <p:nvPicPr>
          <p:cNvPr id="34823" name="Picture 40"/>
          <p:cNvPicPr>
            <a:picLocks noChangeAspect="1"/>
          </p:cNvPicPr>
          <p:nvPr/>
        </p:nvPicPr>
        <p:blipFill>
          <a:blip r:embed="rId2"/>
          <a:stretch>
            <a:fillRect/>
          </a:stretch>
        </p:blipFill>
        <p:spPr>
          <a:xfrm>
            <a:off x="866775" y="2052638"/>
            <a:ext cx="3376613" cy="1279525"/>
          </a:xfrm>
          <a:prstGeom prst="rect">
            <a:avLst/>
          </a:prstGeom>
          <a:noFill/>
          <a:ln w="9525">
            <a:noFill/>
          </a:ln>
        </p:spPr>
      </p:pic>
      <p:sp>
        <p:nvSpPr>
          <p:cNvPr id="34824" name="Text Box 41"/>
          <p:cNvSpPr txBox="1"/>
          <p:nvPr/>
        </p:nvSpPr>
        <p:spPr>
          <a:xfrm>
            <a:off x="4243388" y="2290763"/>
            <a:ext cx="1223962" cy="646112"/>
          </a:xfrm>
          <a:prstGeom prst="rect">
            <a:avLst/>
          </a:prstGeom>
          <a:solidFill>
            <a:srgbClr val="FFFFF0"/>
          </a:solid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eaLnBrk="1" hangingPunct="1">
              <a:spcBef>
                <a:spcPct val="50000"/>
              </a:spcBef>
              <a:buFontTx/>
              <a:buNone/>
            </a:pPr>
            <a:r>
              <a:rPr lang="zh-CN" altLang="en-US" sz="1200" b="0" dirty="0">
                <a:solidFill>
                  <a:srgbClr val="000000"/>
                </a:solidFill>
              </a:rPr>
              <a:t>关联、泛化、实现、依赖都是一种关系</a:t>
            </a:r>
            <a:endParaRPr lang="en-US" altLang="zh-CN" sz="1200" b="0" dirty="0">
              <a:solidFill>
                <a:srgbClr val="000000"/>
              </a:solidFill>
            </a:endParaRPr>
          </a:p>
        </p:txBody>
      </p:sp>
      <p:grpSp>
        <p:nvGrpSpPr>
          <p:cNvPr id="34825" name="Group 44"/>
          <p:cNvGrpSpPr/>
          <p:nvPr/>
        </p:nvGrpSpPr>
        <p:grpSpPr>
          <a:xfrm>
            <a:off x="5467033" y="2290763"/>
            <a:ext cx="3045108" cy="1087437"/>
            <a:chOff x="3401" y="1253"/>
            <a:chExt cx="1936" cy="741"/>
          </a:xfrm>
        </p:grpSpPr>
        <p:pic>
          <p:nvPicPr>
            <p:cNvPr id="34831" name="Picture 45"/>
            <p:cNvPicPr>
              <a:picLocks noChangeAspect="1"/>
            </p:cNvPicPr>
            <p:nvPr/>
          </p:nvPicPr>
          <p:blipFill>
            <a:blip r:embed="rId3"/>
            <a:stretch>
              <a:fillRect/>
            </a:stretch>
          </p:blipFill>
          <p:spPr>
            <a:xfrm>
              <a:off x="3401" y="1253"/>
              <a:ext cx="1293" cy="741"/>
            </a:xfrm>
            <a:prstGeom prst="rect">
              <a:avLst/>
            </a:prstGeom>
            <a:noFill/>
            <a:ln w="9525">
              <a:noFill/>
            </a:ln>
          </p:spPr>
        </p:pic>
        <p:sp>
          <p:nvSpPr>
            <p:cNvPr id="34832" name="Text Box 46"/>
            <p:cNvSpPr txBox="1"/>
            <p:nvPr/>
          </p:nvSpPr>
          <p:spPr>
            <a:xfrm>
              <a:off x="4566" y="1378"/>
              <a:ext cx="771" cy="315"/>
            </a:xfrm>
            <a:prstGeom prst="rect">
              <a:avLst/>
            </a:prstGeom>
            <a:solidFill>
              <a:srgbClr val="FFFFF0"/>
            </a:solid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eaLnBrk="1" hangingPunct="1">
                <a:spcBef>
                  <a:spcPct val="50000"/>
                </a:spcBef>
                <a:buFontTx/>
                <a:buNone/>
              </a:pPr>
              <a:r>
                <a:rPr lang="zh-CN" altLang="en-US" sz="1200" b="0" dirty="0">
                  <a:solidFill>
                    <a:srgbClr val="000000"/>
                  </a:solidFill>
                </a:rPr>
                <a:t>类、接口都是一种事物</a:t>
              </a:r>
              <a:endParaRPr lang="zh-CN" altLang="en-US" sz="1200" b="0" dirty="0">
                <a:solidFill>
                  <a:srgbClr val="000000"/>
                </a:solidFill>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1"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4819"/>
                                        </p:tgtEl>
                                        <p:attrNameLst>
                                          <p:attrName>style.visibility</p:attrName>
                                        </p:attrNameLst>
                                      </p:cBhvr>
                                      <p:to>
                                        <p:strVal val="visible"/>
                                      </p:to>
                                    </p:set>
                                    <p:animEffect transition="in" filter="wipe(left)">
                                      <p:cBhvr>
                                        <p:cTn id="16" dur="500"/>
                                        <p:tgtEl>
                                          <p:spTgt spid="3481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4820"/>
                                        </p:tgtEl>
                                        <p:attrNameLst>
                                          <p:attrName>style.visibility</p:attrName>
                                        </p:attrNameLst>
                                      </p:cBhvr>
                                      <p:to>
                                        <p:strVal val="visible"/>
                                      </p:to>
                                    </p:set>
                                    <p:animEffect transition="in" filter="wipe(left)">
                                      <p:cBhvr>
                                        <p:cTn id="19" dur="500"/>
                                        <p:tgtEl>
                                          <p:spTgt spid="3482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4821"/>
                                        </p:tgtEl>
                                        <p:attrNameLst>
                                          <p:attrName>style.visibility</p:attrName>
                                        </p:attrNameLst>
                                      </p:cBhvr>
                                      <p:to>
                                        <p:strVal val="visible"/>
                                      </p:to>
                                    </p:set>
                                    <p:animEffect transition="in" filter="wipe(left)">
                                      <p:cBhvr>
                                        <p:cTn id="22" dur="500"/>
                                        <p:tgtEl>
                                          <p:spTgt spid="34821"/>
                                        </p:tgtEl>
                                      </p:cBhvr>
                                    </p:animEffect>
                                  </p:childTnLst>
                                </p:cTn>
                              </p:par>
                              <p:par>
                                <p:cTn id="23" presetID="22" presetClass="entr" presetSubtype="8" fill="hold" nodeType="withEffect">
                                  <p:stCondLst>
                                    <p:cond delay="0"/>
                                  </p:stCondLst>
                                  <p:childTnLst>
                                    <p:set>
                                      <p:cBhvr>
                                        <p:cTn id="24" dur="1" fill="hold">
                                          <p:stCondLst>
                                            <p:cond delay="0"/>
                                          </p:stCondLst>
                                        </p:cTn>
                                        <p:tgtEl>
                                          <p:spTgt spid="34822"/>
                                        </p:tgtEl>
                                        <p:attrNameLst>
                                          <p:attrName>style.visibility</p:attrName>
                                        </p:attrNameLst>
                                      </p:cBhvr>
                                      <p:to>
                                        <p:strVal val="visible"/>
                                      </p:to>
                                    </p:set>
                                    <p:animEffect transition="in" filter="wipe(left)">
                                      <p:cBhvr>
                                        <p:cTn id="25" dur="500"/>
                                        <p:tgtEl>
                                          <p:spTgt spid="34822"/>
                                        </p:tgtEl>
                                      </p:cBhvr>
                                    </p:animEffect>
                                  </p:childTnLst>
                                </p:cTn>
                              </p:par>
                              <p:par>
                                <p:cTn id="26" presetID="22" presetClass="entr" presetSubtype="8" fill="hold" nodeType="withEffect">
                                  <p:stCondLst>
                                    <p:cond delay="0"/>
                                  </p:stCondLst>
                                  <p:childTnLst>
                                    <p:set>
                                      <p:cBhvr>
                                        <p:cTn id="27" dur="1" fill="hold">
                                          <p:stCondLst>
                                            <p:cond delay="0"/>
                                          </p:stCondLst>
                                        </p:cTn>
                                        <p:tgtEl>
                                          <p:spTgt spid="34823"/>
                                        </p:tgtEl>
                                        <p:attrNameLst>
                                          <p:attrName>style.visibility</p:attrName>
                                        </p:attrNameLst>
                                      </p:cBhvr>
                                      <p:to>
                                        <p:strVal val="visible"/>
                                      </p:to>
                                    </p:set>
                                    <p:animEffect transition="in" filter="wipe(left)">
                                      <p:cBhvr>
                                        <p:cTn id="28" dur="500"/>
                                        <p:tgtEl>
                                          <p:spTgt spid="3482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4824"/>
                                        </p:tgtEl>
                                        <p:attrNameLst>
                                          <p:attrName>style.visibility</p:attrName>
                                        </p:attrNameLst>
                                      </p:cBhvr>
                                      <p:to>
                                        <p:strVal val="visible"/>
                                      </p:to>
                                    </p:set>
                                    <p:animEffect transition="in" filter="wipe(left)">
                                      <p:cBhvr>
                                        <p:cTn id="31" dur="500"/>
                                        <p:tgtEl>
                                          <p:spTgt spid="34824"/>
                                        </p:tgtEl>
                                      </p:cBhvr>
                                    </p:animEffect>
                                  </p:childTnLst>
                                </p:cTn>
                              </p:par>
                              <p:par>
                                <p:cTn id="32" presetID="22" presetClass="entr" presetSubtype="8" fill="hold" nodeType="withEffect">
                                  <p:stCondLst>
                                    <p:cond delay="0"/>
                                  </p:stCondLst>
                                  <p:childTnLst>
                                    <p:set>
                                      <p:cBhvr>
                                        <p:cTn id="33" dur="1" fill="hold">
                                          <p:stCondLst>
                                            <p:cond delay="0"/>
                                          </p:stCondLst>
                                        </p:cTn>
                                        <p:tgtEl>
                                          <p:spTgt spid="34825"/>
                                        </p:tgtEl>
                                        <p:attrNameLst>
                                          <p:attrName>style.visibility</p:attrName>
                                        </p:attrNameLst>
                                      </p:cBhvr>
                                      <p:to>
                                        <p:strVal val="visible"/>
                                      </p:to>
                                    </p:set>
                                    <p:animEffect transition="in" filter="wipe(left)">
                                      <p:cBhvr>
                                        <p:cTn id="34" dur="500"/>
                                        <p:tgtEl>
                                          <p:spTgt spid="34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34819" grpId="0"/>
      <p:bldP spid="34820" grpId="0"/>
      <p:bldP spid="34821" grpId="0" animBg="1"/>
      <p:bldP spid="348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1119619" cy="583565"/>
            <a:chOff x="568442" y="140762"/>
            <a:chExt cx="1492825" cy="778089"/>
          </a:xfrm>
        </p:grpSpPr>
        <p:sp>
          <p:nvSpPr>
            <p:cNvPr id="5" name="文本框 23"/>
            <p:cNvSpPr txBox="1"/>
            <p:nvPr/>
          </p:nvSpPr>
          <p:spPr>
            <a:xfrm>
              <a:off x="733694" y="140762"/>
              <a:ext cx="1327573" cy="778089"/>
            </a:xfrm>
            <a:prstGeom prst="rect">
              <a:avLst/>
            </a:prstGeom>
            <a:noFill/>
          </p:spPr>
          <p:txBody>
            <a:bodyPr wrap="none" rtlCol="0">
              <a:spAutoFit/>
            </a:bodyPr>
            <a:lstStyle/>
            <a:p>
              <a:r>
                <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rPr>
                <a:t>类图</a:t>
              </a:r>
              <a:endPar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619125" y="1075055"/>
            <a:ext cx="7905115" cy="3759835"/>
          </a:xfrm>
          <a:prstGeom prst="roundRect">
            <a:avLst>
              <a:gd name="adj" fmla="val 0"/>
            </a:avLst>
          </a:prstGeom>
          <a:noFill/>
          <a:ln w="25400">
            <a:solidFill>
              <a:srgbClr val="0070C0"/>
            </a:solidFill>
            <a:round/>
          </a:ln>
        </p:spPr>
        <p:txBody>
          <a:bodyPr anchor="ctr" anchorCtr="1"/>
          <a:lstStyle/>
          <a:p>
            <a:pPr marR="0" lvl="0" indent="0" algn="just" defTabSz="685800" rtl="0" latinLnBrk="0">
              <a:lnSpc>
                <a:spcPct val="100000"/>
              </a:lnSpc>
              <a:spcBef>
                <a:spcPct val="50000"/>
              </a:spcBef>
              <a:buClrTx/>
              <a:buSzTx/>
              <a:buFont typeface="Wingdings" panose="05000000000000000000" pitchFamily="2" charset="2"/>
              <a:buNone/>
            </a:pPr>
            <a:endParaRPr lang="zh-CN" altLang="en-US" sz="1800" dirty="0">
              <a:latin typeface="方正宋黑简体" panose="02010601030101010101" pitchFamily="2" charset="-122"/>
              <a:ea typeface="方正宋黑简体" panose="02010601030101010101" pitchFamily="2" charset="-122"/>
            </a:endParaRPr>
          </a:p>
        </p:txBody>
      </p:sp>
      <p:sp>
        <p:nvSpPr>
          <p:cNvPr id="34826" name="Rectangle 51"/>
          <p:cNvSpPr/>
          <p:nvPr/>
        </p:nvSpPr>
        <p:spPr>
          <a:xfrm>
            <a:off x="923925" y="1230630"/>
            <a:ext cx="7263765" cy="1177925"/>
          </a:xfrm>
          <a:prstGeom prst="rect">
            <a:avLst/>
          </a:prstGeom>
          <a:noFill/>
          <a:ln w="9525">
            <a:noFill/>
          </a:ln>
        </p:spPr>
        <p:txBody>
          <a:bodyPr lIns="3600" tIns="3600" rIns="3600" bIns="3600"/>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285750" lvl="0" indent="-285750" eaLnBrk="1" hangingPunct="1">
              <a:buNone/>
            </a:pP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依赖关系</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1141730" lvl="2" indent="-189230" eaLnBrk="1" hangingPunct="1">
              <a:buChar char="※"/>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描述了一个类的变化对依赖于它的类产生影响的情况。有多种表现形式， 例如绑定(</a:t>
            </a:r>
            <a:r>
              <a:rPr lang="en-US"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rPr>
              <a:t>bind</a:t>
            </a: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)、友元(</a:t>
            </a:r>
            <a:r>
              <a:rPr lang="en-US"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rPr>
              <a:t>friend</a:t>
            </a: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)等</a:t>
            </a:r>
            <a:endPar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4827" name="Text Box 58"/>
          <p:cNvSpPr txBox="1"/>
          <p:nvPr/>
        </p:nvSpPr>
        <p:spPr>
          <a:xfrm>
            <a:off x="3321050" y="2732405"/>
            <a:ext cx="1655763" cy="1200150"/>
          </a:xfrm>
          <a:prstGeom prst="rect">
            <a:avLst/>
          </a:prstGeom>
          <a:solidFill>
            <a:srgbClr val="FFFFF0"/>
          </a:solid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eaLnBrk="1" hangingPunct="1">
              <a:spcBef>
                <a:spcPct val="50000"/>
              </a:spcBef>
              <a:buFontTx/>
              <a:buNone/>
            </a:pPr>
            <a:r>
              <a:rPr lang="zh-CN" altLang="en-US" sz="1200" b="0" dirty="0">
                <a:solidFill>
                  <a:srgbClr val="000000"/>
                </a:solidFill>
              </a:rPr>
              <a:t>模板类</a:t>
            </a:r>
            <a:r>
              <a:rPr lang="en-US" altLang="zh-CN" sz="1200" b="0" dirty="0">
                <a:solidFill>
                  <a:srgbClr val="000000"/>
                </a:solidFill>
              </a:rPr>
              <a:t>Stack&lt;T&gt;</a:t>
            </a:r>
            <a:r>
              <a:rPr lang="zh-CN" altLang="en-US" sz="1200" b="0" dirty="0">
                <a:solidFill>
                  <a:srgbClr val="000000"/>
                </a:solidFill>
              </a:rPr>
              <a:t>定义了栈相关的操作；</a:t>
            </a:r>
            <a:r>
              <a:rPr lang="en-US" altLang="zh-CN" sz="1000" b="0" dirty="0">
                <a:solidFill>
                  <a:srgbClr val="000000"/>
                </a:solidFill>
              </a:rPr>
              <a:t>IntStack</a:t>
            </a:r>
            <a:r>
              <a:rPr lang="zh-CN" altLang="en-US" sz="1000" b="0" dirty="0">
                <a:solidFill>
                  <a:srgbClr val="000000"/>
                </a:solidFill>
              </a:rPr>
              <a:t>将</a:t>
            </a:r>
            <a:r>
              <a:rPr lang="zh-CN" altLang="en-US" sz="1200" b="0" dirty="0">
                <a:solidFill>
                  <a:srgbClr val="000000"/>
                </a:solidFill>
              </a:rPr>
              <a:t>参数</a:t>
            </a:r>
            <a:r>
              <a:rPr lang="en-US" altLang="zh-CN" sz="1200" b="0" dirty="0">
                <a:solidFill>
                  <a:srgbClr val="000000"/>
                </a:solidFill>
              </a:rPr>
              <a:t>T</a:t>
            </a:r>
            <a:r>
              <a:rPr lang="zh-CN" altLang="en-US" sz="1200" b="0" dirty="0">
                <a:solidFill>
                  <a:srgbClr val="000000"/>
                </a:solidFill>
              </a:rPr>
              <a:t>与实际类型</a:t>
            </a:r>
            <a:r>
              <a:rPr lang="en-US" altLang="zh-CN" sz="1200" b="0" dirty="0">
                <a:solidFill>
                  <a:srgbClr val="000000"/>
                </a:solidFill>
              </a:rPr>
              <a:t>int</a:t>
            </a:r>
            <a:r>
              <a:rPr lang="zh-CN" altLang="zh-CN" sz="1200" b="0" dirty="0">
                <a:solidFill>
                  <a:srgbClr val="000000"/>
                </a:solidFill>
              </a:rPr>
              <a:t>绑定</a:t>
            </a:r>
            <a:r>
              <a:rPr lang="zh-CN" altLang="en-US" sz="1200" b="0" dirty="0">
                <a:solidFill>
                  <a:srgbClr val="000000"/>
                </a:solidFill>
              </a:rPr>
              <a:t>，使得所有操作都针对</a:t>
            </a:r>
            <a:r>
              <a:rPr lang="en-US" altLang="zh-CN" sz="1200" b="0" dirty="0">
                <a:solidFill>
                  <a:srgbClr val="000000"/>
                </a:solidFill>
              </a:rPr>
              <a:t>int</a:t>
            </a:r>
            <a:r>
              <a:rPr lang="zh-CN" altLang="en-US" sz="1200" b="0" dirty="0">
                <a:solidFill>
                  <a:srgbClr val="000000"/>
                </a:solidFill>
              </a:rPr>
              <a:t>类型的数据</a:t>
            </a:r>
            <a:endParaRPr lang="zh-CN" altLang="en-US" sz="1200" b="0" dirty="0">
              <a:solidFill>
                <a:srgbClr val="000000"/>
              </a:solidFill>
            </a:endParaRPr>
          </a:p>
        </p:txBody>
      </p:sp>
      <p:pic>
        <p:nvPicPr>
          <p:cNvPr id="34828" name="Picture 59"/>
          <p:cNvPicPr>
            <a:picLocks noChangeAspect="1"/>
          </p:cNvPicPr>
          <p:nvPr/>
        </p:nvPicPr>
        <p:blipFill>
          <a:blip r:embed="rId1"/>
          <a:stretch>
            <a:fillRect/>
          </a:stretch>
        </p:blipFill>
        <p:spPr>
          <a:xfrm>
            <a:off x="777558" y="2408555"/>
            <a:ext cx="2393950" cy="1847850"/>
          </a:xfrm>
          <a:prstGeom prst="rect">
            <a:avLst/>
          </a:prstGeom>
          <a:noFill/>
          <a:ln w="9525">
            <a:noFill/>
          </a:ln>
        </p:spPr>
      </p:pic>
      <p:sp>
        <p:nvSpPr>
          <p:cNvPr id="34829" name="Text Box 60"/>
          <p:cNvSpPr txBox="1"/>
          <p:nvPr/>
        </p:nvSpPr>
        <p:spPr>
          <a:xfrm>
            <a:off x="6594158" y="2684780"/>
            <a:ext cx="1728787" cy="1016000"/>
          </a:xfrm>
          <a:prstGeom prst="rect">
            <a:avLst/>
          </a:prstGeom>
          <a:solidFill>
            <a:srgbClr val="FFFFF0"/>
          </a:solid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eaLnBrk="1" hangingPunct="1">
              <a:spcBef>
                <a:spcPct val="50000"/>
              </a:spcBef>
              <a:buFontTx/>
              <a:buNone/>
            </a:pPr>
            <a:r>
              <a:rPr lang="zh-CN" altLang="en-US" sz="1200" b="0" dirty="0">
                <a:solidFill>
                  <a:srgbClr val="000000"/>
                </a:solidFill>
              </a:rPr>
              <a:t>类</a:t>
            </a:r>
            <a:r>
              <a:rPr lang="en-US" altLang="zh-CN" sz="1200" b="0" dirty="0">
                <a:solidFill>
                  <a:srgbClr val="000000"/>
                </a:solidFill>
              </a:rPr>
              <a:t>Memento</a:t>
            </a:r>
            <a:r>
              <a:rPr lang="zh-CN" altLang="en-US" sz="1200" b="0" dirty="0">
                <a:solidFill>
                  <a:srgbClr val="000000"/>
                </a:solidFill>
              </a:rPr>
              <a:t>和类</a:t>
            </a:r>
            <a:r>
              <a:rPr lang="en-US" altLang="zh-CN" sz="1200" b="0" dirty="0">
                <a:solidFill>
                  <a:srgbClr val="000000"/>
                </a:solidFill>
              </a:rPr>
              <a:t>Originator</a:t>
            </a:r>
            <a:r>
              <a:rPr lang="zh-CN" altLang="en-US" sz="1200" b="0" dirty="0">
                <a:solidFill>
                  <a:srgbClr val="000000"/>
                </a:solidFill>
              </a:rPr>
              <a:t>建立了友元依赖关系，以便</a:t>
            </a:r>
            <a:r>
              <a:rPr lang="en-US" altLang="zh-CN" sz="1200" b="0" dirty="0">
                <a:solidFill>
                  <a:srgbClr val="000000"/>
                </a:solidFill>
              </a:rPr>
              <a:t>Originator</a:t>
            </a:r>
            <a:r>
              <a:rPr lang="zh-CN" altLang="en-US" sz="1200" b="0" dirty="0">
                <a:solidFill>
                  <a:srgbClr val="000000"/>
                </a:solidFill>
              </a:rPr>
              <a:t>使用</a:t>
            </a:r>
            <a:r>
              <a:rPr lang="en-US" altLang="zh-CN" sz="1200" b="0" dirty="0">
                <a:solidFill>
                  <a:srgbClr val="000000"/>
                </a:solidFill>
              </a:rPr>
              <a:t>Memento</a:t>
            </a:r>
            <a:r>
              <a:rPr lang="zh-CN" altLang="en-US" sz="1200" b="0" dirty="0">
                <a:solidFill>
                  <a:srgbClr val="000000"/>
                </a:solidFill>
              </a:rPr>
              <a:t>的私有变量</a:t>
            </a:r>
            <a:r>
              <a:rPr lang="en-US" altLang="zh-CN" sz="1200" b="0" dirty="0">
                <a:solidFill>
                  <a:srgbClr val="000000"/>
                </a:solidFill>
              </a:rPr>
              <a:t>state</a:t>
            </a:r>
            <a:endParaRPr lang="zh-CN" altLang="en-US" sz="1200" b="0" dirty="0">
              <a:solidFill>
                <a:srgbClr val="000000"/>
              </a:solidFill>
            </a:endParaRPr>
          </a:p>
        </p:txBody>
      </p:sp>
      <p:pic>
        <p:nvPicPr>
          <p:cNvPr id="34830" name="Picture 61"/>
          <p:cNvPicPr>
            <a:picLocks noChangeAspect="1"/>
          </p:cNvPicPr>
          <p:nvPr/>
        </p:nvPicPr>
        <p:blipFill>
          <a:blip r:embed="rId2"/>
          <a:stretch>
            <a:fillRect/>
          </a:stretch>
        </p:blipFill>
        <p:spPr>
          <a:xfrm>
            <a:off x="5083810" y="2642235"/>
            <a:ext cx="1727200" cy="1101725"/>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4826"/>
                                        </p:tgtEl>
                                        <p:attrNameLst>
                                          <p:attrName>style.visibility</p:attrName>
                                        </p:attrNameLst>
                                      </p:cBhvr>
                                      <p:to>
                                        <p:strVal val="visible"/>
                                      </p:to>
                                    </p:set>
                                    <p:animEffect transition="in" filter="wipe(left)">
                                      <p:cBhvr>
                                        <p:cTn id="16" dur="500"/>
                                        <p:tgtEl>
                                          <p:spTgt spid="3482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4827"/>
                                        </p:tgtEl>
                                        <p:attrNameLst>
                                          <p:attrName>style.visibility</p:attrName>
                                        </p:attrNameLst>
                                      </p:cBhvr>
                                      <p:to>
                                        <p:strVal val="visible"/>
                                      </p:to>
                                    </p:set>
                                    <p:animEffect transition="in" filter="wipe(left)">
                                      <p:cBhvr>
                                        <p:cTn id="19" dur="500"/>
                                        <p:tgtEl>
                                          <p:spTgt spid="34827"/>
                                        </p:tgtEl>
                                      </p:cBhvr>
                                    </p:animEffect>
                                  </p:childTnLst>
                                </p:cTn>
                              </p:par>
                              <p:par>
                                <p:cTn id="20" presetID="22" presetClass="entr" presetSubtype="8" fill="hold" nodeType="withEffect">
                                  <p:stCondLst>
                                    <p:cond delay="0"/>
                                  </p:stCondLst>
                                  <p:childTnLst>
                                    <p:set>
                                      <p:cBhvr>
                                        <p:cTn id="21" dur="1" fill="hold">
                                          <p:stCondLst>
                                            <p:cond delay="0"/>
                                          </p:stCondLst>
                                        </p:cTn>
                                        <p:tgtEl>
                                          <p:spTgt spid="34828"/>
                                        </p:tgtEl>
                                        <p:attrNameLst>
                                          <p:attrName>style.visibility</p:attrName>
                                        </p:attrNameLst>
                                      </p:cBhvr>
                                      <p:to>
                                        <p:strVal val="visible"/>
                                      </p:to>
                                    </p:set>
                                    <p:animEffect transition="in" filter="wipe(left)">
                                      <p:cBhvr>
                                        <p:cTn id="22" dur="500"/>
                                        <p:tgtEl>
                                          <p:spTgt spid="3482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4829"/>
                                        </p:tgtEl>
                                        <p:attrNameLst>
                                          <p:attrName>style.visibility</p:attrName>
                                        </p:attrNameLst>
                                      </p:cBhvr>
                                      <p:to>
                                        <p:strVal val="visible"/>
                                      </p:to>
                                    </p:set>
                                    <p:animEffect transition="in" filter="wipe(left)">
                                      <p:cBhvr>
                                        <p:cTn id="25" dur="500"/>
                                        <p:tgtEl>
                                          <p:spTgt spid="34829"/>
                                        </p:tgtEl>
                                      </p:cBhvr>
                                    </p:animEffect>
                                  </p:childTnLst>
                                </p:cTn>
                              </p:par>
                              <p:par>
                                <p:cTn id="26" presetID="22" presetClass="entr" presetSubtype="8" fill="hold" nodeType="withEffect">
                                  <p:stCondLst>
                                    <p:cond delay="0"/>
                                  </p:stCondLst>
                                  <p:childTnLst>
                                    <p:set>
                                      <p:cBhvr>
                                        <p:cTn id="27" dur="1" fill="hold">
                                          <p:stCondLst>
                                            <p:cond delay="0"/>
                                          </p:stCondLst>
                                        </p:cTn>
                                        <p:tgtEl>
                                          <p:spTgt spid="34830"/>
                                        </p:tgtEl>
                                        <p:attrNameLst>
                                          <p:attrName>style.visibility</p:attrName>
                                        </p:attrNameLst>
                                      </p:cBhvr>
                                      <p:to>
                                        <p:strVal val="visible"/>
                                      </p:to>
                                    </p:set>
                                    <p:animEffect transition="in" filter="wipe(left)">
                                      <p:cBhvr>
                                        <p:cTn id="28" dur="500"/>
                                        <p:tgtEl>
                                          <p:spTgt spid="34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826" grpId="0"/>
      <p:bldP spid="34827" grpId="0" animBg="1"/>
      <p:bldP spid="348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2542019" cy="583565"/>
            <a:chOff x="568442" y="140762"/>
            <a:chExt cx="3389358" cy="778089"/>
          </a:xfrm>
        </p:grpSpPr>
        <p:sp>
          <p:nvSpPr>
            <p:cNvPr id="5" name="文本框 23"/>
            <p:cNvSpPr txBox="1"/>
            <p:nvPr/>
          </p:nvSpPr>
          <p:spPr>
            <a:xfrm>
              <a:off x="733694" y="140762"/>
              <a:ext cx="3224106" cy="778089"/>
            </a:xfrm>
            <a:prstGeom prst="rect">
              <a:avLst/>
            </a:prstGeom>
            <a:noFill/>
          </p:spPr>
          <p:txBody>
            <a:bodyPr wrap="none" rtlCol="0">
              <a:spAutoFit/>
            </a:bodyPr>
            <a:lstStyle/>
            <a:p>
              <a:r>
                <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rPr>
                <a:t>类图</a:t>
              </a:r>
              <a:r>
                <a:rPr lang="en-US" altLang="zh-CN" sz="3200" dirty="0">
                  <a:solidFill>
                    <a:schemeClr val="tx1">
                      <a:lumMod val="75000"/>
                      <a:lumOff val="25000"/>
                    </a:schemeClr>
                  </a:solidFill>
                  <a:latin typeface="方正粗宋简体" panose="03000509000000000000" pitchFamily="65" charset="-122"/>
                  <a:ea typeface="方正粗宋简体" panose="03000509000000000000" pitchFamily="65" charset="-122"/>
                </a:rPr>
                <a:t>——</a:t>
              </a:r>
              <a:r>
                <a:rPr lang="zh-CN" altLang="en-US" sz="2400" dirty="0">
                  <a:solidFill>
                    <a:schemeClr val="tx1">
                      <a:lumMod val="75000"/>
                      <a:lumOff val="25000"/>
                    </a:schemeClr>
                  </a:solidFill>
                  <a:latin typeface="方正粗宋简体" panose="03000509000000000000" pitchFamily="65" charset="-122"/>
                  <a:ea typeface="方正粗宋简体" panose="03000509000000000000" pitchFamily="65" charset="-122"/>
                </a:rPr>
                <a:t>举例</a:t>
              </a:r>
              <a:endParaRPr lang="zh-CN" altLang="en-US" sz="24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619125" y="1030605"/>
            <a:ext cx="7905115" cy="3759835"/>
          </a:xfrm>
          <a:prstGeom prst="roundRect">
            <a:avLst>
              <a:gd name="adj" fmla="val 0"/>
            </a:avLst>
          </a:prstGeom>
          <a:noFill/>
          <a:ln w="25400">
            <a:solidFill>
              <a:srgbClr val="0070C0"/>
            </a:solidFill>
            <a:round/>
          </a:ln>
        </p:spPr>
        <p:txBody>
          <a:bodyPr anchor="ctr" anchorCtr="1"/>
          <a:lstStyle/>
          <a:p>
            <a:pPr marL="609600" indent="-609600">
              <a:lnSpc>
                <a:spcPct val="150000"/>
              </a:lnSpc>
              <a:buFont typeface="Arial" panose="020B0604020202020204" pitchFamily="34" charset="0"/>
              <a:buChar char="•"/>
            </a:pPr>
            <a:endParaRPr lang="zh-CN" altLang="en-US" sz="1800" dirty="0"/>
          </a:p>
          <a:p>
            <a:pPr marL="0" indent="0">
              <a:lnSpc>
                <a:spcPct val="150000"/>
              </a:lnSpc>
            </a:pPr>
            <a:endParaRPr lang="zh-CN" altLang="en-US" sz="1800" dirty="0">
              <a:latin typeface="方正宋黑简体" panose="02010601030101010101" pitchFamily="2" charset="-122"/>
              <a:ea typeface="方正宋黑简体" panose="02010601030101010101" pitchFamily="2" charset="-122"/>
            </a:endParaRPr>
          </a:p>
        </p:txBody>
      </p:sp>
      <p:pic>
        <p:nvPicPr>
          <p:cNvPr id="36867" name="图片 1"/>
          <p:cNvPicPr>
            <a:picLocks noChangeAspect="1"/>
          </p:cNvPicPr>
          <p:nvPr/>
        </p:nvPicPr>
        <p:blipFill>
          <a:blip r:embed="rId1"/>
          <a:stretch>
            <a:fillRect/>
          </a:stretch>
        </p:blipFill>
        <p:spPr>
          <a:xfrm>
            <a:off x="1101725" y="1228090"/>
            <a:ext cx="6941185" cy="3365500"/>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1"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36867"/>
                                        </p:tgtEl>
                                        <p:attrNameLst>
                                          <p:attrName>style.visibility</p:attrName>
                                        </p:attrNameLst>
                                      </p:cBhvr>
                                      <p:to>
                                        <p:strVal val="visible"/>
                                      </p:to>
                                    </p:set>
                                    <p:animEffect transition="in" filter="wipe(left)">
                                      <p:cBhvr>
                                        <p:cTn id="16" dur="5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1526019" cy="583565"/>
            <a:chOff x="568442" y="140762"/>
            <a:chExt cx="2034692" cy="778089"/>
          </a:xfrm>
        </p:grpSpPr>
        <p:sp>
          <p:nvSpPr>
            <p:cNvPr id="5" name="文本框 23"/>
            <p:cNvSpPr txBox="1"/>
            <p:nvPr/>
          </p:nvSpPr>
          <p:spPr>
            <a:xfrm>
              <a:off x="733694" y="140762"/>
              <a:ext cx="1869440" cy="778089"/>
            </a:xfrm>
            <a:prstGeom prst="rect">
              <a:avLst/>
            </a:prstGeom>
            <a:noFill/>
          </p:spPr>
          <p:txBody>
            <a:bodyPr wrap="none" rtlCol="0">
              <a:spAutoFit/>
            </a:bodyPr>
            <a:lstStyle/>
            <a:p>
              <a:r>
                <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rPr>
                <a:t>顺序图</a:t>
              </a:r>
              <a:endPar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619125" y="1030605"/>
            <a:ext cx="7905115" cy="3759835"/>
          </a:xfrm>
          <a:prstGeom prst="roundRect">
            <a:avLst>
              <a:gd name="adj" fmla="val 0"/>
            </a:avLst>
          </a:prstGeom>
          <a:noFill/>
          <a:ln w="25400">
            <a:solidFill>
              <a:srgbClr val="0070C0"/>
            </a:solidFill>
            <a:round/>
          </a:ln>
        </p:spPr>
        <p:txBody>
          <a:bodyPr anchor="ctr" anchorCtr="1"/>
          <a:lstStyle/>
          <a:p>
            <a:pPr marL="0" indent="0">
              <a:lnSpc>
                <a:spcPct val="150000"/>
              </a:lnSpc>
            </a:pPr>
            <a:endParaRPr lang="zh-CN" altLang="en-US" sz="1800" dirty="0">
              <a:latin typeface="方正宋黑简体" panose="02010601030101010101" pitchFamily="2" charset="-122"/>
              <a:ea typeface="方正宋黑简体" panose="02010601030101010101" pitchFamily="2" charset="-122"/>
            </a:endParaRPr>
          </a:p>
        </p:txBody>
      </p:sp>
      <p:sp>
        <p:nvSpPr>
          <p:cNvPr id="87050" name="Text Box 10"/>
          <p:cNvSpPr txBox="1">
            <a:spLocks noChangeArrowheads="1"/>
          </p:cNvSpPr>
          <p:nvPr/>
        </p:nvSpPr>
        <p:spPr bwMode="auto">
          <a:xfrm>
            <a:off x="619125" y="1650365"/>
            <a:ext cx="7685405" cy="2235835"/>
          </a:xfrm>
          <a:prstGeom prst="rect">
            <a:avLst/>
          </a:prstGeom>
          <a:noFill/>
          <a:ln w="9525" algn="ctr">
            <a:noFill/>
            <a:miter lim="800000"/>
          </a:ln>
          <a:effectLst/>
        </p:spPr>
        <p:txBody>
          <a:bodyPr wrap="square">
            <a:spAutoFit/>
          </a:bodyPr>
          <a:p>
            <a:pPr marR="0" defTabSz="914400" eaLnBrk="1" hangingPunct="1">
              <a:spcBef>
                <a:spcPct val="50000"/>
              </a:spcBef>
              <a:buClrTx/>
              <a:buSzTx/>
              <a:buFont typeface="Wingdings" panose="05000000000000000000" pitchFamily="2" charset="2"/>
              <a:defRPr/>
            </a:pPr>
            <a:r>
              <a:rPr kumimoji="1" lang="en-US" altLang="zh-CN" sz="1800" i="0" kern="1200" cap="none" spc="0" normalizeH="0" baseline="0" noProof="0"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1. </a:t>
            </a:r>
            <a:r>
              <a:rPr kumimoji="0" lang="zh-CN" altLang="en-US" sz="1800" i="0"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概要</a:t>
            </a:r>
            <a:endParaRPr kumimoji="0" lang="zh-CN" altLang="en-US" sz="2000" i="0" kern="1200" cap="none" spc="0" normalizeH="0" baseline="0" noProof="0" dirty="0">
              <a:solidFill>
                <a:srgbClr val="000066"/>
              </a:solidFill>
              <a:latin typeface="Times New Roman" panose="02020603050405020304" pitchFamily="18" charset="0"/>
              <a:ea typeface="宋体" panose="02010600030101010101" pitchFamily="2" charset="-122"/>
              <a:cs typeface="+mn-cs"/>
            </a:endParaRPr>
          </a:p>
          <a:p>
            <a:pPr marL="671830" marR="0" lvl="1" indent="-214630" algn="l" defTabSz="914400" rtl="0" eaLnBrk="1" fontAlgn="base" latinLnBrk="0" hangingPunct="1">
              <a:lnSpc>
                <a:spcPct val="100000"/>
              </a:lnSpc>
              <a:spcBef>
                <a:spcPct val="50000"/>
              </a:spcBef>
              <a:spcAft>
                <a:spcPct val="0"/>
              </a:spcAft>
              <a:buClrTx/>
              <a:buSzTx/>
              <a:buFont typeface="Wingdings" panose="05000000000000000000" pitchFamily="2" charset="2"/>
              <a:buChar char="²"/>
              <a:defRPr/>
            </a:pPr>
            <a:r>
              <a:rPr kumimoji="1"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顺序图用来表示用例中的行为顺序。当执行一个用例行为时，顺序图中的每条消息对应了一个类操作或状态机中引起转换的事件。</a:t>
            </a:r>
            <a:endParaRPr kumimoji="0" lang="zh-CN" altLang="en-US" sz="16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671830" marR="0" lvl="1" indent="-214630" algn="l" defTabSz="914400" rtl="0" eaLnBrk="1" fontAlgn="base" latinLnBrk="0" hangingPunct="1">
              <a:lnSpc>
                <a:spcPct val="90000"/>
              </a:lnSpc>
              <a:spcBef>
                <a:spcPct val="20000"/>
              </a:spcBef>
              <a:spcAft>
                <a:spcPct val="0"/>
              </a:spcAft>
              <a:buClrTx/>
              <a:buSzTx/>
              <a:buFont typeface="Wingdings" panose="05000000000000000000" pitchFamily="2" charset="2"/>
              <a:buChar char="²"/>
              <a:defRPr/>
            </a:pPr>
            <a:r>
              <a:rPr kumimoji="1"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顺序图展示对象之间的交互，这些交互是指在场景或用例的事件流中发生的。 顺序图属于动态建模。</a:t>
            </a:r>
            <a:r>
              <a:rPr kumimoji="1"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a:t>
            </a:r>
            <a:endParaRPr kumimoji="1"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671830" marR="0" lvl="1" indent="-214630" algn="l" defTabSz="914400" rtl="0" eaLnBrk="1" fontAlgn="base" latinLnBrk="0" hangingPunct="1">
              <a:lnSpc>
                <a:spcPct val="90000"/>
              </a:lnSpc>
              <a:spcBef>
                <a:spcPct val="20000"/>
              </a:spcBef>
              <a:spcAft>
                <a:spcPct val="0"/>
              </a:spcAft>
              <a:buClrTx/>
              <a:buSzTx/>
              <a:buFont typeface="Wingdings" panose="05000000000000000000" pitchFamily="2" charset="2"/>
              <a:buChar char="²"/>
              <a:defRPr/>
            </a:pPr>
            <a:r>
              <a:rPr kumimoji="1"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顺序图的重点在消息序列上，也就是说，描述消息是如何在对象间发送和接收的。表示了对象之间传送消息的时间顺序。</a:t>
            </a:r>
            <a:endParaRPr kumimoji="1"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671830" marR="0" lvl="1" indent="-214630" algn="l" defTabSz="914400" rtl="0" eaLnBrk="1" fontAlgn="base" latinLnBrk="0" hangingPunct="1">
              <a:lnSpc>
                <a:spcPct val="90000"/>
              </a:lnSpc>
              <a:spcBef>
                <a:spcPct val="20000"/>
              </a:spcBef>
              <a:spcAft>
                <a:spcPct val="0"/>
              </a:spcAft>
              <a:buClrTx/>
              <a:buSzTx/>
              <a:buFont typeface="Wingdings" panose="05000000000000000000" pitchFamily="2" charset="2"/>
              <a:buChar char="²"/>
              <a:defRPr/>
            </a:pPr>
            <a:r>
              <a:rPr kumimoji="1"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浏览顺序图的方法是：从上到下查看对象间交换的消息。</a:t>
            </a:r>
            <a:endParaRPr kumimoji="1"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1"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7050"/>
                                        </p:tgtEl>
                                        <p:attrNameLst>
                                          <p:attrName>style.visibility</p:attrName>
                                        </p:attrNameLst>
                                      </p:cBhvr>
                                      <p:to>
                                        <p:strVal val="visible"/>
                                      </p:to>
                                    </p:set>
                                    <p:animEffect transition="in" filter="wipe(left)">
                                      <p:cBhvr>
                                        <p:cTn id="16" dur="500"/>
                                        <p:tgtEl>
                                          <p:spTgt spid="87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870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1526019" cy="583565"/>
            <a:chOff x="568442" y="140762"/>
            <a:chExt cx="2034692" cy="778089"/>
          </a:xfrm>
        </p:grpSpPr>
        <p:sp>
          <p:nvSpPr>
            <p:cNvPr id="5" name="文本框 23"/>
            <p:cNvSpPr txBox="1"/>
            <p:nvPr/>
          </p:nvSpPr>
          <p:spPr>
            <a:xfrm>
              <a:off x="733694" y="140762"/>
              <a:ext cx="1869440" cy="778089"/>
            </a:xfrm>
            <a:prstGeom prst="rect">
              <a:avLst/>
            </a:prstGeom>
            <a:noFill/>
          </p:spPr>
          <p:txBody>
            <a:bodyPr wrap="none" rtlCol="0">
              <a:spAutoFit/>
            </a:bodyPr>
            <a:lstStyle/>
            <a:p>
              <a:r>
                <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rPr>
                <a:t>顺序图</a:t>
              </a:r>
              <a:endPar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619125" y="1030605"/>
            <a:ext cx="7905115" cy="3759835"/>
          </a:xfrm>
          <a:prstGeom prst="roundRect">
            <a:avLst>
              <a:gd name="adj" fmla="val 0"/>
            </a:avLst>
          </a:prstGeom>
          <a:noFill/>
          <a:ln w="25400">
            <a:solidFill>
              <a:srgbClr val="0070C0"/>
            </a:solidFill>
            <a:round/>
          </a:ln>
        </p:spPr>
        <p:txBody>
          <a:bodyPr anchor="ctr" anchorCtr="1"/>
          <a:lstStyle/>
          <a:p>
            <a:pPr marL="0" indent="0">
              <a:lnSpc>
                <a:spcPct val="150000"/>
              </a:lnSpc>
            </a:pPr>
            <a:endParaRPr lang="zh-CN" altLang="en-US" sz="1800" dirty="0">
              <a:latin typeface="方正宋黑简体" panose="02010601030101010101" pitchFamily="2" charset="-122"/>
              <a:ea typeface="方正宋黑简体" panose="02010601030101010101" pitchFamily="2" charset="-122"/>
            </a:endParaRPr>
          </a:p>
        </p:txBody>
      </p:sp>
      <p:graphicFrame>
        <p:nvGraphicFramePr>
          <p:cNvPr id="87091" name="Group 51"/>
          <p:cNvGraphicFramePr>
            <a:graphicFrameLocks noGrp="1"/>
          </p:cNvGraphicFramePr>
          <p:nvPr/>
        </p:nvGraphicFramePr>
        <p:xfrm>
          <a:off x="718820" y="1209675"/>
          <a:ext cx="7649845" cy="3346451"/>
        </p:xfrm>
        <a:graphic>
          <a:graphicData uri="http://schemas.openxmlformats.org/drawingml/2006/table">
            <a:tbl>
              <a:tblPr/>
              <a:tblGrid>
                <a:gridCol w="901700"/>
                <a:gridCol w="4301490"/>
                <a:gridCol w="2446655"/>
              </a:tblGrid>
              <a:tr h="360363">
                <a:tc>
                  <a:txBody>
                    <a:bodyPr/>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ja-JP" altLang="en-US" sz="14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事物名称</a:t>
                      </a:r>
                      <a:endParaRPr kumimoji="1" lang="ja-JP" altLang="en-US" sz="14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ja-JP" altLang="en-US" sz="14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解释</a:t>
                      </a:r>
                      <a:endParaRPr kumimoji="1" lang="ja-JP" altLang="en-US" sz="14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图</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endPar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与系统、子系统或类发生交互作用的外部用户</a:t>
                      </a:r>
                      <a:r>
                        <a:rPr kumimoji="1" lang="en-US" altLang="zh-CN"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参见用例图定义</a:t>
                      </a:r>
                      <a:r>
                        <a:rPr kumimoji="1" lang="en-US" altLang="zh-CN"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a:t>
                      </a:r>
                      <a:endParaRPr kumimoji="1" lang="ja-JP"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0875">
                <a:tc>
                  <a:txBody>
                    <a:bodyPr/>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a:t>
                      </a:r>
                      <a:endPar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顺序图的横轴上是与序列有关的对象。对象的表示方法是：矩形框中写有对象或类名，且名字下面有下划线。</a:t>
                      </a:r>
                      <a:endPar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0875">
                <a:tc>
                  <a:txBody>
                    <a:bodyPr/>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生命线</a:t>
                      </a:r>
                      <a:endPar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rPr>
                        <a:t>坐标轴纵向的虚线表示对象在序列中的执行情况(即发送和接收的消息，对象的活动)这条虚线称为对象的“生命线”。</a:t>
                      </a:r>
                      <a:endParaRPr kumimoji="1" lang="zh-CN" altLang="en-US" sz="12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9175">
                <a:tc>
                  <a:txBody>
                    <a:bodyPr/>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消息符号</a:t>
                      </a:r>
                      <a:endPar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消息用从一个对象的生命线到另一个对象生命线的箭头表示。箭头以时间顺序在图中从上到下排列。</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1" lang="zh-CN" altLang="en-US" sz="900" b="0" i="0" u="none" strike="noStrike" cap="none" normalizeH="0" baseline="0" dirty="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8943" name="Picture 40"/>
          <p:cNvPicPr>
            <a:picLocks noChangeAspect="1"/>
          </p:cNvPicPr>
          <p:nvPr/>
        </p:nvPicPr>
        <p:blipFill>
          <a:blip r:embed="rId1"/>
          <a:stretch>
            <a:fillRect/>
          </a:stretch>
        </p:blipFill>
        <p:spPr>
          <a:xfrm>
            <a:off x="6610985" y="1597025"/>
            <a:ext cx="955675" cy="477838"/>
          </a:xfrm>
          <a:prstGeom prst="rect">
            <a:avLst/>
          </a:prstGeom>
          <a:noFill/>
          <a:ln w="9525">
            <a:noFill/>
          </a:ln>
        </p:spPr>
      </p:pic>
      <p:pic>
        <p:nvPicPr>
          <p:cNvPr id="38944" name="Picture 41"/>
          <p:cNvPicPr>
            <a:picLocks noChangeAspect="1"/>
          </p:cNvPicPr>
          <p:nvPr/>
        </p:nvPicPr>
        <p:blipFill>
          <a:blip r:embed="rId2"/>
          <a:stretch>
            <a:fillRect/>
          </a:stretch>
        </p:blipFill>
        <p:spPr>
          <a:xfrm>
            <a:off x="6478905" y="2343150"/>
            <a:ext cx="1219200" cy="457200"/>
          </a:xfrm>
          <a:prstGeom prst="rect">
            <a:avLst/>
          </a:prstGeom>
          <a:noFill/>
          <a:ln w="9525">
            <a:noFill/>
          </a:ln>
        </p:spPr>
      </p:pic>
      <p:grpSp>
        <p:nvGrpSpPr>
          <p:cNvPr id="38945" name="Group 42"/>
          <p:cNvGrpSpPr/>
          <p:nvPr/>
        </p:nvGrpSpPr>
        <p:grpSpPr>
          <a:xfrm>
            <a:off x="6317298" y="2939415"/>
            <a:ext cx="1249362" cy="549275"/>
            <a:chOff x="4313" y="1824"/>
            <a:chExt cx="787" cy="346"/>
          </a:xfrm>
        </p:grpSpPr>
        <p:pic>
          <p:nvPicPr>
            <p:cNvPr id="38947" name="Picture 43"/>
            <p:cNvPicPr>
              <a:picLocks noChangeAspect="1"/>
            </p:cNvPicPr>
            <p:nvPr/>
          </p:nvPicPr>
          <p:blipFill>
            <a:blip r:embed="rId3"/>
            <a:stretch>
              <a:fillRect/>
            </a:stretch>
          </p:blipFill>
          <p:spPr>
            <a:xfrm>
              <a:off x="5022" y="1824"/>
              <a:ext cx="78" cy="346"/>
            </a:xfrm>
            <a:prstGeom prst="rect">
              <a:avLst/>
            </a:prstGeom>
            <a:noFill/>
            <a:ln w="9525">
              <a:noFill/>
            </a:ln>
          </p:spPr>
        </p:pic>
        <p:pic>
          <p:nvPicPr>
            <p:cNvPr id="38948" name="Picture 44"/>
            <p:cNvPicPr>
              <a:picLocks noChangeAspect="1"/>
            </p:cNvPicPr>
            <p:nvPr/>
          </p:nvPicPr>
          <p:blipFill>
            <a:blip r:embed="rId4"/>
            <a:stretch>
              <a:fillRect/>
            </a:stretch>
          </p:blipFill>
          <p:spPr>
            <a:xfrm>
              <a:off x="4313" y="1870"/>
              <a:ext cx="69" cy="290"/>
            </a:xfrm>
            <a:prstGeom prst="rect">
              <a:avLst/>
            </a:prstGeom>
            <a:noFill/>
            <a:ln w="9525">
              <a:noFill/>
            </a:ln>
          </p:spPr>
        </p:pic>
      </p:grpSp>
      <p:pic>
        <p:nvPicPr>
          <p:cNvPr id="38946" name="Picture 45"/>
          <p:cNvPicPr>
            <a:picLocks noChangeAspect="1"/>
          </p:cNvPicPr>
          <p:nvPr/>
        </p:nvPicPr>
        <p:blipFill>
          <a:blip r:embed="rId5"/>
          <a:stretch>
            <a:fillRect/>
          </a:stretch>
        </p:blipFill>
        <p:spPr>
          <a:xfrm>
            <a:off x="5928678" y="3697288"/>
            <a:ext cx="2319337" cy="858837"/>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1"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87091"/>
                                        </p:tgtEl>
                                        <p:attrNameLst>
                                          <p:attrName>style.visibility</p:attrName>
                                        </p:attrNameLst>
                                      </p:cBhvr>
                                      <p:to>
                                        <p:strVal val="visible"/>
                                      </p:to>
                                    </p:set>
                                    <p:animEffect transition="in" filter="wipe(left)">
                                      <p:cBhvr>
                                        <p:cTn id="16" dur="500"/>
                                        <p:tgtEl>
                                          <p:spTgt spid="87091"/>
                                        </p:tgtEl>
                                      </p:cBhvr>
                                    </p:animEffect>
                                  </p:childTnLst>
                                </p:cTn>
                              </p:par>
                              <p:par>
                                <p:cTn id="17" presetID="22" presetClass="entr" presetSubtype="8" fill="hold" nodeType="withEffect">
                                  <p:stCondLst>
                                    <p:cond delay="0"/>
                                  </p:stCondLst>
                                  <p:childTnLst>
                                    <p:set>
                                      <p:cBhvr>
                                        <p:cTn id="18" dur="1" fill="hold">
                                          <p:stCondLst>
                                            <p:cond delay="0"/>
                                          </p:stCondLst>
                                        </p:cTn>
                                        <p:tgtEl>
                                          <p:spTgt spid="38943"/>
                                        </p:tgtEl>
                                        <p:attrNameLst>
                                          <p:attrName>style.visibility</p:attrName>
                                        </p:attrNameLst>
                                      </p:cBhvr>
                                      <p:to>
                                        <p:strVal val="visible"/>
                                      </p:to>
                                    </p:set>
                                    <p:animEffect transition="in" filter="wipe(left)">
                                      <p:cBhvr>
                                        <p:cTn id="19" dur="500"/>
                                        <p:tgtEl>
                                          <p:spTgt spid="38943"/>
                                        </p:tgtEl>
                                      </p:cBhvr>
                                    </p:animEffect>
                                  </p:childTnLst>
                                </p:cTn>
                              </p:par>
                              <p:par>
                                <p:cTn id="20" presetID="22" presetClass="entr" presetSubtype="8" fill="hold" nodeType="withEffect">
                                  <p:stCondLst>
                                    <p:cond delay="0"/>
                                  </p:stCondLst>
                                  <p:childTnLst>
                                    <p:set>
                                      <p:cBhvr>
                                        <p:cTn id="21" dur="1" fill="hold">
                                          <p:stCondLst>
                                            <p:cond delay="0"/>
                                          </p:stCondLst>
                                        </p:cTn>
                                        <p:tgtEl>
                                          <p:spTgt spid="38944"/>
                                        </p:tgtEl>
                                        <p:attrNameLst>
                                          <p:attrName>style.visibility</p:attrName>
                                        </p:attrNameLst>
                                      </p:cBhvr>
                                      <p:to>
                                        <p:strVal val="visible"/>
                                      </p:to>
                                    </p:set>
                                    <p:animEffect transition="in" filter="wipe(left)">
                                      <p:cBhvr>
                                        <p:cTn id="22" dur="500"/>
                                        <p:tgtEl>
                                          <p:spTgt spid="38944"/>
                                        </p:tgtEl>
                                      </p:cBhvr>
                                    </p:animEffect>
                                  </p:childTnLst>
                                </p:cTn>
                              </p:par>
                              <p:par>
                                <p:cTn id="23" presetID="22" presetClass="entr" presetSubtype="8" fill="hold" nodeType="withEffect">
                                  <p:stCondLst>
                                    <p:cond delay="0"/>
                                  </p:stCondLst>
                                  <p:childTnLst>
                                    <p:set>
                                      <p:cBhvr>
                                        <p:cTn id="24" dur="1" fill="hold">
                                          <p:stCondLst>
                                            <p:cond delay="0"/>
                                          </p:stCondLst>
                                        </p:cTn>
                                        <p:tgtEl>
                                          <p:spTgt spid="38945"/>
                                        </p:tgtEl>
                                        <p:attrNameLst>
                                          <p:attrName>style.visibility</p:attrName>
                                        </p:attrNameLst>
                                      </p:cBhvr>
                                      <p:to>
                                        <p:strVal val="visible"/>
                                      </p:to>
                                    </p:set>
                                    <p:animEffect transition="in" filter="wipe(left)">
                                      <p:cBhvr>
                                        <p:cTn id="25" dur="500"/>
                                        <p:tgtEl>
                                          <p:spTgt spid="38945"/>
                                        </p:tgtEl>
                                      </p:cBhvr>
                                    </p:animEffect>
                                  </p:childTnLst>
                                </p:cTn>
                              </p:par>
                              <p:par>
                                <p:cTn id="26" presetID="22" presetClass="entr" presetSubtype="8" fill="hold" nodeType="withEffect">
                                  <p:stCondLst>
                                    <p:cond delay="0"/>
                                  </p:stCondLst>
                                  <p:childTnLst>
                                    <p:set>
                                      <p:cBhvr>
                                        <p:cTn id="27" dur="1" fill="hold">
                                          <p:stCondLst>
                                            <p:cond delay="0"/>
                                          </p:stCondLst>
                                        </p:cTn>
                                        <p:tgtEl>
                                          <p:spTgt spid="38946"/>
                                        </p:tgtEl>
                                        <p:attrNameLst>
                                          <p:attrName>style.visibility</p:attrName>
                                        </p:attrNameLst>
                                      </p:cBhvr>
                                      <p:to>
                                        <p:strVal val="visible"/>
                                      </p:to>
                                    </p:set>
                                    <p:animEffect transition="in" filter="wipe(left)">
                                      <p:cBhvr>
                                        <p:cTn id="28" dur="500"/>
                                        <p:tgtEl>
                                          <p:spTgt spid="38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1729219" cy="583565"/>
            <a:chOff x="568442" y="140762"/>
            <a:chExt cx="2305625" cy="778089"/>
          </a:xfrm>
        </p:grpSpPr>
        <p:sp>
          <p:nvSpPr>
            <p:cNvPr id="5" name="文本框 23"/>
            <p:cNvSpPr txBox="1"/>
            <p:nvPr/>
          </p:nvSpPr>
          <p:spPr>
            <a:xfrm>
              <a:off x="733694" y="140762"/>
              <a:ext cx="2140373" cy="778089"/>
            </a:xfrm>
            <a:prstGeom prst="rect">
              <a:avLst/>
            </a:prstGeom>
            <a:noFill/>
          </p:spPr>
          <p:txBody>
            <a:bodyPr wrap="none" rtlCol="0">
              <a:spAutoFit/>
            </a:bodyPr>
            <a:lstStyle/>
            <a:p>
              <a:r>
                <a:rPr lang="en-US" altLang="zh-CN" sz="3200" dirty="0">
                  <a:solidFill>
                    <a:schemeClr val="tx1">
                      <a:lumMod val="75000"/>
                      <a:lumOff val="25000"/>
                    </a:schemeClr>
                  </a:solidFill>
                  <a:latin typeface="方正粗宋简体" panose="03000509000000000000" pitchFamily="65" charset="-122"/>
                  <a:ea typeface="方正粗宋简体" panose="03000509000000000000" pitchFamily="65" charset="-122"/>
                </a:rPr>
                <a:t>UML</a:t>
              </a:r>
              <a:r>
                <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rPr>
                <a:t>概述</a:t>
              </a:r>
              <a:endPar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619125" y="1279525"/>
            <a:ext cx="7905115" cy="2246630"/>
          </a:xfrm>
          <a:prstGeom prst="roundRect">
            <a:avLst>
              <a:gd name="adj" fmla="val 0"/>
            </a:avLst>
          </a:prstGeom>
          <a:noFill/>
          <a:ln w="25400">
            <a:solidFill>
              <a:srgbClr val="0070C0"/>
            </a:solidFill>
            <a:round/>
          </a:ln>
        </p:spPr>
        <p:txBody>
          <a:bodyPr anchor="ctr" anchorCtr="1"/>
          <a:lstStyle/>
          <a:p>
            <a:pPr eaLnBrk="1" hangingPunct="1"/>
            <a:r>
              <a:rPr lang="zh-CN" altLang="en-US" sz="1800" dirty="0">
                <a:solidFill>
                  <a:srgbClr val="FF0000"/>
                </a:solidFill>
                <a:sym typeface="+mn-ea"/>
              </a:rPr>
              <a:t> </a:t>
            </a:r>
            <a:r>
              <a:rPr lang="en-US" altLang="zh-CN" sz="1800" dirty="0">
                <a:solidFill>
                  <a:srgbClr val="FF0000"/>
                </a:solidFill>
                <a:sym typeface="+mn-ea"/>
              </a:rPr>
              <a:t>U</a:t>
            </a:r>
            <a:r>
              <a:rPr lang="zh-CN" altLang="en-US" sz="1800" dirty="0">
                <a:solidFill>
                  <a:srgbClr val="FF0000"/>
                </a:solidFill>
                <a:sym typeface="+mn-ea"/>
              </a:rPr>
              <a:t>统一</a:t>
            </a:r>
            <a:r>
              <a:rPr lang="zh-CN" altLang="en-US" sz="1800" dirty="0">
                <a:sym typeface="+mn-ea"/>
              </a:rPr>
              <a:t>：表示是一种通用的标准，称为软件工业界的一种标准。</a:t>
            </a:r>
            <a:r>
              <a:rPr lang="en-US" altLang="zh-CN" sz="1800" dirty="0">
                <a:sym typeface="+mn-ea"/>
              </a:rPr>
              <a:t>UML</a:t>
            </a:r>
            <a:r>
              <a:rPr lang="zh-CN" altLang="en-US" sz="1800" dirty="0">
                <a:sym typeface="+mn-ea"/>
              </a:rPr>
              <a:t>表述的内容能被各类人员所理解，包括客户、领域专家、分析师、设计师、程序员、测试工程师及培训人员等。</a:t>
            </a:r>
            <a:endParaRPr lang="en-US" altLang="zh-CN" sz="1800" dirty="0"/>
          </a:p>
          <a:p>
            <a:pPr eaLnBrk="1" hangingPunct="1"/>
            <a:r>
              <a:rPr lang="zh-CN" altLang="en-US" sz="1800" dirty="0">
                <a:solidFill>
                  <a:srgbClr val="FF0000"/>
                </a:solidFill>
                <a:sym typeface="+mn-ea"/>
              </a:rPr>
              <a:t>   </a:t>
            </a:r>
            <a:r>
              <a:rPr lang="en-US" altLang="zh-CN" sz="1800" dirty="0">
                <a:solidFill>
                  <a:srgbClr val="FF0000"/>
                </a:solidFill>
                <a:sym typeface="+mn-ea"/>
              </a:rPr>
              <a:t>M</a:t>
            </a:r>
            <a:r>
              <a:rPr lang="zh-CN" altLang="en-US" sz="1800" dirty="0">
                <a:solidFill>
                  <a:srgbClr val="FF0000"/>
                </a:solidFill>
                <a:sym typeface="+mn-ea"/>
              </a:rPr>
              <a:t>建模</a:t>
            </a:r>
            <a:r>
              <a:rPr lang="zh-CN" altLang="en-US" sz="1800" dirty="0">
                <a:sym typeface="+mn-ea"/>
              </a:rPr>
              <a:t>：建立软件系统的模型。</a:t>
            </a:r>
            <a:endParaRPr lang="en-US" altLang="zh-CN" sz="1800" dirty="0"/>
          </a:p>
          <a:p>
            <a:pPr eaLnBrk="1" hangingPunct="1"/>
            <a:r>
              <a:rPr lang="zh-CN" altLang="en-US" sz="1800" dirty="0">
                <a:solidFill>
                  <a:srgbClr val="FF0000"/>
                </a:solidFill>
                <a:sym typeface="+mn-ea"/>
              </a:rPr>
              <a:t>   </a:t>
            </a:r>
            <a:r>
              <a:rPr lang="en-US" altLang="zh-CN" sz="1800" dirty="0">
                <a:solidFill>
                  <a:srgbClr val="FF0000"/>
                </a:solidFill>
                <a:sym typeface="+mn-ea"/>
              </a:rPr>
              <a:t>L</a:t>
            </a:r>
            <a:r>
              <a:rPr lang="zh-CN" altLang="en-US" sz="1800" dirty="0">
                <a:solidFill>
                  <a:srgbClr val="FF0000"/>
                </a:solidFill>
                <a:sym typeface="+mn-ea"/>
              </a:rPr>
              <a:t>语言</a:t>
            </a:r>
            <a:r>
              <a:rPr lang="zh-CN" altLang="en-US" sz="1800" dirty="0">
                <a:sym typeface="+mn-ea"/>
              </a:rPr>
              <a:t>：表明它是一套按照特定规则和模式组成的符号系统，它用半形式化方法定义，即用图形符号、自然语言和形式语言相结合的方法来描述定义的。</a:t>
            </a:r>
            <a:endParaRPr lang="zh-CN" altLang="en-US" sz="1800" dirty="0">
              <a:latin typeface="方正宋黑简体" panose="02010601030101010101" pitchFamily="2" charset="-122"/>
              <a:ea typeface="方正宋黑简体" panose="02010601030101010101" pitchFamily="2"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1526019" cy="583565"/>
            <a:chOff x="568442" y="140762"/>
            <a:chExt cx="2034692" cy="778089"/>
          </a:xfrm>
        </p:grpSpPr>
        <p:sp>
          <p:nvSpPr>
            <p:cNvPr id="5" name="文本框 23"/>
            <p:cNvSpPr txBox="1"/>
            <p:nvPr/>
          </p:nvSpPr>
          <p:spPr>
            <a:xfrm>
              <a:off x="733694" y="140762"/>
              <a:ext cx="1869440" cy="778089"/>
            </a:xfrm>
            <a:prstGeom prst="rect">
              <a:avLst/>
            </a:prstGeom>
            <a:noFill/>
          </p:spPr>
          <p:txBody>
            <a:bodyPr wrap="none" rtlCol="0">
              <a:spAutoFit/>
            </a:bodyPr>
            <a:lstStyle/>
            <a:p>
              <a:r>
                <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rPr>
                <a:t>顺序图</a:t>
              </a:r>
              <a:endPar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graphicFrame>
        <p:nvGraphicFramePr>
          <p:cNvPr id="40963" name="Object 12"/>
          <p:cNvGraphicFramePr>
            <a:graphicFrameLocks noChangeAspect="1"/>
          </p:cNvGraphicFramePr>
          <p:nvPr/>
        </p:nvGraphicFramePr>
        <p:xfrm>
          <a:off x="3065780" y="1562100"/>
          <a:ext cx="5240020" cy="2705100"/>
        </p:xfrm>
        <a:graphic>
          <a:graphicData uri="http://schemas.openxmlformats.org/presentationml/2006/ole">
            <mc:AlternateContent xmlns:mc="http://schemas.openxmlformats.org/markup-compatibility/2006">
              <mc:Choice xmlns:v="urn:schemas-microsoft-com:vml" Requires="v">
                <p:oleObj spid="_x0000_s3076" name="" r:id="rId1" imgW="4524375" imgH="3257550" progId="Paint.Picture">
                  <p:embed/>
                </p:oleObj>
              </mc:Choice>
              <mc:Fallback>
                <p:oleObj name="" r:id="rId1" imgW="4524375" imgH="3257550" progId="Paint.Picture">
                  <p:embed/>
                  <p:pic>
                    <p:nvPicPr>
                      <p:cNvPr id="0" name="图片 3075"/>
                      <p:cNvPicPr/>
                      <p:nvPr/>
                    </p:nvPicPr>
                    <p:blipFill>
                      <a:blip r:embed="rId2"/>
                      <a:stretch>
                        <a:fillRect/>
                      </a:stretch>
                    </p:blipFill>
                    <p:spPr>
                      <a:xfrm>
                        <a:off x="3065780" y="1562100"/>
                        <a:ext cx="5240020" cy="2705100"/>
                      </a:xfrm>
                      <a:prstGeom prst="rect">
                        <a:avLst/>
                      </a:prstGeom>
                      <a:noFill/>
                      <a:ln w="38100">
                        <a:noFill/>
                        <a:miter/>
                      </a:ln>
                    </p:spPr>
                  </p:pic>
                </p:oleObj>
              </mc:Fallback>
            </mc:AlternateContent>
          </a:graphicData>
        </a:graphic>
      </p:graphicFrame>
      <p:sp>
        <p:nvSpPr>
          <p:cNvPr id="40964" name="AutoShape 13"/>
          <p:cNvSpPr/>
          <p:nvPr/>
        </p:nvSpPr>
        <p:spPr>
          <a:xfrm>
            <a:off x="3781425" y="3921760"/>
            <a:ext cx="1343025" cy="361315"/>
          </a:xfrm>
          <a:prstGeom prst="wedgeRectCallout">
            <a:avLst>
              <a:gd name="adj1" fmla="val -2991"/>
              <a:gd name="adj2" fmla="val -165250"/>
            </a:avLst>
          </a:prstGeom>
          <a:solidFill>
            <a:srgbClr val="C0C0C0"/>
          </a:solidFill>
          <a:ln w="9525" cap="flat" cmpd="sng">
            <a:solidFill>
              <a:schemeClr val="tx1"/>
            </a:solidFill>
            <a:prstDash val="solid"/>
            <a:miter/>
            <a:headEnd type="none" w="med" len="med"/>
            <a:tailEnd type="none" w="med" len="med"/>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eaLnBrk="1" hangingPunct="1">
              <a:spcBef>
                <a:spcPct val="0"/>
              </a:spcBef>
              <a:buFontTx/>
              <a:buNone/>
            </a:pPr>
            <a:r>
              <a:rPr lang="zh-CN" altLang="en-US" sz="900" dirty="0">
                <a:solidFill>
                  <a:srgbClr val="000000"/>
                </a:solidFill>
                <a:latin typeface="Garamond" panose="02020404030301010803" pitchFamily="18" charset="0"/>
              </a:rPr>
              <a:t>从参与者到对象和从对象到参与者之间发送的消息</a:t>
            </a:r>
            <a:endParaRPr lang="zh-CN" altLang="en-US" sz="900" dirty="0">
              <a:solidFill>
                <a:srgbClr val="000000"/>
              </a:solidFill>
              <a:latin typeface="Garamond" panose="02020404030301010803" pitchFamily="18" charset="0"/>
            </a:endParaRPr>
          </a:p>
        </p:txBody>
      </p:sp>
      <p:sp>
        <p:nvSpPr>
          <p:cNvPr id="40965" name="AutoShape 14"/>
          <p:cNvSpPr/>
          <p:nvPr/>
        </p:nvSpPr>
        <p:spPr>
          <a:xfrm>
            <a:off x="5925820" y="3500755"/>
            <a:ext cx="1214755" cy="406400"/>
          </a:xfrm>
          <a:prstGeom prst="wedgeRectCallout">
            <a:avLst>
              <a:gd name="adj1" fmla="val -19028"/>
              <a:gd name="adj2" fmla="val -152838"/>
            </a:avLst>
          </a:prstGeom>
          <a:solidFill>
            <a:srgbClr val="C0C0C0"/>
          </a:solidFill>
          <a:ln w="9525" cap="flat" cmpd="sng">
            <a:solidFill>
              <a:schemeClr val="tx1"/>
            </a:solidFill>
            <a:prstDash val="solid"/>
            <a:miter/>
            <a:headEnd type="none" w="med" len="med"/>
            <a:tailEnd type="none" w="med" len="med"/>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eaLnBrk="1" hangingPunct="1">
              <a:spcBef>
                <a:spcPct val="0"/>
              </a:spcBef>
              <a:buFontTx/>
              <a:buNone/>
            </a:pPr>
            <a:r>
              <a:rPr lang="zh-CN" altLang="en-US" sz="900" dirty="0">
                <a:solidFill>
                  <a:srgbClr val="000000"/>
                </a:solidFill>
                <a:latin typeface="Garamond" panose="02020404030301010803" pitchFamily="18" charset="0"/>
              </a:rPr>
              <a:t>从对象传递给另一个对象的消息</a:t>
            </a:r>
            <a:endParaRPr lang="zh-CN" altLang="en-US" sz="900" dirty="0">
              <a:solidFill>
                <a:srgbClr val="000000"/>
              </a:solidFill>
              <a:latin typeface="Garamond" panose="02020404030301010803" pitchFamily="18" charset="0"/>
            </a:endParaRPr>
          </a:p>
        </p:txBody>
      </p:sp>
      <p:sp>
        <p:nvSpPr>
          <p:cNvPr id="40966" name="AutoShape 15"/>
          <p:cNvSpPr/>
          <p:nvPr/>
        </p:nvSpPr>
        <p:spPr>
          <a:xfrm>
            <a:off x="5945505" y="942975"/>
            <a:ext cx="894715" cy="243205"/>
          </a:xfrm>
          <a:prstGeom prst="wedgeRectCallout">
            <a:avLst>
              <a:gd name="adj1" fmla="val -56301"/>
              <a:gd name="adj2" fmla="val 197894"/>
            </a:avLst>
          </a:prstGeom>
          <a:solidFill>
            <a:srgbClr val="C0C0C0"/>
          </a:solidFill>
          <a:ln w="9525" cap="flat" cmpd="sng">
            <a:solidFill>
              <a:schemeClr val="tx1"/>
            </a:solidFill>
            <a:prstDash val="solid"/>
            <a:miter/>
            <a:headEnd type="none" w="med" len="med"/>
            <a:tailEnd type="none" w="med" len="med"/>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eaLnBrk="1" hangingPunct="1">
              <a:spcBef>
                <a:spcPct val="0"/>
              </a:spcBef>
              <a:buFontTx/>
              <a:buNone/>
            </a:pPr>
            <a:endParaRPr lang="zh-CN" altLang="en-US" sz="1600" dirty="0">
              <a:solidFill>
                <a:srgbClr val="000000"/>
              </a:solidFill>
              <a:latin typeface="Garamond" panose="02020404030301010803" pitchFamily="18" charset="0"/>
            </a:endParaRPr>
          </a:p>
        </p:txBody>
      </p:sp>
      <p:sp>
        <p:nvSpPr>
          <p:cNvPr id="40967" name="AutoShape 16"/>
          <p:cNvSpPr/>
          <p:nvPr/>
        </p:nvSpPr>
        <p:spPr>
          <a:xfrm>
            <a:off x="5945505" y="953770"/>
            <a:ext cx="894715" cy="341630"/>
          </a:xfrm>
          <a:prstGeom prst="wedgeRectCallout">
            <a:avLst>
              <a:gd name="adj1" fmla="val 69056"/>
              <a:gd name="adj2" fmla="val 150000"/>
            </a:avLst>
          </a:prstGeom>
          <a:solidFill>
            <a:srgbClr val="C0C0C0"/>
          </a:solidFill>
          <a:ln w="9525" cap="flat" cmpd="sng">
            <a:solidFill>
              <a:schemeClr val="tx1"/>
            </a:solidFill>
            <a:prstDash val="solid"/>
            <a:miter/>
            <a:headEnd type="none" w="med" len="med"/>
            <a:tailEnd type="none" w="med" len="med"/>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eaLnBrk="1" hangingPunct="1">
              <a:spcBef>
                <a:spcPct val="0"/>
              </a:spcBef>
              <a:buFontTx/>
              <a:buNone/>
            </a:pPr>
            <a:r>
              <a:rPr lang="zh-CN" altLang="en-US" sz="900" dirty="0">
                <a:solidFill>
                  <a:srgbClr val="000000"/>
                </a:solidFill>
                <a:latin typeface="Garamond" panose="02020404030301010803" pitchFamily="18" charset="0"/>
              </a:rPr>
              <a:t>在类图中的类的对象</a:t>
            </a:r>
            <a:endParaRPr lang="zh-CN" altLang="en-US" sz="900" dirty="0">
              <a:solidFill>
                <a:srgbClr val="000000"/>
              </a:solidFill>
              <a:latin typeface="Garamond" panose="02020404030301010803" pitchFamily="18" charset="0"/>
            </a:endParaRPr>
          </a:p>
        </p:txBody>
      </p:sp>
      <p:sp>
        <p:nvSpPr>
          <p:cNvPr id="40968" name="AutoShape 17"/>
          <p:cNvSpPr/>
          <p:nvPr/>
        </p:nvSpPr>
        <p:spPr>
          <a:xfrm>
            <a:off x="4057015" y="1172210"/>
            <a:ext cx="767080" cy="808990"/>
          </a:xfrm>
          <a:prstGeom prst="wedgeRectCallout">
            <a:avLst>
              <a:gd name="adj1" fmla="val -100736"/>
              <a:gd name="adj2" fmla="val 39398"/>
            </a:avLst>
          </a:prstGeom>
          <a:solidFill>
            <a:srgbClr val="C0C0C0"/>
          </a:solidFill>
          <a:ln w="9525" cap="flat" cmpd="sng">
            <a:solidFill>
              <a:schemeClr val="tx1"/>
            </a:solidFill>
            <a:prstDash val="solid"/>
            <a:miter/>
            <a:headEnd type="none" w="med" len="med"/>
            <a:tailEnd type="none" w="med" len="med"/>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eaLnBrk="1" hangingPunct="1">
              <a:spcBef>
                <a:spcPct val="0"/>
              </a:spcBef>
              <a:buFontTx/>
              <a:buNone/>
            </a:pPr>
            <a:r>
              <a:rPr lang="zh-CN" altLang="en-US" sz="900" dirty="0">
                <a:solidFill>
                  <a:srgbClr val="000000"/>
                </a:solidFill>
                <a:latin typeface="Garamond" panose="02020404030301010803" pitchFamily="18" charset="0"/>
              </a:rPr>
              <a:t>使用系统的参与者，这个系统是为某个用例的某个场景设计的</a:t>
            </a:r>
            <a:endParaRPr lang="zh-CN" altLang="en-US" sz="900" dirty="0">
              <a:solidFill>
                <a:srgbClr val="000000"/>
              </a:solidFill>
              <a:latin typeface="Garamond" panose="02020404030301010803" pitchFamily="18" charset="0"/>
            </a:endParaRPr>
          </a:p>
        </p:txBody>
      </p:sp>
      <p:sp>
        <p:nvSpPr>
          <p:cNvPr id="40969" name="AutoShape 18"/>
          <p:cNvSpPr/>
          <p:nvPr/>
        </p:nvSpPr>
        <p:spPr>
          <a:xfrm>
            <a:off x="7752715" y="3850005"/>
            <a:ext cx="1341755" cy="569595"/>
          </a:xfrm>
          <a:prstGeom prst="wedgeRectCallout">
            <a:avLst>
              <a:gd name="adj1" fmla="val -65023"/>
              <a:gd name="adj2" fmla="val -113148"/>
            </a:avLst>
          </a:prstGeom>
          <a:solidFill>
            <a:srgbClr val="C0C0C0"/>
          </a:solidFill>
          <a:ln w="9525" cap="flat" cmpd="sng">
            <a:solidFill>
              <a:schemeClr val="tx1"/>
            </a:solidFill>
            <a:prstDash val="solid"/>
            <a:miter/>
            <a:headEnd type="none" w="med" len="med"/>
            <a:tailEnd type="none" w="med" len="med"/>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eaLnBrk="1" hangingPunct="1">
              <a:spcBef>
                <a:spcPct val="0"/>
              </a:spcBef>
              <a:buFontTx/>
              <a:buNone/>
            </a:pPr>
            <a:r>
              <a:rPr lang="zh-CN" altLang="en-US" sz="900" dirty="0">
                <a:solidFill>
                  <a:srgbClr val="000000"/>
                </a:solidFill>
                <a:latin typeface="Garamond" panose="02020404030301010803" pitchFamily="18" charset="0"/>
              </a:rPr>
              <a:t>对象生命线表示从上到下的时间顺序，消息</a:t>
            </a:r>
            <a:r>
              <a:rPr lang="en-US" altLang="zh-CN" sz="900" dirty="0">
                <a:solidFill>
                  <a:srgbClr val="000000"/>
                </a:solidFill>
                <a:latin typeface="Garamond" panose="02020404030301010803" pitchFamily="18" charset="0"/>
              </a:rPr>
              <a:t>1</a:t>
            </a:r>
            <a:r>
              <a:rPr lang="zh-CN" altLang="en-US" sz="900" dirty="0">
                <a:solidFill>
                  <a:srgbClr val="000000"/>
                </a:solidFill>
                <a:latin typeface="Garamond" panose="02020404030301010803" pitchFamily="18" charset="0"/>
              </a:rPr>
              <a:t>在消息</a:t>
            </a:r>
            <a:r>
              <a:rPr lang="en-US" altLang="zh-CN" sz="900" dirty="0">
                <a:solidFill>
                  <a:srgbClr val="000000"/>
                </a:solidFill>
                <a:latin typeface="Garamond" panose="02020404030301010803" pitchFamily="18" charset="0"/>
              </a:rPr>
              <a:t>2</a:t>
            </a:r>
            <a:r>
              <a:rPr lang="zh-CN" altLang="en-US" sz="900" dirty="0">
                <a:solidFill>
                  <a:srgbClr val="000000"/>
                </a:solidFill>
                <a:latin typeface="Garamond" panose="02020404030301010803" pitchFamily="18" charset="0"/>
              </a:rPr>
              <a:t>之前发生，消息</a:t>
            </a:r>
            <a:r>
              <a:rPr lang="en-US" altLang="zh-CN" sz="900" dirty="0">
                <a:solidFill>
                  <a:srgbClr val="000000"/>
                </a:solidFill>
                <a:latin typeface="Garamond" panose="02020404030301010803" pitchFamily="18" charset="0"/>
              </a:rPr>
              <a:t>2</a:t>
            </a:r>
            <a:r>
              <a:rPr lang="zh-CN" altLang="en-US" sz="900" dirty="0">
                <a:solidFill>
                  <a:srgbClr val="000000"/>
                </a:solidFill>
                <a:latin typeface="Garamond" panose="02020404030301010803" pitchFamily="18" charset="0"/>
              </a:rPr>
              <a:t>在消息</a:t>
            </a:r>
            <a:r>
              <a:rPr lang="en-US" altLang="zh-CN" sz="900" dirty="0">
                <a:solidFill>
                  <a:srgbClr val="000000"/>
                </a:solidFill>
                <a:latin typeface="Garamond" panose="02020404030301010803" pitchFamily="18" charset="0"/>
              </a:rPr>
              <a:t>3</a:t>
            </a:r>
            <a:r>
              <a:rPr lang="zh-CN" altLang="en-US" sz="900" dirty="0">
                <a:solidFill>
                  <a:srgbClr val="000000"/>
                </a:solidFill>
                <a:latin typeface="Garamond" panose="02020404030301010803" pitchFamily="18" charset="0"/>
              </a:rPr>
              <a:t>之前发生</a:t>
            </a:r>
            <a:endParaRPr lang="zh-CN" altLang="en-US" sz="900" dirty="0">
              <a:solidFill>
                <a:srgbClr val="000000"/>
              </a:solidFill>
              <a:latin typeface="Garamond" panose="02020404030301010803" pitchFamily="18" charset="0"/>
            </a:endParaRPr>
          </a:p>
        </p:txBody>
      </p:sp>
      <p:sp>
        <p:nvSpPr>
          <p:cNvPr id="40970" name="AutoShape 19"/>
          <p:cNvSpPr/>
          <p:nvPr/>
        </p:nvSpPr>
        <p:spPr>
          <a:xfrm>
            <a:off x="7651750" y="1981835"/>
            <a:ext cx="1279525" cy="321945"/>
          </a:xfrm>
          <a:prstGeom prst="wedgeRectCallout">
            <a:avLst>
              <a:gd name="adj1" fmla="val -55065"/>
              <a:gd name="adj2" fmla="val 183468"/>
            </a:avLst>
          </a:prstGeom>
          <a:solidFill>
            <a:srgbClr val="C0C0C0"/>
          </a:solidFill>
          <a:ln w="9525" cap="flat" cmpd="sng">
            <a:solidFill>
              <a:schemeClr val="tx1"/>
            </a:solidFill>
            <a:prstDash val="solid"/>
            <a:miter/>
            <a:headEnd type="none" w="med" len="med"/>
            <a:tailEnd type="none" w="med" len="med"/>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eaLnBrk="1" hangingPunct="1">
              <a:spcBef>
                <a:spcPct val="0"/>
              </a:spcBef>
              <a:buFontTx/>
              <a:buNone/>
            </a:pPr>
            <a:r>
              <a:rPr lang="zh-CN" altLang="en-US" sz="900" dirty="0">
                <a:solidFill>
                  <a:srgbClr val="000000"/>
                </a:solidFill>
                <a:latin typeface="Garamond" panose="02020404030301010803" pitchFamily="18" charset="0"/>
              </a:rPr>
              <a:t>窄长方框用以强调这个部分处于活动状态</a:t>
            </a:r>
            <a:endParaRPr lang="zh-CN" altLang="en-US" sz="900" dirty="0">
              <a:solidFill>
                <a:srgbClr val="000000"/>
              </a:solidFill>
              <a:latin typeface="Garamond" panose="02020404030301010803" pitchFamily="18" charset="0"/>
            </a:endParaRPr>
          </a:p>
        </p:txBody>
      </p:sp>
      <p:grpSp>
        <p:nvGrpSpPr>
          <p:cNvPr id="40971" name="组合 1"/>
          <p:cNvGrpSpPr/>
          <p:nvPr/>
        </p:nvGrpSpPr>
        <p:grpSpPr>
          <a:xfrm>
            <a:off x="650875" y="968375"/>
            <a:ext cx="2514600" cy="3980180"/>
            <a:chOff x="1752600" y="1700808"/>
            <a:chExt cx="2514600" cy="3206155"/>
          </a:xfrm>
        </p:grpSpPr>
        <p:sp>
          <p:nvSpPr>
            <p:cNvPr id="40972" name="Text Box 23"/>
            <p:cNvSpPr txBox="1"/>
            <p:nvPr/>
          </p:nvSpPr>
          <p:spPr>
            <a:xfrm>
              <a:off x="1752600" y="1700808"/>
              <a:ext cx="2514600" cy="1604612"/>
            </a:xfrm>
            <a:prstGeom prst="rect">
              <a:avLst/>
            </a:prstGeom>
            <a:no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eaLnBrk="1" hangingPunct="1"/>
              <a:r>
                <a:rPr lang="zh-CN" altLang="en-US" sz="1800" b="0" dirty="0">
                  <a:solidFill>
                    <a:schemeClr val="tx1"/>
                  </a:solidFill>
                  <a:latin typeface="微软雅黑" panose="020B0503020204020204" charset="-122"/>
                  <a:ea typeface="微软雅黑" panose="020B0503020204020204" charset="-122"/>
                  <a:cs typeface="微软雅黑" panose="020B0503020204020204" charset="-122"/>
                </a:rPr>
                <a:t>消息格式:</a:t>
              </a:r>
              <a:endParaRPr lang="zh-CN" altLang="en-US" sz="1200" b="0" dirty="0">
                <a:solidFill>
                  <a:srgbClr val="3333FF"/>
                </a:solidFill>
              </a:endParaRPr>
            </a:p>
            <a:p>
              <a:pPr marL="0" lvl="0" indent="0" eaLnBrk="1" hangingPunct="1"/>
              <a:r>
                <a:rPr lang="zh-CN" altLang="en-US" sz="1600" b="0" dirty="0"/>
                <a:t>  </a:t>
              </a:r>
              <a:r>
                <a:rPr lang="en-US" altLang="zh-CN" sz="1600" b="0" dirty="0"/>
                <a:t>operation (parameter list)  </a:t>
              </a:r>
              <a:endParaRPr lang="en-US" altLang="zh-CN" sz="1600" b="0" dirty="0"/>
            </a:p>
            <a:p>
              <a:pPr marL="0" lvl="0" indent="0" eaLnBrk="1" hangingPunct="1"/>
              <a:r>
                <a:rPr lang="zh-CN" altLang="en-US" sz="1600" b="0" dirty="0"/>
                <a:t> 向哪个对象发消息实际上就是调用它的类中的操作，就是调用箭头指向的对象所在类的 一个</a:t>
              </a:r>
              <a:r>
                <a:rPr lang="en-US" altLang="zh-CN" sz="1600" b="0" dirty="0"/>
                <a:t>operation。</a:t>
              </a:r>
              <a:endParaRPr lang="en-US" altLang="zh-CN" sz="1600" b="0" dirty="0"/>
            </a:p>
            <a:p>
              <a:pPr marL="0" lvl="0" indent="0" eaLnBrk="1" hangingPunct="1"/>
              <a:r>
                <a:rPr lang="zh-CN" altLang="en-US" sz="1600" b="0" dirty="0"/>
                <a:t>例：</a:t>
              </a:r>
              <a:endParaRPr lang="ja-JP" altLang="en-US" sz="1600" b="0" dirty="0">
                <a:solidFill>
                  <a:schemeClr val="tx1"/>
                </a:solidFill>
                <a:ea typeface="MS PGothic" panose="020B0600070205080204" pitchFamily="34" charset="-128"/>
              </a:endParaRPr>
            </a:p>
          </p:txBody>
        </p:sp>
        <p:pic>
          <p:nvPicPr>
            <p:cNvPr id="40973" name="Picture 24"/>
            <p:cNvPicPr>
              <a:picLocks noChangeAspect="1"/>
            </p:cNvPicPr>
            <p:nvPr/>
          </p:nvPicPr>
          <p:blipFill>
            <a:blip r:embed="rId3"/>
            <a:stretch>
              <a:fillRect/>
            </a:stretch>
          </p:blipFill>
          <p:spPr>
            <a:xfrm>
              <a:off x="2307590" y="3072171"/>
              <a:ext cx="1716405" cy="1139136"/>
            </a:xfrm>
            <a:prstGeom prst="rect">
              <a:avLst/>
            </a:prstGeom>
            <a:noFill/>
            <a:ln w="9525">
              <a:noFill/>
            </a:ln>
          </p:spPr>
        </p:pic>
        <p:sp>
          <p:nvSpPr>
            <p:cNvPr id="40974" name="Rectangle 25"/>
            <p:cNvSpPr/>
            <p:nvPr/>
          </p:nvSpPr>
          <p:spPr>
            <a:xfrm>
              <a:off x="1752600" y="4267200"/>
              <a:ext cx="2514600" cy="639763"/>
            </a:xfrm>
            <a:prstGeom prst="rect">
              <a:avLst/>
            </a:prstGeom>
            <a:noFill/>
            <a:ln w="9525">
              <a:noFill/>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eaLnBrk="1" hangingPunct="1"/>
              <a:r>
                <a:rPr lang="zh-CN" altLang="en-US" sz="1600" b="0" dirty="0"/>
                <a:t>订单类发消息给客户类调用客户类中的“验证客户”操作</a:t>
              </a:r>
              <a:endParaRPr lang="zh-CN" altLang="en-US" sz="1600" b="0" dirty="0"/>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2948419" cy="583565"/>
            <a:chOff x="568442" y="140762"/>
            <a:chExt cx="3931225" cy="778089"/>
          </a:xfrm>
        </p:grpSpPr>
        <p:sp>
          <p:nvSpPr>
            <p:cNvPr id="5" name="文本框 23"/>
            <p:cNvSpPr txBox="1"/>
            <p:nvPr/>
          </p:nvSpPr>
          <p:spPr>
            <a:xfrm>
              <a:off x="733694" y="140762"/>
              <a:ext cx="3765973" cy="778089"/>
            </a:xfrm>
            <a:prstGeom prst="rect">
              <a:avLst/>
            </a:prstGeom>
            <a:noFill/>
          </p:spPr>
          <p:txBody>
            <a:bodyPr wrap="none" rtlCol="0">
              <a:spAutoFit/>
            </a:bodyPr>
            <a:lstStyle/>
            <a:p>
              <a:r>
                <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rPr>
                <a:t>顺序图</a:t>
              </a:r>
              <a:r>
                <a:rPr lang="en-US" altLang="zh-CN" sz="3200" dirty="0">
                  <a:solidFill>
                    <a:schemeClr val="tx1">
                      <a:lumMod val="75000"/>
                      <a:lumOff val="25000"/>
                    </a:schemeClr>
                  </a:solidFill>
                  <a:latin typeface="方正粗宋简体" panose="03000509000000000000" pitchFamily="65" charset="-122"/>
                  <a:ea typeface="方正粗宋简体" panose="03000509000000000000" pitchFamily="65" charset="-122"/>
                </a:rPr>
                <a:t>——</a:t>
              </a:r>
              <a:r>
                <a:rPr lang="zh-CN" altLang="en-US" sz="2400" dirty="0">
                  <a:solidFill>
                    <a:schemeClr val="tx1">
                      <a:lumMod val="75000"/>
                      <a:lumOff val="25000"/>
                    </a:schemeClr>
                  </a:solidFill>
                  <a:latin typeface="方正粗宋简体" panose="03000509000000000000" pitchFamily="65" charset="-122"/>
                  <a:ea typeface="方正粗宋简体" panose="03000509000000000000" pitchFamily="65" charset="-122"/>
                </a:rPr>
                <a:t>举例</a:t>
              </a:r>
              <a:endParaRPr lang="zh-CN" altLang="en-US" sz="24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619125" y="1030605"/>
            <a:ext cx="7905115" cy="3759835"/>
          </a:xfrm>
          <a:prstGeom prst="roundRect">
            <a:avLst>
              <a:gd name="adj" fmla="val 0"/>
            </a:avLst>
          </a:prstGeom>
          <a:noFill/>
          <a:ln w="25400">
            <a:solidFill>
              <a:srgbClr val="0070C0"/>
            </a:solidFill>
            <a:round/>
          </a:ln>
        </p:spPr>
        <p:txBody>
          <a:bodyPr anchor="ctr" anchorCtr="1"/>
          <a:lstStyle/>
          <a:p>
            <a:pPr marL="609600" indent="-609600">
              <a:lnSpc>
                <a:spcPct val="150000"/>
              </a:lnSpc>
              <a:buFont typeface="Arial" panose="020B0604020202020204" pitchFamily="34" charset="0"/>
              <a:buChar char="•"/>
            </a:pPr>
            <a:endParaRPr lang="zh-CN" altLang="en-US" sz="1800" dirty="0"/>
          </a:p>
          <a:p>
            <a:pPr marL="0" indent="0">
              <a:lnSpc>
                <a:spcPct val="150000"/>
              </a:lnSpc>
            </a:pPr>
            <a:endParaRPr lang="zh-CN" altLang="en-US" sz="1800" dirty="0">
              <a:latin typeface="方正宋黑简体" panose="02010601030101010101" pitchFamily="2" charset="-122"/>
              <a:ea typeface="方正宋黑简体" panose="02010601030101010101" pitchFamily="2" charset="-122"/>
            </a:endParaRPr>
          </a:p>
        </p:txBody>
      </p:sp>
      <p:pic>
        <p:nvPicPr>
          <p:cNvPr id="43011" name="图片 1"/>
          <p:cNvPicPr>
            <a:picLocks noChangeAspect="1"/>
          </p:cNvPicPr>
          <p:nvPr/>
        </p:nvPicPr>
        <p:blipFill>
          <a:blip r:embed="rId1"/>
          <a:stretch>
            <a:fillRect/>
          </a:stretch>
        </p:blipFill>
        <p:spPr>
          <a:xfrm>
            <a:off x="1234440" y="1116965"/>
            <a:ext cx="6675755" cy="3587115"/>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1"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43011"/>
                                        </p:tgtEl>
                                        <p:attrNameLst>
                                          <p:attrName>style.visibility</p:attrName>
                                        </p:attrNameLst>
                                      </p:cBhvr>
                                      <p:to>
                                        <p:strVal val="visible"/>
                                      </p:to>
                                    </p:set>
                                    <p:animEffect transition="in" filter="wipe(left)">
                                      <p:cBhvr>
                                        <p:cTn id="16" dur="5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1119619" cy="583565"/>
            <a:chOff x="568442" y="140762"/>
            <a:chExt cx="1492825" cy="778089"/>
          </a:xfrm>
        </p:grpSpPr>
        <p:sp>
          <p:nvSpPr>
            <p:cNvPr id="5" name="文本框 23"/>
            <p:cNvSpPr txBox="1"/>
            <p:nvPr/>
          </p:nvSpPr>
          <p:spPr>
            <a:xfrm>
              <a:off x="733694" y="140762"/>
              <a:ext cx="1327573" cy="778089"/>
            </a:xfrm>
            <a:prstGeom prst="rect">
              <a:avLst/>
            </a:prstGeom>
            <a:noFill/>
          </p:spPr>
          <p:txBody>
            <a:bodyPr wrap="none" rtlCol="0">
              <a:spAutoFit/>
            </a:bodyPr>
            <a:lstStyle/>
            <a:p>
              <a:r>
                <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rPr>
                <a:t>推荐</a:t>
              </a:r>
              <a:endPar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765175" y="999490"/>
            <a:ext cx="7613015" cy="3552190"/>
          </a:xfrm>
          <a:prstGeom prst="roundRect">
            <a:avLst>
              <a:gd name="adj" fmla="val 0"/>
            </a:avLst>
          </a:prstGeom>
          <a:noFill/>
          <a:ln w="25400">
            <a:solidFill>
              <a:srgbClr val="0070C0"/>
            </a:solidFill>
            <a:round/>
          </a:ln>
        </p:spPr>
        <p:txBody>
          <a:bodyPr anchor="ctr" anchorCtr="1"/>
          <a:lstStyle/>
          <a:p>
            <a:pPr eaLnBrk="1" hangingPunct="1">
              <a:buNone/>
            </a:pPr>
            <a:endParaRPr lang="zh-CN" altLang="en-US" sz="1800" dirty="0">
              <a:sym typeface="+mn-ea"/>
            </a:endParaRPr>
          </a:p>
          <a:p>
            <a:pPr eaLnBrk="1" hangingPunct="1">
              <a:buNone/>
            </a:pPr>
            <a:r>
              <a:rPr lang="zh-CN" altLang="en-US" sz="1800" dirty="0">
                <a:sym typeface="+mn-ea"/>
              </a:rPr>
              <a:t>书籍：</a:t>
            </a:r>
            <a:endParaRPr lang="en-US" altLang="zh-CN" sz="1800" dirty="0">
              <a:solidFill>
                <a:schemeClr val="tx1"/>
              </a:solidFill>
            </a:endParaRPr>
          </a:p>
          <a:p>
            <a:pPr eaLnBrk="1" hangingPunct="1">
              <a:buNone/>
            </a:pPr>
            <a:r>
              <a:rPr lang="en-US" altLang="zh-CN" sz="1800" dirty="0">
                <a:sym typeface="+mn-ea"/>
              </a:rPr>
              <a:t>《UML</a:t>
            </a:r>
            <a:r>
              <a:rPr lang="zh-CN" altLang="en-US" sz="1800" dirty="0">
                <a:sym typeface="+mn-ea"/>
              </a:rPr>
              <a:t>和模式应用</a:t>
            </a:r>
            <a:r>
              <a:rPr lang="en-US" altLang="zh-CN" sz="1800" dirty="0">
                <a:sym typeface="+mn-ea"/>
              </a:rPr>
              <a:t>》</a:t>
            </a:r>
            <a:r>
              <a:rPr lang="zh-CN" altLang="en-US" sz="1800" dirty="0">
                <a:sym typeface="+mn-ea"/>
              </a:rPr>
              <a:t>，</a:t>
            </a:r>
            <a:r>
              <a:rPr lang="en-US" altLang="zh-CN" sz="1800" dirty="0">
                <a:sym typeface="+mn-ea"/>
              </a:rPr>
              <a:t>Craig Larman</a:t>
            </a:r>
            <a:endParaRPr lang="en-US" altLang="zh-CN" sz="1800" b="0" dirty="0">
              <a:solidFill>
                <a:schemeClr val="tx1"/>
              </a:solidFill>
            </a:endParaRPr>
          </a:p>
          <a:p>
            <a:pPr eaLnBrk="1" hangingPunct="1">
              <a:buNone/>
            </a:pPr>
            <a:endParaRPr lang="zh-CN" altLang="en-US" sz="1800" dirty="0">
              <a:solidFill>
                <a:schemeClr val="tx1"/>
              </a:solidFill>
            </a:endParaRPr>
          </a:p>
          <a:p>
            <a:pPr eaLnBrk="1" hangingPunct="1">
              <a:lnSpc>
                <a:spcPct val="80000"/>
              </a:lnSpc>
              <a:buNone/>
            </a:pPr>
            <a:r>
              <a:rPr lang="zh-CN" altLang="en-US" sz="1800" dirty="0">
                <a:sym typeface="+mn-ea"/>
              </a:rPr>
              <a:t>工具</a:t>
            </a:r>
            <a:r>
              <a:rPr lang="en-US" altLang="zh-CN" sz="1800" dirty="0">
                <a:sym typeface="+mn-ea"/>
              </a:rPr>
              <a:t>:</a:t>
            </a:r>
            <a:endParaRPr lang="en-US" altLang="zh-CN" sz="1800" dirty="0">
              <a:solidFill>
                <a:schemeClr val="tx1"/>
              </a:solidFill>
            </a:endParaRPr>
          </a:p>
          <a:p>
            <a:pPr eaLnBrk="1" hangingPunct="1">
              <a:lnSpc>
                <a:spcPct val="80000"/>
              </a:lnSpc>
              <a:buNone/>
            </a:pPr>
            <a:r>
              <a:rPr lang="en-US" altLang="zh-CN" sz="1800" dirty="0">
                <a:sym typeface="+mn-ea"/>
              </a:rPr>
              <a:t>Rational Rose</a:t>
            </a:r>
            <a:br>
              <a:rPr lang="en-US" altLang="zh-CN" sz="1800" dirty="0">
                <a:sym typeface="+mn-ea"/>
              </a:rPr>
            </a:br>
            <a:r>
              <a:rPr lang="en-US" altLang="zh-CN" sz="1800" dirty="0">
                <a:sym typeface="+mn-ea"/>
              </a:rPr>
              <a:t>Power Designer</a:t>
            </a:r>
            <a:br>
              <a:rPr lang="en-US" altLang="zh-CN" sz="1800" dirty="0">
                <a:sym typeface="+mn-ea"/>
              </a:rPr>
            </a:br>
            <a:r>
              <a:rPr lang="en-US" altLang="zh-CN" sz="1800" dirty="0">
                <a:sym typeface="+mn-ea"/>
              </a:rPr>
              <a:t>MS Visio</a:t>
            </a:r>
            <a:br>
              <a:rPr lang="en-US" altLang="zh-CN" sz="1800" dirty="0">
                <a:sym typeface="+mn-ea"/>
              </a:rPr>
            </a:br>
            <a:r>
              <a:rPr lang="en-US" altLang="zh-CN" sz="1800" dirty="0">
                <a:sym typeface="+mn-ea"/>
              </a:rPr>
              <a:t>ArgoUML</a:t>
            </a:r>
            <a:endParaRPr lang="en-US" altLang="zh-CN" sz="1800" b="0" dirty="0">
              <a:solidFill>
                <a:schemeClr val="tx1"/>
              </a:solidFill>
            </a:endParaRPr>
          </a:p>
          <a:p>
            <a:pPr eaLnBrk="1" hangingPunct="1">
              <a:lnSpc>
                <a:spcPct val="80000"/>
              </a:lnSpc>
              <a:buNone/>
            </a:pPr>
            <a:r>
              <a:rPr lang="en-US" altLang="zh-CN" sz="1800" dirty="0">
                <a:sym typeface="+mn-ea"/>
              </a:rPr>
              <a:t>UMLet</a:t>
            </a:r>
            <a:endParaRPr lang="en-US" altLang="zh-CN" sz="1800" b="0" dirty="0">
              <a:solidFill>
                <a:schemeClr val="tx1"/>
              </a:solidFill>
            </a:endParaRPr>
          </a:p>
          <a:p>
            <a:pPr eaLnBrk="1" hangingPunct="1">
              <a:lnSpc>
                <a:spcPct val="80000"/>
              </a:lnSpc>
              <a:buFontTx/>
              <a:buNone/>
            </a:pPr>
            <a:r>
              <a:rPr lang="en-US" altLang="zh-CN" sz="1800" dirty="0">
                <a:solidFill>
                  <a:schemeClr val="tx1"/>
                </a:solidFill>
                <a:sym typeface="+mn-ea"/>
              </a:rPr>
              <a:t>StarUML</a:t>
            </a:r>
            <a:endParaRPr lang="en-US" altLang="zh-CN" sz="1800" dirty="0">
              <a:solidFill>
                <a:schemeClr val="tx1"/>
              </a:solidFill>
            </a:endParaRPr>
          </a:p>
          <a:p>
            <a:pPr eaLnBrk="1" hangingPunct="1">
              <a:lnSpc>
                <a:spcPct val="80000"/>
              </a:lnSpc>
              <a:buFontTx/>
              <a:buNone/>
            </a:pPr>
            <a:r>
              <a:rPr lang="en-US" altLang="zh-CN" sz="1800" dirty="0">
                <a:sym typeface="+mn-ea"/>
                <a:hlinkClick r:id="rId1"/>
              </a:rPr>
              <a:t>http://www.umlchina.com/Tools/Newindex1.htm</a:t>
            </a:r>
            <a:r>
              <a:rPr lang="en-US" altLang="zh-CN" sz="1800" dirty="0">
                <a:sym typeface="+mn-ea"/>
              </a:rPr>
              <a:t> </a:t>
            </a:r>
            <a:r>
              <a:rPr lang="zh-CN" altLang="en-US" sz="1800" dirty="0">
                <a:sym typeface="+mn-ea"/>
              </a:rPr>
              <a:t>对各种工具对比分析</a:t>
            </a:r>
            <a:endParaRPr lang="zh-CN" altLang="en-US" sz="1800" dirty="0">
              <a:sym typeface="+mn-ea"/>
            </a:endParaRPr>
          </a:p>
          <a:p>
            <a:pPr eaLnBrk="1" hangingPunct="1">
              <a:lnSpc>
                <a:spcPct val="80000"/>
              </a:lnSpc>
              <a:buFontTx/>
              <a:buNone/>
            </a:pPr>
            <a:endParaRPr lang="zh-CN" altLang="en-US" sz="1800" dirty="0">
              <a:sym typeface="+mn-ea"/>
            </a:endParaRPr>
          </a:p>
          <a:p>
            <a:pPr eaLnBrk="1" hangingPunct="1">
              <a:lnSpc>
                <a:spcPct val="80000"/>
              </a:lnSpc>
              <a:buFontTx/>
              <a:buNone/>
            </a:pPr>
            <a:r>
              <a:rPr lang="zh-CN" altLang="en-US" sz="1800" dirty="0">
                <a:sym typeface="+mn-ea"/>
              </a:rPr>
              <a:t>网站：</a:t>
            </a:r>
            <a:endParaRPr lang="en-US" altLang="zh-CN" sz="1800" dirty="0">
              <a:solidFill>
                <a:schemeClr val="tx1"/>
              </a:solidFill>
            </a:endParaRPr>
          </a:p>
          <a:p>
            <a:pPr eaLnBrk="1" hangingPunct="1">
              <a:buNone/>
            </a:pPr>
            <a:r>
              <a:rPr lang="en-US" altLang="zh-CN" sz="1800" u="sng" dirty="0">
                <a:sym typeface="+mn-ea"/>
              </a:rPr>
              <a:t> </a:t>
            </a:r>
            <a:r>
              <a:rPr lang="en-US" altLang="zh-CN" sz="1800" u="sng" dirty="0">
                <a:sym typeface="+mn-ea"/>
                <a:hlinkClick r:id="rId2"/>
              </a:rPr>
              <a:t>www.umlchina.com</a:t>
            </a:r>
            <a:endParaRPr lang="zh-CN" altLang="en-US" sz="1800" dirty="0"/>
          </a:p>
          <a:p>
            <a:pPr marL="0" indent="0">
              <a:lnSpc>
                <a:spcPct val="150000"/>
              </a:lnSpc>
            </a:pPr>
            <a:endParaRPr lang="zh-CN" altLang="en-US" sz="1800" dirty="0">
              <a:latin typeface="方正宋黑简体" panose="02010601030101010101" pitchFamily="2" charset="-122"/>
              <a:ea typeface="方正宋黑简体" panose="02010601030101010101" pitchFamily="2"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244311" y="-654628"/>
            <a:ext cx="6554066" cy="6452755"/>
            <a:chOff x="1659081" y="-872837"/>
            <a:chExt cx="8738755" cy="8603673"/>
          </a:xfrm>
        </p:grpSpPr>
        <p:sp>
          <p:nvSpPr>
            <p:cNvPr id="3" name="椭圆 2"/>
            <p:cNvSpPr/>
            <p:nvPr/>
          </p:nvSpPr>
          <p:spPr>
            <a:xfrm>
              <a:off x="1794163" y="-872837"/>
              <a:ext cx="8603673" cy="8603673"/>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grpSp>
          <p:nvGrpSpPr>
            <p:cNvPr id="14" name="组合 13"/>
            <p:cNvGrpSpPr/>
            <p:nvPr/>
          </p:nvGrpSpPr>
          <p:grpSpPr>
            <a:xfrm>
              <a:off x="1659081" y="1713219"/>
              <a:ext cx="578692" cy="1424836"/>
              <a:chOff x="1659081" y="1713219"/>
              <a:chExt cx="578692" cy="1424836"/>
            </a:xfrm>
          </p:grpSpPr>
          <p:sp>
            <p:nvSpPr>
              <p:cNvPr id="5" name="椭圆 4"/>
              <p:cNvSpPr/>
              <p:nvPr/>
            </p:nvSpPr>
            <p:spPr>
              <a:xfrm>
                <a:off x="1659081" y="2207428"/>
                <a:ext cx="436418" cy="43641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p>
            </p:txBody>
          </p:sp>
          <p:sp>
            <p:nvSpPr>
              <p:cNvPr id="6" name="椭圆 5"/>
              <p:cNvSpPr/>
              <p:nvPr/>
            </p:nvSpPr>
            <p:spPr>
              <a:xfrm>
                <a:off x="1659081" y="2836170"/>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p>
            </p:txBody>
          </p:sp>
          <p:sp>
            <p:nvSpPr>
              <p:cNvPr id="7" name="椭圆 6"/>
              <p:cNvSpPr/>
              <p:nvPr/>
            </p:nvSpPr>
            <p:spPr>
              <a:xfrm>
                <a:off x="1935888" y="1713219"/>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p>
            </p:txBody>
          </p:sp>
        </p:grpSp>
        <p:grpSp>
          <p:nvGrpSpPr>
            <p:cNvPr id="13" name="组合 12"/>
            <p:cNvGrpSpPr/>
            <p:nvPr/>
          </p:nvGrpSpPr>
          <p:grpSpPr>
            <a:xfrm>
              <a:off x="9537137" y="4516762"/>
              <a:ext cx="839038" cy="1362308"/>
              <a:chOff x="9537137" y="4516762"/>
              <a:chExt cx="839038" cy="1362308"/>
            </a:xfrm>
          </p:grpSpPr>
          <p:sp>
            <p:nvSpPr>
              <p:cNvPr id="10" name="椭圆 9"/>
              <p:cNvSpPr/>
              <p:nvPr/>
            </p:nvSpPr>
            <p:spPr>
              <a:xfrm flipH="1">
                <a:off x="9724442" y="4979707"/>
                <a:ext cx="436418" cy="43641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p>
            </p:txBody>
          </p:sp>
          <p:sp>
            <p:nvSpPr>
              <p:cNvPr id="11" name="椭圆 10"/>
              <p:cNvSpPr/>
              <p:nvPr/>
            </p:nvSpPr>
            <p:spPr>
              <a:xfrm flipH="1">
                <a:off x="9537137" y="5577185"/>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p>
            </p:txBody>
          </p:sp>
          <p:sp>
            <p:nvSpPr>
              <p:cNvPr id="12" name="椭圆 11"/>
              <p:cNvSpPr/>
              <p:nvPr/>
            </p:nvSpPr>
            <p:spPr>
              <a:xfrm flipH="1">
                <a:off x="10074290" y="4516762"/>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p>
            </p:txBody>
          </p:sp>
        </p:grpSp>
      </p:grpSp>
      <p:sp>
        <p:nvSpPr>
          <p:cNvPr id="32" name="文本框 31"/>
          <p:cNvSpPr txBox="1"/>
          <p:nvPr/>
        </p:nvSpPr>
        <p:spPr>
          <a:xfrm>
            <a:off x="1068465" y="1791165"/>
            <a:ext cx="7019925" cy="692497"/>
          </a:xfrm>
          <a:prstGeom prst="rect">
            <a:avLst/>
          </a:prstGeom>
        </p:spPr>
        <p:txBody>
          <a:bodyPr wrap="square" rtlCol="0">
            <a:spAutoFit/>
          </a:bodyPr>
          <a:lstStyle/>
          <a:p>
            <a:pPr algn="ctr"/>
            <a:r>
              <a:rPr lang="zh-CN" altLang="en-US" sz="3900" dirty="0">
                <a:solidFill>
                  <a:schemeClr val="bg1"/>
                </a:solidFill>
                <a:latin typeface="方正粗宋简体" panose="03000509000000000000" pitchFamily="65" charset="-122"/>
                <a:ea typeface="方正粗宋简体" panose="03000509000000000000" pitchFamily="65" charset="-122"/>
              </a:rPr>
              <a:t>感谢观看  </a:t>
            </a:r>
            <a:r>
              <a:rPr lang="en-US" altLang="zh-CN" sz="3900" dirty="0">
                <a:solidFill>
                  <a:schemeClr val="bg1"/>
                </a:solidFill>
                <a:latin typeface="方正粗宋简体" panose="03000509000000000000" pitchFamily="65" charset="-122"/>
                <a:ea typeface="方正粗宋简体" panose="03000509000000000000" pitchFamily="65" charset="-122"/>
              </a:rPr>
              <a:t>THANKS</a:t>
            </a:r>
            <a:endParaRPr lang="zh-CN" altLang="en-US" sz="3900" dirty="0">
              <a:solidFill>
                <a:schemeClr val="bg1"/>
              </a:solidFill>
              <a:latin typeface="方正粗宋简体" panose="03000509000000000000" pitchFamily="65" charset="-122"/>
              <a:ea typeface="方正粗宋简体" panose="03000509000000000000" pitchFamily="65"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58115" y="2882372"/>
            <a:ext cx="1827767" cy="18277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prism isContent="1"/>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38000" fill="hold" grpId="0" nodeType="withEffect" p14:presetBounceEnd="44000">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14:bounceEnd="44000">
                                          <p:cBhvr additive="base">
                                            <p:cTn id="7" dur="500" fill="hold"/>
                                            <p:tgtEl>
                                              <p:spTgt spid="32"/>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38000" fill="hold" grpId="0" nodeType="with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1729219" cy="583565"/>
            <a:chOff x="568442" y="140762"/>
            <a:chExt cx="2305625" cy="778089"/>
          </a:xfrm>
        </p:grpSpPr>
        <p:sp>
          <p:nvSpPr>
            <p:cNvPr id="5" name="文本框 23"/>
            <p:cNvSpPr txBox="1"/>
            <p:nvPr/>
          </p:nvSpPr>
          <p:spPr>
            <a:xfrm>
              <a:off x="733694" y="140762"/>
              <a:ext cx="2140373" cy="778089"/>
            </a:xfrm>
            <a:prstGeom prst="rect">
              <a:avLst/>
            </a:prstGeom>
            <a:noFill/>
          </p:spPr>
          <p:txBody>
            <a:bodyPr wrap="none" rtlCol="0">
              <a:spAutoFit/>
            </a:bodyPr>
            <a:lstStyle/>
            <a:p>
              <a:r>
                <a:rPr lang="en-US" altLang="zh-CN" sz="3200" dirty="0">
                  <a:solidFill>
                    <a:schemeClr val="tx1">
                      <a:lumMod val="75000"/>
                      <a:lumOff val="25000"/>
                    </a:schemeClr>
                  </a:solidFill>
                  <a:latin typeface="方正粗宋简体" panose="03000509000000000000" pitchFamily="65" charset="-122"/>
                  <a:ea typeface="方正粗宋简体" panose="03000509000000000000" pitchFamily="65" charset="-122"/>
                </a:rPr>
                <a:t>UML</a:t>
              </a:r>
              <a:r>
                <a:rPr lang="zh-CN" altLang="en-US" sz="3200" dirty="0">
                  <a:solidFill>
                    <a:schemeClr val="tx1">
                      <a:lumMod val="75000"/>
                      <a:lumOff val="25000"/>
                    </a:schemeClr>
                  </a:solidFill>
                  <a:latin typeface="方正粗宋简体" panose="03000509000000000000" pitchFamily="65" charset="-122"/>
                  <a:ea typeface="方正粗宋简体" panose="03000509000000000000" pitchFamily="65" charset="-122"/>
                </a:rPr>
                <a:t>优势</a:t>
              </a:r>
              <a:endParaRPr lang="zh-CN" altLang="en-US" sz="32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619125" y="930275"/>
            <a:ext cx="7905115" cy="4052570"/>
          </a:xfrm>
          <a:prstGeom prst="roundRect">
            <a:avLst>
              <a:gd name="adj" fmla="val 0"/>
            </a:avLst>
          </a:prstGeom>
          <a:noFill/>
          <a:ln w="25400">
            <a:solidFill>
              <a:srgbClr val="0070C0"/>
            </a:solidFill>
            <a:round/>
          </a:ln>
        </p:spPr>
        <p:txBody>
          <a:bodyPr anchor="ctr" anchorCtr="1"/>
          <a:lstStyle/>
          <a:p>
            <a:pPr marL="285750" marR="0" lvl="0" indent="-28575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zh-CN" altLang="en-US" sz="1800" b="1" kern="0" noProof="0" dirty="0" smtClean="0">
                <a:ln>
                  <a:noFill/>
                </a:ln>
                <a:solidFill>
                  <a:schemeClr val="tx1"/>
                </a:solidFill>
                <a:effectLst/>
                <a:uLnTx/>
                <a:uFillTx/>
                <a:sym typeface="+mn-ea"/>
              </a:rPr>
              <a:t>交流，提高效率</a:t>
            </a:r>
            <a:endParaRPr kumimoji="1" lang="en-US" altLang="zh-CN" sz="1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en-US" altLang="zh-CN" sz="1800" kern="0" noProof="0" dirty="0">
                <a:ln>
                  <a:noFill/>
                </a:ln>
                <a:solidFill>
                  <a:schemeClr val="tx1"/>
                </a:solidFill>
                <a:effectLst/>
                <a:uLnTx/>
                <a:uFillTx/>
                <a:latin typeface="+mn-ea"/>
                <a:sym typeface="+mn-ea"/>
              </a:rPr>
              <a:t>UML</a:t>
            </a:r>
            <a:r>
              <a:rPr kumimoji="1" lang="zh-CN" altLang="en-US" sz="1800" kern="0" noProof="0" dirty="0">
                <a:ln>
                  <a:noFill/>
                </a:ln>
                <a:solidFill>
                  <a:schemeClr val="tx1"/>
                </a:solidFill>
                <a:effectLst/>
                <a:uLnTx/>
                <a:uFillTx/>
                <a:latin typeface="+mn-ea"/>
                <a:sym typeface="+mn-ea"/>
              </a:rPr>
              <a:t>就是让我们开发人员、客户针对这个系统，用图形的方式来互相交流，用图形的方式简单而懂；在需求分析，概要设计，系统设计都需要用到</a:t>
            </a:r>
            <a:r>
              <a:rPr kumimoji="1" lang="en-US" altLang="zh-CN" sz="1800" kern="0" noProof="0" dirty="0">
                <a:ln>
                  <a:noFill/>
                </a:ln>
                <a:solidFill>
                  <a:schemeClr val="tx1"/>
                </a:solidFill>
                <a:effectLst/>
                <a:uLnTx/>
                <a:uFillTx/>
                <a:latin typeface="+mn-ea"/>
                <a:sym typeface="+mn-ea"/>
              </a:rPr>
              <a:t>UML</a:t>
            </a:r>
            <a:r>
              <a:rPr kumimoji="1" lang="zh-CN" altLang="en-US" sz="1800" kern="0" noProof="0" dirty="0">
                <a:ln>
                  <a:noFill/>
                </a:ln>
                <a:solidFill>
                  <a:schemeClr val="tx1"/>
                </a:solidFill>
                <a:effectLst/>
                <a:uLnTx/>
                <a:uFillTx/>
                <a:latin typeface="+mn-ea"/>
                <a:sym typeface="+mn-ea"/>
              </a:rPr>
              <a:t>图。</a:t>
            </a:r>
            <a:br>
              <a:rPr kumimoji="1" lang="zh-CN" altLang="en-US" sz="1800" kern="0" noProof="0" dirty="0">
                <a:ln>
                  <a:noFill/>
                </a:ln>
                <a:solidFill>
                  <a:schemeClr val="tx1"/>
                </a:solidFill>
                <a:effectLst/>
                <a:uLnTx/>
                <a:uFillTx/>
                <a:latin typeface="+mn-ea"/>
                <a:sym typeface="+mn-ea"/>
              </a:rPr>
            </a:br>
            <a:br>
              <a:rPr kumimoji="1" lang="zh-CN" altLang="en-US" sz="1800" kern="0" noProof="0" dirty="0">
                <a:ln>
                  <a:noFill/>
                </a:ln>
                <a:solidFill>
                  <a:schemeClr val="tx1"/>
                </a:solidFill>
                <a:effectLst/>
                <a:uLnTx/>
                <a:uFillTx/>
                <a:latin typeface="+mn-ea"/>
                <a:sym typeface="+mn-ea"/>
              </a:rPr>
            </a:br>
            <a:r>
              <a:rPr kumimoji="1" lang="zh-CN" altLang="en-US" sz="1800" kern="0" noProof="0" dirty="0">
                <a:ln>
                  <a:noFill/>
                </a:ln>
                <a:solidFill>
                  <a:schemeClr val="tx1"/>
                </a:solidFill>
                <a:effectLst/>
                <a:uLnTx/>
                <a:uFillTx/>
                <a:latin typeface="+mn-ea"/>
                <a:sym typeface="+mn-ea"/>
              </a:rPr>
              <a:t>软件开发，自己画草图，但有很多问题：</a:t>
            </a:r>
            <a:br>
              <a:rPr kumimoji="1" lang="zh-CN" altLang="en-US" sz="1800" kern="0" noProof="0" dirty="0">
                <a:ln>
                  <a:noFill/>
                </a:ln>
                <a:solidFill>
                  <a:schemeClr val="tx1"/>
                </a:solidFill>
                <a:effectLst/>
                <a:uLnTx/>
                <a:uFillTx/>
                <a:latin typeface="+mn-ea"/>
                <a:sym typeface="+mn-ea"/>
              </a:rPr>
            </a:br>
            <a:r>
              <a:rPr kumimoji="1" lang="en-US" altLang="zh-CN" sz="1800" kern="0" noProof="0" dirty="0">
                <a:ln>
                  <a:noFill/>
                </a:ln>
                <a:solidFill>
                  <a:schemeClr val="tx1"/>
                </a:solidFill>
                <a:effectLst/>
                <a:uLnTx/>
                <a:uFillTx/>
                <a:latin typeface="+mn-ea"/>
                <a:sym typeface="+mn-ea"/>
              </a:rPr>
              <a:t>1</a:t>
            </a:r>
            <a:r>
              <a:rPr kumimoji="1" lang="zh-CN" altLang="en-US" sz="1800" kern="0" noProof="0" dirty="0">
                <a:ln>
                  <a:noFill/>
                </a:ln>
                <a:solidFill>
                  <a:schemeClr val="tx1"/>
                </a:solidFill>
                <a:effectLst/>
                <a:uLnTx/>
                <a:uFillTx/>
                <a:latin typeface="+mn-ea"/>
                <a:sym typeface="+mn-ea"/>
              </a:rPr>
              <a:t>、自己画得难看（谁有心思把它画得漂漂亮亮的再拿来交流，有心思都放在业务上了）</a:t>
            </a:r>
            <a:br>
              <a:rPr kumimoji="1" lang="zh-CN" altLang="en-US" sz="1800" kern="0" noProof="0" dirty="0">
                <a:ln>
                  <a:noFill/>
                </a:ln>
                <a:solidFill>
                  <a:schemeClr val="tx1"/>
                </a:solidFill>
                <a:effectLst/>
                <a:uLnTx/>
                <a:uFillTx/>
                <a:latin typeface="+mn-ea"/>
                <a:sym typeface="+mn-ea"/>
              </a:rPr>
            </a:br>
            <a:r>
              <a:rPr kumimoji="1" lang="en-US" altLang="zh-CN" sz="1800" kern="0" noProof="0" dirty="0">
                <a:ln>
                  <a:noFill/>
                </a:ln>
                <a:solidFill>
                  <a:schemeClr val="tx1"/>
                </a:solidFill>
                <a:effectLst/>
                <a:uLnTx/>
                <a:uFillTx/>
                <a:latin typeface="+mn-ea"/>
                <a:sym typeface="+mn-ea"/>
              </a:rPr>
              <a:t>2</a:t>
            </a:r>
            <a:r>
              <a:rPr kumimoji="1" lang="zh-CN" altLang="en-US" sz="1800" kern="0" noProof="0" dirty="0">
                <a:ln>
                  <a:noFill/>
                </a:ln>
                <a:solidFill>
                  <a:schemeClr val="tx1"/>
                </a:solidFill>
                <a:effectLst/>
                <a:uLnTx/>
                <a:uFillTx/>
                <a:latin typeface="+mn-ea"/>
                <a:sym typeface="+mn-ea"/>
              </a:rPr>
              <a:t>、自己画得图，你不按照</a:t>
            </a:r>
            <a:r>
              <a:rPr kumimoji="1" lang="en-US" altLang="zh-CN" sz="1800" kern="0" noProof="0" dirty="0">
                <a:ln>
                  <a:noFill/>
                </a:ln>
                <a:solidFill>
                  <a:schemeClr val="tx1"/>
                </a:solidFill>
                <a:effectLst/>
                <a:uLnTx/>
                <a:uFillTx/>
                <a:latin typeface="+mn-ea"/>
                <a:sym typeface="+mn-ea"/>
              </a:rPr>
              <a:t>UML</a:t>
            </a:r>
            <a:r>
              <a:rPr kumimoji="1" lang="zh-CN" altLang="en-US" sz="1800" kern="0" noProof="0" dirty="0">
                <a:ln>
                  <a:noFill/>
                </a:ln>
                <a:solidFill>
                  <a:schemeClr val="tx1"/>
                </a:solidFill>
                <a:effectLst/>
                <a:uLnTx/>
                <a:uFillTx/>
                <a:latin typeface="+mn-ea"/>
                <a:sym typeface="+mn-ea"/>
              </a:rPr>
              <a:t>标准，谁知道你画的是什么，你难道想给每个看你的图的人都解说一次？？</a:t>
            </a:r>
            <a:br>
              <a:rPr kumimoji="1" lang="zh-CN" altLang="en-US" sz="1800" kern="0" noProof="0" dirty="0">
                <a:ln>
                  <a:noFill/>
                </a:ln>
                <a:solidFill>
                  <a:schemeClr val="tx1"/>
                </a:solidFill>
                <a:effectLst/>
                <a:uLnTx/>
                <a:uFillTx/>
                <a:latin typeface="+mn-ea"/>
                <a:sym typeface="+mn-ea"/>
              </a:rPr>
            </a:br>
            <a:r>
              <a:rPr kumimoji="1" lang="en-US" altLang="zh-CN" sz="1800" kern="0" noProof="0" dirty="0">
                <a:ln>
                  <a:noFill/>
                </a:ln>
                <a:solidFill>
                  <a:schemeClr val="tx1"/>
                </a:solidFill>
                <a:effectLst/>
                <a:uLnTx/>
                <a:uFillTx/>
                <a:latin typeface="+mn-ea"/>
                <a:sym typeface="+mn-ea"/>
              </a:rPr>
              <a:t>3</a:t>
            </a:r>
            <a:r>
              <a:rPr kumimoji="1" lang="zh-CN" altLang="en-US" sz="1800" kern="0" noProof="0" dirty="0">
                <a:ln>
                  <a:noFill/>
                </a:ln>
                <a:solidFill>
                  <a:schemeClr val="tx1"/>
                </a:solidFill>
                <a:effectLst/>
                <a:uLnTx/>
                <a:uFillTx/>
                <a:latin typeface="+mn-ea"/>
                <a:sym typeface="+mn-ea"/>
              </a:rPr>
              <a:t>、现在的建模工具都是遵循</a:t>
            </a:r>
            <a:r>
              <a:rPr kumimoji="1" lang="en-US" altLang="zh-CN" sz="1800" kern="0" noProof="0" dirty="0">
                <a:ln>
                  <a:noFill/>
                </a:ln>
                <a:solidFill>
                  <a:schemeClr val="tx1"/>
                </a:solidFill>
                <a:effectLst/>
                <a:uLnTx/>
                <a:uFillTx/>
                <a:latin typeface="+mn-ea"/>
                <a:sym typeface="+mn-ea"/>
              </a:rPr>
              <a:t>UML</a:t>
            </a:r>
            <a:r>
              <a:rPr kumimoji="1" lang="zh-CN" altLang="en-US" sz="1800" kern="0" noProof="0" dirty="0">
                <a:ln>
                  <a:noFill/>
                </a:ln>
                <a:solidFill>
                  <a:schemeClr val="tx1"/>
                </a:solidFill>
                <a:effectLst/>
                <a:uLnTx/>
                <a:uFillTx/>
                <a:latin typeface="+mn-ea"/>
                <a:sym typeface="+mn-ea"/>
              </a:rPr>
              <a:t>的标准的，用工具开发快速，方便</a:t>
            </a:r>
            <a:br>
              <a:rPr kumimoji="1" lang="zh-CN" altLang="en-US" sz="1800" kern="0" noProof="0" dirty="0">
                <a:ln>
                  <a:noFill/>
                </a:ln>
                <a:solidFill>
                  <a:schemeClr val="tx1"/>
                </a:solidFill>
                <a:effectLst/>
                <a:uLnTx/>
                <a:uFillTx/>
                <a:latin typeface="+mn-ea"/>
                <a:sym typeface="+mn-ea"/>
              </a:rPr>
            </a:br>
            <a:br>
              <a:rPr kumimoji="1" lang="zh-CN" altLang="en-US" sz="1800" kern="0" noProof="0" dirty="0">
                <a:ln>
                  <a:noFill/>
                </a:ln>
                <a:solidFill>
                  <a:schemeClr val="tx1"/>
                </a:solidFill>
                <a:effectLst/>
                <a:uLnTx/>
                <a:uFillTx/>
                <a:latin typeface="+mn-ea"/>
                <a:sym typeface="+mn-ea"/>
              </a:rPr>
            </a:br>
            <a:r>
              <a:rPr kumimoji="1" lang="zh-CN" altLang="en-US" sz="1800" kern="0" noProof="0" dirty="0">
                <a:ln>
                  <a:noFill/>
                </a:ln>
                <a:solidFill>
                  <a:schemeClr val="tx1"/>
                </a:solidFill>
                <a:effectLst/>
                <a:uLnTx/>
                <a:uFillTx/>
                <a:latin typeface="+mn-ea"/>
                <a:sym typeface="+mn-ea"/>
              </a:rPr>
              <a:t>总之一句话：</a:t>
            </a:r>
            <a:r>
              <a:rPr kumimoji="1" lang="en-US" altLang="zh-CN" sz="1800" kern="0" noProof="0" dirty="0">
                <a:ln>
                  <a:noFill/>
                </a:ln>
                <a:solidFill>
                  <a:schemeClr val="tx1"/>
                </a:solidFill>
                <a:effectLst/>
                <a:uLnTx/>
                <a:uFillTx/>
                <a:latin typeface="+mn-ea"/>
                <a:sym typeface="+mn-ea"/>
              </a:rPr>
              <a:t>UML</a:t>
            </a:r>
            <a:r>
              <a:rPr kumimoji="1" lang="zh-CN" altLang="en-US" sz="1800" kern="0" noProof="0" dirty="0">
                <a:ln>
                  <a:noFill/>
                </a:ln>
                <a:solidFill>
                  <a:schemeClr val="tx1"/>
                </a:solidFill>
                <a:effectLst/>
                <a:uLnTx/>
                <a:uFillTx/>
                <a:latin typeface="+mn-ea"/>
                <a:sym typeface="+mn-ea"/>
              </a:rPr>
              <a:t>就是用来交流的东西，只要你把系统表达得明白，你用什么东西都可以，完全可以不用</a:t>
            </a:r>
            <a:r>
              <a:rPr kumimoji="1" lang="en-US" altLang="zh-CN" sz="1800" kern="0" noProof="0" dirty="0">
                <a:ln>
                  <a:noFill/>
                </a:ln>
                <a:solidFill>
                  <a:schemeClr val="tx1"/>
                </a:solidFill>
                <a:effectLst/>
                <a:uLnTx/>
                <a:uFillTx/>
                <a:latin typeface="+mn-ea"/>
                <a:sym typeface="+mn-ea"/>
              </a:rPr>
              <a:t>UML</a:t>
            </a:r>
            <a:r>
              <a:rPr kumimoji="1" lang="zh-CN" altLang="en-US" sz="1800" kern="0" noProof="0" dirty="0">
                <a:ln>
                  <a:noFill/>
                </a:ln>
                <a:solidFill>
                  <a:schemeClr val="tx1"/>
                </a:solidFill>
                <a:effectLst/>
                <a:uLnTx/>
                <a:uFillTx/>
                <a:latin typeface="+mn-ea"/>
                <a:sym typeface="+mn-ea"/>
              </a:rPr>
              <a:t>；但是</a:t>
            </a:r>
            <a:r>
              <a:rPr kumimoji="1" lang="en-US" altLang="zh-CN" sz="1800" kern="0" noProof="0" dirty="0">
                <a:ln>
                  <a:noFill/>
                </a:ln>
                <a:solidFill>
                  <a:schemeClr val="tx1"/>
                </a:solidFill>
                <a:effectLst/>
                <a:uLnTx/>
                <a:uFillTx/>
                <a:latin typeface="+mn-ea"/>
                <a:sym typeface="+mn-ea"/>
              </a:rPr>
              <a:t>UML</a:t>
            </a:r>
            <a:r>
              <a:rPr kumimoji="1" lang="zh-CN" altLang="en-US" sz="1800" kern="0" noProof="0" dirty="0">
                <a:ln>
                  <a:noFill/>
                </a:ln>
                <a:solidFill>
                  <a:schemeClr val="tx1"/>
                </a:solidFill>
                <a:effectLst/>
                <a:uLnTx/>
                <a:uFillTx/>
                <a:latin typeface="+mn-ea"/>
                <a:sym typeface="+mn-ea"/>
              </a:rPr>
              <a:t>已经成为大家公认的东西，有经验的人一看</a:t>
            </a:r>
            <a:r>
              <a:rPr kumimoji="1" lang="en-US" altLang="zh-CN" sz="1800" kern="0" noProof="0" dirty="0">
                <a:ln>
                  <a:noFill/>
                </a:ln>
                <a:solidFill>
                  <a:schemeClr val="tx1"/>
                </a:solidFill>
                <a:effectLst/>
                <a:uLnTx/>
                <a:uFillTx/>
                <a:latin typeface="+mn-ea"/>
                <a:sym typeface="+mn-ea"/>
              </a:rPr>
              <a:t>UML</a:t>
            </a:r>
            <a:r>
              <a:rPr kumimoji="1" lang="zh-CN" altLang="en-US" sz="1800" kern="0" noProof="0" dirty="0">
                <a:ln>
                  <a:noFill/>
                </a:ln>
                <a:solidFill>
                  <a:schemeClr val="tx1"/>
                </a:solidFill>
                <a:effectLst/>
                <a:uLnTx/>
                <a:uFillTx/>
                <a:latin typeface="+mn-ea"/>
                <a:sym typeface="+mn-ea"/>
              </a:rPr>
              <a:t>图就知道它代表的含义，完全不用过多的解释</a:t>
            </a:r>
            <a:endParaRPr kumimoji="1" lang="zh-CN" altLang="en-US" sz="1800" kern="0" noProof="0" dirty="0">
              <a:ln>
                <a:noFill/>
              </a:ln>
              <a:solidFill>
                <a:schemeClr val="tx1"/>
              </a:solidFill>
              <a:effectLst/>
              <a:uLnTx/>
              <a:uFillTx/>
              <a:latin typeface="+mn-ea"/>
              <a:ea typeface="方正宋黑简体" panose="02010601030101010101" pitchFamily="2"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2135619" cy="583565"/>
            <a:chOff x="568442" y="140762"/>
            <a:chExt cx="2847491" cy="778089"/>
          </a:xfrm>
        </p:grpSpPr>
        <p:sp>
          <p:nvSpPr>
            <p:cNvPr id="5" name="文本框 23"/>
            <p:cNvSpPr txBox="1"/>
            <p:nvPr/>
          </p:nvSpPr>
          <p:spPr>
            <a:xfrm>
              <a:off x="733694" y="140762"/>
              <a:ext cx="2682239" cy="778089"/>
            </a:xfrm>
            <a:prstGeom prst="rect">
              <a:avLst/>
            </a:prstGeom>
            <a:noFill/>
          </p:spPr>
          <p:txBody>
            <a:bodyPr wrap="none" rtlCol="0">
              <a:spAutoFit/>
            </a:bodyPr>
            <a:lstStyle/>
            <a:p>
              <a:pPr algn="l"/>
              <a:r>
                <a:rPr lang="en-US" altLang="zh-CN" sz="3200" dirty="0">
                  <a:solidFill>
                    <a:schemeClr val="tx1">
                      <a:lumMod val="75000"/>
                      <a:lumOff val="25000"/>
                    </a:schemeClr>
                  </a:solidFill>
                  <a:latin typeface="方正粗宋简体" panose="03000509000000000000" pitchFamily="65" charset="-122"/>
                  <a:ea typeface="方正粗宋简体" panose="03000509000000000000" pitchFamily="65" charset="-122"/>
                </a:rPr>
                <a:t>UML</a:t>
              </a:r>
              <a:r>
                <a:rPr lang="zh-CN" altLang="en-US" sz="3200" dirty="0">
                  <a:solidFill>
                    <a:schemeClr val="tx1">
                      <a:lumMod val="75000"/>
                      <a:lumOff val="25000"/>
                    </a:schemeClr>
                  </a:solidFill>
                  <a:latin typeface="方正粗宋简体" panose="03000509000000000000" pitchFamily="65" charset="-122"/>
                  <a:ea typeface="方正粗宋简体" panose="03000509000000000000" pitchFamily="65" charset="-122"/>
                </a:rPr>
                <a:t>的用途</a:t>
              </a:r>
              <a:endParaRPr lang="zh-CN" altLang="en-US" sz="32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729615" y="1129030"/>
            <a:ext cx="7518400" cy="2407285"/>
          </a:xfrm>
          <a:prstGeom prst="roundRect">
            <a:avLst>
              <a:gd name="adj" fmla="val 0"/>
            </a:avLst>
          </a:prstGeom>
          <a:noFill/>
          <a:ln w="25400">
            <a:solidFill>
              <a:srgbClr val="0070C0"/>
            </a:solidFill>
            <a:round/>
          </a:ln>
        </p:spPr>
        <p:txBody>
          <a:bodyPr anchor="ctr" anchorCtr="1"/>
          <a:lstStyle/>
          <a:p>
            <a:pPr indent="0" eaLnBrk="1" hangingPunct="1">
              <a:buFont typeface="Wingdings" panose="05000000000000000000" pitchFamily="2" charset="2"/>
              <a:buNone/>
            </a:pPr>
            <a:r>
              <a:rPr lang="zh-CN" altLang="en-US" sz="1800" dirty="0">
                <a:sym typeface="+mn-ea"/>
              </a:rPr>
              <a:t>用途：</a:t>
            </a:r>
            <a:endParaRPr lang="en-US" altLang="zh-CN" sz="1800" dirty="0"/>
          </a:p>
          <a:p>
            <a:pPr indent="0" eaLnBrk="1" hangingPunct="1">
              <a:buFont typeface="Arial" panose="020B0604020202020204" pitchFamily="34" charset="0"/>
              <a:buNone/>
            </a:pPr>
            <a:r>
              <a:rPr lang="en-US" altLang="zh-CN" sz="1800" dirty="0">
                <a:sym typeface="+mn-ea"/>
              </a:rPr>
              <a:t>UML</a:t>
            </a:r>
            <a:r>
              <a:rPr lang="zh-CN" altLang="en-US" sz="1800" dirty="0">
                <a:sym typeface="+mn-ea"/>
              </a:rPr>
              <a:t>可以做软件需求分析</a:t>
            </a:r>
            <a:endParaRPr lang="zh-CN" altLang="en-US" sz="1800" dirty="0"/>
          </a:p>
          <a:p>
            <a:pPr indent="0" eaLnBrk="1" hangingPunct="1">
              <a:buFont typeface="Arial" panose="020B0604020202020204" pitchFamily="34" charset="0"/>
              <a:buNone/>
            </a:pPr>
            <a:r>
              <a:rPr lang="en-US" altLang="zh-CN" sz="1800" dirty="0">
                <a:sym typeface="+mn-ea"/>
              </a:rPr>
              <a:t>UML</a:t>
            </a:r>
            <a:r>
              <a:rPr lang="zh-CN" altLang="en-US" sz="1800" dirty="0">
                <a:sym typeface="+mn-ea"/>
              </a:rPr>
              <a:t>可以做软件开发设计</a:t>
            </a:r>
            <a:endParaRPr lang="zh-CN" altLang="en-US" sz="1800" dirty="0"/>
          </a:p>
          <a:p>
            <a:pPr indent="0" eaLnBrk="1" hangingPunct="1">
              <a:buFont typeface="Arial" panose="020B0604020202020204" pitchFamily="34" charset="0"/>
              <a:buNone/>
            </a:pPr>
            <a:r>
              <a:rPr lang="en-US" altLang="zh-CN" sz="1800" dirty="0">
                <a:sym typeface="+mn-ea"/>
              </a:rPr>
              <a:t>UML</a:t>
            </a:r>
            <a:r>
              <a:rPr lang="zh-CN" altLang="en-US" sz="1800" dirty="0">
                <a:sym typeface="+mn-ea"/>
              </a:rPr>
              <a:t>可以做系统部署设计</a:t>
            </a:r>
            <a:endParaRPr lang="zh-CN" altLang="en-US" sz="1800" dirty="0"/>
          </a:p>
          <a:p>
            <a:pPr indent="0" eaLnBrk="1" hangingPunct="1">
              <a:buFont typeface="Arial" panose="020B0604020202020204" pitchFamily="34" charset="0"/>
              <a:buNone/>
            </a:pPr>
            <a:r>
              <a:rPr lang="en-US" altLang="zh-CN" sz="1800" dirty="0">
                <a:sym typeface="+mn-ea"/>
              </a:rPr>
              <a:t>UML</a:t>
            </a:r>
            <a:r>
              <a:rPr lang="zh-CN" altLang="en-US" sz="1800" dirty="0">
                <a:sym typeface="+mn-ea"/>
              </a:rPr>
              <a:t>也适用非软件领域的系统建模如企业机构或业务过程，以及处理复杂数据的信息系统、具有实时要求的工业系统或工业过程等。</a:t>
            </a:r>
            <a:endParaRPr lang="zh-CN" altLang="en-US" sz="1800" dirty="0">
              <a:latin typeface="方正宋黑简体" panose="02010601030101010101" pitchFamily="2" charset="-122"/>
              <a:ea typeface="方正宋黑简体" panose="02010601030101010101" pitchFamily="2"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2711564" cy="583565"/>
            <a:chOff x="568442" y="140762"/>
            <a:chExt cx="3615418" cy="778089"/>
          </a:xfrm>
        </p:grpSpPr>
        <p:sp>
          <p:nvSpPr>
            <p:cNvPr id="5" name="文本框 23"/>
            <p:cNvSpPr txBox="1"/>
            <p:nvPr/>
          </p:nvSpPr>
          <p:spPr>
            <a:xfrm>
              <a:off x="733694" y="140762"/>
              <a:ext cx="3450166" cy="778089"/>
            </a:xfrm>
            <a:prstGeom prst="rect">
              <a:avLst/>
            </a:prstGeom>
            <a:noFill/>
          </p:spPr>
          <p:txBody>
            <a:bodyPr wrap="none" rtlCol="0">
              <a:spAutoFit/>
            </a:bodyPr>
            <a:lstStyle/>
            <a:p>
              <a:pPr algn="l"/>
              <a:r>
                <a:rPr lang="en-US" sz="3200" dirty="0">
                  <a:sym typeface="+mn-ea"/>
                </a:rPr>
                <a:t>UML</a:t>
              </a:r>
              <a:r>
                <a:rPr lang="zh-CN" altLang="en-US" sz="3200" dirty="0">
                  <a:sym typeface="+mn-ea"/>
                </a:rPr>
                <a:t>图形介绍</a:t>
              </a:r>
              <a:endParaRPr lang="zh-CN" altLang="en-US" sz="3200" dirty="0">
                <a:solidFill>
                  <a:schemeClr val="tx1">
                    <a:lumMod val="75000"/>
                    <a:lumOff val="25000"/>
                  </a:schemeClr>
                </a:solidFill>
                <a:latin typeface="方正粗宋简体" panose="03000509000000000000" pitchFamily="65" charset="-122"/>
                <a:ea typeface="方正粗宋简体" panose="03000509000000000000" pitchFamily="65" charset="-122"/>
                <a:sym typeface="+mn-ea"/>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619125" y="988695"/>
            <a:ext cx="7905115" cy="3905885"/>
          </a:xfrm>
          <a:prstGeom prst="roundRect">
            <a:avLst>
              <a:gd name="adj" fmla="val 0"/>
            </a:avLst>
          </a:prstGeom>
          <a:noFill/>
          <a:ln w="25400">
            <a:solidFill>
              <a:srgbClr val="0070C0"/>
            </a:solidFill>
            <a:round/>
          </a:ln>
        </p:spPr>
        <p:txBody>
          <a:bodyPr anchor="ctr" anchorCtr="1"/>
          <a:lstStyle/>
          <a:p>
            <a:pPr>
              <a:lnSpc>
                <a:spcPct val="130000"/>
              </a:lnSpc>
              <a:buFont typeface="Arial" panose="020B0604020202020204" pitchFamily="34" charset="0"/>
              <a:buChar char="•"/>
            </a:pPr>
            <a:endParaRPr lang="zh-CN" altLang="en-US" sz="1800" dirty="0">
              <a:latin typeface="方正宋黑简体" panose="02010601030101010101" pitchFamily="2" charset="-122"/>
              <a:ea typeface="方正宋黑简体" panose="02010601030101010101" pitchFamily="2" charset="-122"/>
            </a:endParaRPr>
          </a:p>
        </p:txBody>
      </p:sp>
      <p:sp>
        <p:nvSpPr>
          <p:cNvPr id="18435" name="Rectangle 10"/>
          <p:cNvSpPr>
            <a:spLocks noGrp="1"/>
          </p:cNvSpPr>
          <p:nvPr/>
        </p:nvSpPr>
        <p:spPr>
          <a:xfrm>
            <a:off x="238125" y="728663"/>
            <a:ext cx="4381500" cy="755650"/>
          </a:xfrm>
          <a:prstGeom prst="rect">
            <a:avLst/>
          </a:prstGeom>
          <a:noFill/>
          <a:ln w="9525">
            <a:noFill/>
          </a:ln>
        </p:spPr>
        <p:txBody>
          <a:bodyPr vert="horz" wrap="square" lIns="3600" tIns="3600" rIns="3600" bIns="3600" anchor="t"/>
          <a:lstStyle>
            <a:lvl1pPr marL="285750" indent="-285750" algn="l" rtl="0" eaLnBrk="0" fontAlgn="base" hangingPunct="0">
              <a:spcBef>
                <a:spcPct val="20000"/>
              </a:spcBef>
              <a:spcAft>
                <a:spcPct val="0"/>
              </a:spcAft>
              <a:buFont typeface="Wingdings" panose="05000000000000000000" pitchFamily="2" charset="2"/>
              <a:defRPr kumimoji="1" sz="2400" b="1">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vl6pPr marL="25146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6pPr>
            <a:lvl7pPr marL="29718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7pPr>
            <a:lvl8pPr marL="34290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8pPr>
            <a:lvl9pPr marL="38862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9pPr>
          </a:lstStyle>
          <a:p>
            <a:pPr lvl="1" eaLnBrk="1" hangingPunct="1"/>
            <a:endParaRPr lang="en-US" altLang="zh-CN" sz="1800" b="0" dirty="0">
              <a:latin typeface="微软雅黑" panose="020B0503020204020204" charset="-122"/>
              <a:ea typeface="微软雅黑" panose="020B0503020204020204" charset="-122"/>
              <a:cs typeface="微软雅黑" panose="020B0503020204020204" charset="-122"/>
            </a:endParaRPr>
          </a:p>
          <a:p>
            <a:pPr lvl="1" eaLnBrk="1" hangingPunct="1"/>
            <a:r>
              <a:rPr lang="en-US" altLang="zh-CN" sz="1800" b="0" dirty="0">
                <a:solidFill>
                  <a:schemeClr val="tx1"/>
                </a:solidFill>
                <a:latin typeface="微软雅黑" panose="020B0503020204020204" charset="-122"/>
                <a:ea typeface="微软雅黑" panose="020B0503020204020204" charset="-122"/>
                <a:cs typeface="微软雅黑" panose="020B0503020204020204" charset="-122"/>
              </a:rPr>
              <a:t>1</a:t>
            </a:r>
            <a:r>
              <a:rPr lang="ja-JP" altLang="en-US" sz="1800" b="0" dirty="0">
                <a:solidFill>
                  <a:schemeClr val="tx1"/>
                </a:solidFill>
                <a:latin typeface="微软雅黑" panose="020B0503020204020204" charset="-122"/>
                <a:ea typeface="微软雅黑" panose="020B0503020204020204" charset="-122"/>
                <a:cs typeface="微软雅黑" panose="020B0503020204020204" charset="-122"/>
              </a:rPr>
              <a:t>　用例图</a:t>
            </a:r>
            <a:r>
              <a:rPr lang="en-US" altLang="ja-JP" sz="1800" b="0" dirty="0">
                <a:solidFill>
                  <a:schemeClr val="tx1"/>
                </a:solidFill>
                <a:latin typeface="微软雅黑" panose="020B0503020204020204" charset="-122"/>
                <a:ea typeface="微软雅黑" panose="020B0503020204020204" charset="-122"/>
                <a:cs typeface="微软雅黑" panose="020B0503020204020204" charset="-122"/>
              </a:rPr>
              <a:t>(</a:t>
            </a:r>
            <a:r>
              <a:rPr lang="ja-JP" altLang="zh-CN" sz="1800" b="0" dirty="0">
                <a:solidFill>
                  <a:schemeClr val="tx1"/>
                </a:solidFill>
                <a:latin typeface="微软雅黑" panose="020B0503020204020204" charset="-122"/>
                <a:ea typeface="微软雅黑" panose="020B0503020204020204" charset="-122"/>
                <a:cs typeface="微软雅黑" panose="020B0503020204020204" charset="-122"/>
              </a:rPr>
              <a:t> </a:t>
            </a:r>
            <a:r>
              <a:rPr lang="en-US" altLang="ja-JP" sz="1800" b="0" dirty="0">
                <a:solidFill>
                  <a:schemeClr val="tx1"/>
                </a:solidFill>
                <a:latin typeface="微软雅黑" panose="020B0503020204020204" charset="-122"/>
                <a:ea typeface="微软雅黑" panose="020B0503020204020204" charset="-122"/>
                <a:cs typeface="微软雅黑" panose="020B0503020204020204" charset="-122"/>
              </a:rPr>
              <a:t>Use Case Diagram )</a:t>
            </a:r>
            <a:endParaRPr lang="en-US" altLang="ja-JP" sz="1800" b="0"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8436" name="Picture 12" descr="manager"/>
          <p:cNvPicPr>
            <a:picLocks noGrp="1" noChangeAspect="1"/>
          </p:cNvPicPr>
          <p:nvPr/>
        </p:nvPicPr>
        <p:blipFill>
          <a:blip r:embed="rId1"/>
          <a:srcRect/>
          <a:stretch>
            <a:fillRect/>
          </a:stretch>
        </p:blipFill>
        <p:spPr>
          <a:xfrm>
            <a:off x="5683885" y="1093470"/>
            <a:ext cx="1734820" cy="1927225"/>
          </a:xfrm>
          <a:prstGeom prst="rect">
            <a:avLst/>
          </a:prstGeom>
          <a:noFill/>
          <a:ln w="9525">
            <a:noFill/>
          </a:ln>
        </p:spPr>
      </p:pic>
      <p:sp>
        <p:nvSpPr>
          <p:cNvPr id="18437" name="Rectangle 11"/>
          <p:cNvSpPr/>
          <p:nvPr/>
        </p:nvSpPr>
        <p:spPr>
          <a:xfrm>
            <a:off x="877888" y="1524000"/>
            <a:ext cx="3505200" cy="1066800"/>
          </a:xfrm>
          <a:prstGeom prst="rect">
            <a:avLst/>
          </a:prstGeom>
          <a:noFill/>
          <a:ln w="9525">
            <a:noFill/>
          </a:ln>
        </p:spPr>
        <p:txBody>
          <a:bodyPr lIns="3600" tIns="3600" rIns="3600" bIns="3600"/>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284480" lvl="0" indent="-284480" eaLnBrk="1" hangingPunct="1">
              <a:buClr>
                <a:srgbClr val="000066"/>
              </a:buClr>
              <a:buFont typeface="Times New Roman" panose="02020603050405020304" pitchFamily="18" charset="0"/>
              <a:buChar char="※"/>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用例图是</a:t>
            </a:r>
            <a:r>
              <a:rPr lang="ja-JP"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从用户角度描述系统功能， </a:t>
            </a: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是用户所能观察到的系统功能的模型图，用例是系统中的一个功能单元</a:t>
            </a:r>
            <a:endPar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8438" name="Rectangle 13"/>
          <p:cNvSpPr/>
          <p:nvPr/>
        </p:nvSpPr>
        <p:spPr>
          <a:xfrm>
            <a:off x="732155" y="2941320"/>
            <a:ext cx="3956050" cy="1952625"/>
          </a:xfrm>
          <a:prstGeom prst="rect">
            <a:avLst/>
          </a:prstGeom>
          <a:noFill/>
          <a:ln w="9525">
            <a:noFill/>
          </a:ln>
        </p:spPr>
        <p:txBody>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284480" lvl="0" indent="-284480" eaLnBrk="1" hangingPunct="1">
              <a:buClr>
                <a:srgbClr val="000066"/>
              </a:buClr>
              <a:buFont typeface="Times New Roman" panose="02020603050405020304" pitchFamily="18" charset="0"/>
              <a:buChar char="※"/>
            </a:pPr>
            <a:r>
              <a:rPr lang="ja-JP"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类图描述系统中类的静态结构。不仅定义系统中的类，表示类之间的联系如关联、依赖、聚合等，也包括类的内部结构</a:t>
            </a:r>
            <a:r>
              <a:rPr lang="en-US" altLang="ja-JP" sz="1600" b="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ja-JP"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类的属性和操作</a:t>
            </a:r>
            <a:r>
              <a:rPr lang="en-US" altLang="ja-JP" sz="1600" b="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ja-JP"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284480" lvl="0" indent="-284480" eaLnBrk="1" hangingPunct="1">
              <a:buClr>
                <a:srgbClr val="000066"/>
              </a:buClr>
              <a:buNone/>
            </a:pPr>
            <a:endParaRPr lang="ja-JP"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284480" lvl="0" indent="-284480" eaLnBrk="1" hangingPunct="1">
              <a:buClr>
                <a:srgbClr val="000066"/>
              </a:buClr>
              <a:buFont typeface="Times New Roman" panose="02020603050405020304" pitchFamily="18" charset="0"/>
              <a:buChar char="※"/>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类图是以类为中心来组织的，类图中的其他元素或属于某个类或与类相关联</a:t>
            </a:r>
            <a:endPar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8439" name="Rectangle 14"/>
          <p:cNvSpPr/>
          <p:nvPr/>
        </p:nvSpPr>
        <p:spPr>
          <a:xfrm>
            <a:off x="237808" y="2547620"/>
            <a:ext cx="3167380" cy="368300"/>
          </a:xfrm>
          <a:prstGeom prst="rect">
            <a:avLst/>
          </a:prstGeom>
          <a:noFill/>
          <a:ln w="9525">
            <a:noFill/>
          </a:ln>
        </p:spPr>
        <p:txBody>
          <a:bodyPr wrap="none">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457200" lvl="1" indent="0" eaLnBrk="1" hangingPunct="1">
              <a:buClr>
                <a:srgbClr val="000066"/>
              </a:buClr>
              <a:buNone/>
            </a:pPr>
            <a:r>
              <a:rPr lang="en-US" altLang="zh-CN" sz="1800" b="0" dirty="0">
                <a:solidFill>
                  <a:schemeClr val="tx1"/>
                </a:solidFill>
                <a:latin typeface="微软雅黑" panose="020B0503020204020204" charset="-122"/>
                <a:ea typeface="微软雅黑" panose="020B0503020204020204" charset="-122"/>
                <a:cs typeface="微软雅黑" panose="020B0503020204020204" charset="-122"/>
              </a:rPr>
              <a:t>2</a:t>
            </a:r>
            <a:r>
              <a:rPr lang="ja-JP" altLang="en-US" sz="1800" b="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1800" b="0" dirty="0">
                <a:solidFill>
                  <a:schemeClr val="tx1"/>
                </a:solidFill>
                <a:latin typeface="微软雅黑" panose="020B0503020204020204" charset="-122"/>
                <a:ea typeface="微软雅黑" panose="020B0503020204020204" charset="-122"/>
                <a:cs typeface="微软雅黑" panose="020B0503020204020204" charset="-122"/>
              </a:rPr>
              <a:t>类图</a:t>
            </a:r>
            <a:r>
              <a:rPr lang="en-US" altLang="ja-JP" sz="1800" b="0" dirty="0">
                <a:solidFill>
                  <a:schemeClr val="tx1"/>
                </a:solidFill>
                <a:latin typeface="微软雅黑" panose="020B0503020204020204" charset="-122"/>
                <a:ea typeface="微软雅黑" panose="020B0503020204020204" charset="-122"/>
                <a:cs typeface="微软雅黑" panose="020B0503020204020204" charset="-122"/>
              </a:rPr>
              <a:t>(Class Diagram)</a:t>
            </a:r>
            <a:endParaRPr lang="en-US" altLang="ja-JP" sz="1800" b="0" dirty="0">
              <a:solidFill>
                <a:schemeClr val="tx1"/>
              </a:solidFill>
              <a:latin typeface="微软雅黑" panose="020B0503020204020204" charset="-122"/>
              <a:ea typeface="微软雅黑" panose="020B0503020204020204" charset="-122"/>
              <a:cs typeface="微软雅黑" panose="020B0503020204020204" charset="-122"/>
            </a:endParaRPr>
          </a:p>
        </p:txBody>
      </p:sp>
      <p:grpSp>
        <p:nvGrpSpPr>
          <p:cNvPr id="18440" name="Group 15"/>
          <p:cNvGrpSpPr/>
          <p:nvPr/>
        </p:nvGrpSpPr>
        <p:grpSpPr>
          <a:xfrm>
            <a:off x="5154295" y="3051810"/>
            <a:ext cx="2794000" cy="1490980"/>
            <a:chOff x="22" y="2251"/>
            <a:chExt cx="3130" cy="1910"/>
          </a:xfrm>
        </p:grpSpPr>
        <p:pic>
          <p:nvPicPr>
            <p:cNvPr id="18441" name="Picture 16"/>
            <p:cNvPicPr>
              <a:picLocks noChangeAspect="1"/>
            </p:cNvPicPr>
            <p:nvPr/>
          </p:nvPicPr>
          <p:blipFill>
            <a:blip r:embed="rId2"/>
            <a:stretch>
              <a:fillRect/>
            </a:stretch>
          </p:blipFill>
          <p:spPr>
            <a:xfrm>
              <a:off x="22" y="2251"/>
              <a:ext cx="3130" cy="1857"/>
            </a:xfrm>
            <a:prstGeom prst="rect">
              <a:avLst/>
            </a:prstGeom>
            <a:noFill/>
            <a:ln w="9525">
              <a:noFill/>
            </a:ln>
          </p:spPr>
        </p:pic>
        <p:sp>
          <p:nvSpPr>
            <p:cNvPr id="18442" name="Text Box 17"/>
            <p:cNvSpPr txBox="1"/>
            <p:nvPr/>
          </p:nvSpPr>
          <p:spPr>
            <a:xfrm>
              <a:off x="1021" y="3022"/>
              <a:ext cx="453" cy="273"/>
            </a:xfrm>
            <a:prstGeom prst="rect">
              <a:avLst/>
            </a:prstGeom>
            <a:no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10000"/>
                </a:spcBef>
                <a:buFontTx/>
                <a:buNone/>
              </a:pPr>
              <a:endParaRPr lang="zh-CN" altLang="en-US" sz="1600" b="0" dirty="0">
                <a:solidFill>
                  <a:srgbClr val="0000FF"/>
                </a:solidFill>
              </a:endParaRPr>
            </a:p>
          </p:txBody>
        </p:sp>
        <p:sp>
          <p:nvSpPr>
            <p:cNvPr id="18443" name="Text Box 18"/>
            <p:cNvSpPr txBox="1"/>
            <p:nvPr/>
          </p:nvSpPr>
          <p:spPr>
            <a:xfrm>
              <a:off x="2563" y="3703"/>
              <a:ext cx="454" cy="274"/>
            </a:xfrm>
            <a:prstGeom prst="rect">
              <a:avLst/>
            </a:prstGeom>
            <a:no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10000"/>
                </a:spcBef>
                <a:buFontTx/>
                <a:buNone/>
              </a:pPr>
              <a:endParaRPr lang="zh-CN" altLang="en-US" sz="1600" b="0" dirty="0">
                <a:solidFill>
                  <a:srgbClr val="0000FF"/>
                </a:solidFill>
              </a:endParaRPr>
            </a:p>
          </p:txBody>
        </p:sp>
        <p:sp>
          <p:nvSpPr>
            <p:cNvPr id="18444" name="Text Box 19"/>
            <p:cNvSpPr txBox="1"/>
            <p:nvPr/>
          </p:nvSpPr>
          <p:spPr>
            <a:xfrm>
              <a:off x="566" y="3839"/>
              <a:ext cx="817" cy="322"/>
            </a:xfrm>
            <a:prstGeom prst="rect">
              <a:avLst/>
            </a:prstGeom>
            <a:no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algn="ctr" eaLnBrk="1" hangingPunct="1">
                <a:spcBef>
                  <a:spcPct val="10000"/>
                </a:spcBef>
                <a:buFontTx/>
                <a:buNone/>
              </a:pPr>
              <a:endParaRPr lang="zh-CN" altLang="en-US" sz="2000" b="0" dirty="0">
                <a:solidFill>
                  <a:srgbClr val="000000"/>
                </a:solidFill>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1"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18436"/>
                                        </p:tgtEl>
                                        <p:attrNameLst>
                                          <p:attrName>style.visibility</p:attrName>
                                        </p:attrNameLst>
                                      </p:cBhvr>
                                      <p:to>
                                        <p:strVal val="visible"/>
                                      </p:to>
                                    </p:set>
                                    <p:animEffect transition="in" filter="wipe(left)">
                                      <p:cBhvr>
                                        <p:cTn id="16" dur="500"/>
                                        <p:tgtEl>
                                          <p:spTgt spid="1843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437"/>
                                        </p:tgtEl>
                                        <p:attrNameLst>
                                          <p:attrName>style.visibility</p:attrName>
                                        </p:attrNameLst>
                                      </p:cBhvr>
                                      <p:to>
                                        <p:strVal val="visible"/>
                                      </p:to>
                                    </p:set>
                                    <p:animEffect transition="in" filter="wipe(left)">
                                      <p:cBhvr>
                                        <p:cTn id="19" dur="500"/>
                                        <p:tgtEl>
                                          <p:spTgt spid="1843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8438"/>
                                        </p:tgtEl>
                                        <p:attrNameLst>
                                          <p:attrName>style.visibility</p:attrName>
                                        </p:attrNameLst>
                                      </p:cBhvr>
                                      <p:to>
                                        <p:strVal val="visible"/>
                                      </p:to>
                                    </p:set>
                                    <p:animEffect transition="in" filter="wipe(left)">
                                      <p:cBhvr>
                                        <p:cTn id="22" dur="500"/>
                                        <p:tgtEl>
                                          <p:spTgt spid="1843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439"/>
                                        </p:tgtEl>
                                        <p:attrNameLst>
                                          <p:attrName>style.visibility</p:attrName>
                                        </p:attrNameLst>
                                      </p:cBhvr>
                                      <p:to>
                                        <p:strVal val="visible"/>
                                      </p:to>
                                    </p:set>
                                    <p:animEffect transition="in" filter="wipe(left)">
                                      <p:cBhvr>
                                        <p:cTn id="25" dur="500"/>
                                        <p:tgtEl>
                                          <p:spTgt spid="18439"/>
                                        </p:tgtEl>
                                      </p:cBhvr>
                                    </p:animEffect>
                                  </p:childTnLst>
                                </p:cTn>
                              </p:par>
                              <p:par>
                                <p:cTn id="26" presetID="22" presetClass="entr" presetSubtype="8" fill="hold" nodeType="withEffect">
                                  <p:stCondLst>
                                    <p:cond delay="0"/>
                                  </p:stCondLst>
                                  <p:childTnLst>
                                    <p:set>
                                      <p:cBhvr>
                                        <p:cTn id="27" dur="1" fill="hold">
                                          <p:stCondLst>
                                            <p:cond delay="0"/>
                                          </p:stCondLst>
                                        </p:cTn>
                                        <p:tgtEl>
                                          <p:spTgt spid="18440"/>
                                        </p:tgtEl>
                                        <p:attrNameLst>
                                          <p:attrName>style.visibility</p:attrName>
                                        </p:attrNameLst>
                                      </p:cBhvr>
                                      <p:to>
                                        <p:strVal val="visible"/>
                                      </p:to>
                                    </p:set>
                                    <p:animEffect transition="in" filter="wipe(left)">
                                      <p:cBhvr>
                                        <p:cTn id="28" dur="500"/>
                                        <p:tgtEl>
                                          <p:spTgt spid="18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8437" grpId="0"/>
      <p:bldP spid="18438" grpId="0"/>
      <p:bldP spid="1843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2711564" cy="583565"/>
            <a:chOff x="568442" y="140762"/>
            <a:chExt cx="3615418" cy="778089"/>
          </a:xfrm>
        </p:grpSpPr>
        <p:sp>
          <p:nvSpPr>
            <p:cNvPr id="5" name="文本框 23"/>
            <p:cNvSpPr txBox="1"/>
            <p:nvPr/>
          </p:nvSpPr>
          <p:spPr>
            <a:xfrm>
              <a:off x="733694" y="140762"/>
              <a:ext cx="3450166" cy="778089"/>
            </a:xfrm>
            <a:prstGeom prst="rect">
              <a:avLst/>
            </a:prstGeom>
            <a:noFill/>
          </p:spPr>
          <p:txBody>
            <a:bodyPr wrap="none" rtlCol="0">
              <a:spAutoFit/>
            </a:bodyPr>
            <a:lstStyle/>
            <a:p>
              <a:pPr algn="l"/>
              <a:r>
                <a:rPr lang="en-US" sz="3200" dirty="0">
                  <a:sym typeface="+mn-ea"/>
                </a:rPr>
                <a:t>UML</a:t>
              </a:r>
              <a:r>
                <a:rPr lang="zh-CN" altLang="en-US" sz="3200" dirty="0">
                  <a:sym typeface="+mn-ea"/>
                </a:rPr>
                <a:t>图形介绍</a:t>
              </a:r>
              <a:endPar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619760" y="981710"/>
            <a:ext cx="8181340" cy="3890010"/>
          </a:xfrm>
          <a:prstGeom prst="roundRect">
            <a:avLst>
              <a:gd name="adj" fmla="val 0"/>
            </a:avLst>
          </a:prstGeom>
          <a:noFill/>
          <a:ln w="25400">
            <a:solidFill>
              <a:srgbClr val="0070C0"/>
            </a:solidFill>
            <a:round/>
          </a:ln>
        </p:spPr>
        <p:txBody>
          <a:bodyPr anchor="ctr" anchorCtr="1"/>
          <a:lstStyle/>
          <a:p>
            <a:pPr marR="0" lvl="0" indent="0" algn="just" defTabSz="685800" rtl="0" latinLnBrk="0">
              <a:lnSpc>
                <a:spcPct val="100000"/>
              </a:lnSpc>
              <a:spcBef>
                <a:spcPct val="50000"/>
              </a:spcBef>
              <a:buClrTx/>
              <a:buSzTx/>
              <a:buFont typeface="Wingdings" panose="05000000000000000000" pitchFamily="2" charset="2"/>
              <a:buNone/>
            </a:pPr>
            <a:endParaRPr lang="zh-CN" altLang="en-US" sz="1800" dirty="0">
              <a:latin typeface="方正宋黑简体" panose="02010601030101010101" pitchFamily="2" charset="-122"/>
              <a:ea typeface="方正宋黑简体" panose="02010601030101010101" pitchFamily="2" charset="-122"/>
            </a:endParaRPr>
          </a:p>
        </p:txBody>
      </p:sp>
      <p:sp>
        <p:nvSpPr>
          <p:cNvPr id="3" name="灯片编号占位符 2"/>
          <p:cNvSpPr>
            <a:spLocks noGrp="1"/>
          </p:cNvSpPr>
          <p:nvPr>
            <p:ph type="sldNum" sz="quarter" idx="12"/>
          </p:nvPr>
        </p:nvSpPr>
        <p:spPr>
          <a:xfrm>
            <a:off x="6299200" y="3421698"/>
            <a:ext cx="2057400" cy="273844"/>
          </a:xfrm>
        </p:spPr>
        <p:txBody>
          <a:bodyPr/>
          <a:p>
            <a:pPr>
              <a:defRPr/>
            </a:pPr>
            <a:fld id="{930920F8-5509-4B6F-8BBA-D2C4D9A70524}" type="slidenum">
              <a:rPr lang="zh-CN" altLang="en-US" smtClean="0"/>
            </a:fld>
            <a:endParaRPr lang="zh-CN" altLang="en-US" dirty="0"/>
          </a:p>
        </p:txBody>
      </p:sp>
      <p:sp>
        <p:nvSpPr>
          <p:cNvPr id="20483" name="Rectangle 9"/>
          <p:cNvSpPr>
            <a:spLocks noGrp="1"/>
          </p:cNvSpPr>
          <p:nvPr/>
        </p:nvSpPr>
        <p:spPr>
          <a:xfrm>
            <a:off x="263525" y="733425"/>
            <a:ext cx="4381500" cy="679450"/>
          </a:xfrm>
          <a:prstGeom prst="rect">
            <a:avLst/>
          </a:prstGeom>
          <a:noFill/>
          <a:ln w="9525">
            <a:noFill/>
          </a:ln>
        </p:spPr>
        <p:txBody>
          <a:bodyPr vert="horz" wrap="square" lIns="3600" tIns="3600" rIns="3600" bIns="3600" anchor="t"/>
          <a:lstStyle>
            <a:lvl1pPr marL="285750" indent="-285750" algn="l" rtl="0" eaLnBrk="0" fontAlgn="base" hangingPunct="0">
              <a:spcBef>
                <a:spcPct val="20000"/>
              </a:spcBef>
              <a:spcAft>
                <a:spcPct val="0"/>
              </a:spcAft>
              <a:buFont typeface="Wingdings" panose="05000000000000000000" pitchFamily="2" charset="2"/>
              <a:defRPr kumimoji="1" sz="2400" b="1">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vl6pPr marL="25146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6pPr>
            <a:lvl7pPr marL="29718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7pPr>
            <a:lvl8pPr marL="34290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8pPr>
            <a:lvl9pPr marL="38862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9pPr>
          </a:lstStyle>
          <a:p>
            <a:pPr marL="0" indent="0" eaLnBrk="1" hangingPunct="1"/>
            <a:endParaRPr lang="en-US" altLang="zh-CN" sz="1800" b="0" dirty="0">
              <a:solidFill>
                <a:schemeClr val="tx1"/>
              </a:solidFill>
              <a:latin typeface="微软雅黑" panose="020B0503020204020204" charset="-122"/>
              <a:ea typeface="微软雅黑" panose="020B0503020204020204" charset="-122"/>
              <a:cs typeface="微软雅黑" panose="020B0503020204020204" charset="-122"/>
            </a:endParaRPr>
          </a:p>
          <a:p>
            <a:pPr lvl="1" eaLnBrk="1" hangingPunct="1"/>
            <a:r>
              <a:rPr lang="en-US" altLang="zh-CN" sz="1800" b="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1800" b="0" dirty="0">
                <a:solidFill>
                  <a:schemeClr val="tx1"/>
                </a:solidFill>
                <a:latin typeface="微软雅黑" panose="020B0503020204020204" charset="-122"/>
                <a:ea typeface="微软雅黑" panose="020B0503020204020204" charset="-122"/>
                <a:cs typeface="微软雅黑" panose="020B0503020204020204" charset="-122"/>
              </a:rPr>
              <a:t>对象图</a:t>
            </a:r>
            <a:r>
              <a:rPr lang="en-US" altLang="ja-JP" sz="1800" b="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b="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1800" b="0" dirty="0">
                <a:solidFill>
                  <a:schemeClr val="tx1"/>
                </a:solidFill>
                <a:latin typeface="微软雅黑" panose="020B0503020204020204" charset="-122"/>
                <a:ea typeface="微软雅黑" panose="020B0503020204020204" charset="-122"/>
                <a:cs typeface="微软雅黑" panose="020B0503020204020204" charset="-122"/>
              </a:rPr>
              <a:t>Object </a:t>
            </a:r>
            <a:r>
              <a:rPr lang="en-US" altLang="ja-JP" sz="1800" b="0" dirty="0">
                <a:solidFill>
                  <a:schemeClr val="tx1"/>
                </a:solidFill>
                <a:latin typeface="微软雅黑" panose="020B0503020204020204" charset="-122"/>
                <a:ea typeface="微软雅黑" panose="020B0503020204020204" charset="-122"/>
                <a:cs typeface="微软雅黑" panose="020B0503020204020204" charset="-122"/>
              </a:rPr>
              <a:t>Diagram</a:t>
            </a:r>
            <a:r>
              <a:rPr lang="en-US" altLang="zh-CN" sz="1800" b="0" dirty="0">
                <a:solidFill>
                  <a:schemeClr val="tx1"/>
                </a:solidFill>
                <a:latin typeface="微软雅黑" panose="020B0503020204020204" charset="-122"/>
                <a:ea typeface="微软雅黑" panose="020B0503020204020204" charset="-122"/>
                <a:cs typeface="微软雅黑" panose="020B0503020204020204" charset="-122"/>
              </a:rPr>
              <a:t> </a:t>
            </a:r>
            <a:r>
              <a:rPr lang="en-US" altLang="ja-JP" sz="1800" b="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ja-JP" sz="1800" b="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0484" name="Rectangle 10"/>
          <p:cNvSpPr/>
          <p:nvPr/>
        </p:nvSpPr>
        <p:spPr>
          <a:xfrm>
            <a:off x="892175" y="1447800"/>
            <a:ext cx="3858260" cy="1059180"/>
          </a:xfrm>
          <a:prstGeom prst="rect">
            <a:avLst/>
          </a:prstGeom>
          <a:noFill/>
          <a:ln w="9525">
            <a:noFill/>
          </a:ln>
        </p:spPr>
        <p:txBody>
          <a:bodyPr lIns="3600" tIns="3600" rIns="3600" bIns="3600"/>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342900" lvl="0" indent="-342900" eaLnBrk="1" hangingPunct="1">
              <a:buClr>
                <a:srgbClr val="000066"/>
              </a:buClr>
              <a:buFont typeface="Times New Roman" panose="02020603050405020304" pitchFamily="18" charset="0"/>
              <a:buChar char="※"/>
            </a:pPr>
            <a:r>
              <a:rPr lang="zh-CN" altLang="en-US" sz="1600" b="0" dirty="0">
                <a:solidFill>
                  <a:schemeClr val="tx1"/>
                </a:solidFill>
              </a:rPr>
              <a:t>对象图是类图的实例</a:t>
            </a:r>
            <a:r>
              <a:rPr lang="en-US" altLang="zh-CN" sz="1600" b="0" dirty="0">
                <a:solidFill>
                  <a:schemeClr val="tx1"/>
                </a:solidFill>
              </a:rPr>
              <a:t>，</a:t>
            </a:r>
            <a:r>
              <a:rPr lang="zh-CN" altLang="en-US" sz="1600" b="0" dirty="0">
                <a:solidFill>
                  <a:schemeClr val="tx1"/>
                </a:solidFill>
              </a:rPr>
              <a:t>几乎使用与类图完全相同的标识。他们的不同点在于对象图显示类的多个对象实例</a:t>
            </a:r>
            <a:r>
              <a:rPr lang="en-US" altLang="zh-CN" sz="1600" b="0" dirty="0">
                <a:solidFill>
                  <a:schemeClr val="tx1"/>
                </a:solidFill>
              </a:rPr>
              <a:t>，</a:t>
            </a:r>
            <a:r>
              <a:rPr lang="zh-CN" altLang="en-US" sz="1600" b="0" dirty="0">
                <a:solidFill>
                  <a:schemeClr val="tx1"/>
                </a:solidFill>
              </a:rPr>
              <a:t>而不是实际的类</a:t>
            </a:r>
            <a:endParaRPr lang="zh-CN" altLang="en-US" sz="1600" b="0" dirty="0">
              <a:solidFill>
                <a:schemeClr val="tx1"/>
              </a:solidFill>
            </a:endParaRPr>
          </a:p>
        </p:txBody>
      </p:sp>
      <p:pic>
        <p:nvPicPr>
          <p:cNvPr id="20485" name="Picture 11" descr="4-16"/>
          <p:cNvPicPr>
            <a:picLocks noChangeAspect="1"/>
          </p:cNvPicPr>
          <p:nvPr/>
        </p:nvPicPr>
        <p:blipFill>
          <a:blip r:embed="rId1"/>
          <a:stretch>
            <a:fillRect/>
          </a:stretch>
        </p:blipFill>
        <p:spPr>
          <a:xfrm>
            <a:off x="4910455" y="1229995"/>
            <a:ext cx="3774440" cy="1276985"/>
          </a:xfrm>
          <a:prstGeom prst="rect">
            <a:avLst/>
          </a:prstGeom>
          <a:noFill/>
          <a:ln w="9525">
            <a:noFill/>
          </a:ln>
        </p:spPr>
      </p:pic>
      <p:sp>
        <p:nvSpPr>
          <p:cNvPr id="20486" name="Rectangle 12"/>
          <p:cNvSpPr/>
          <p:nvPr/>
        </p:nvSpPr>
        <p:spPr>
          <a:xfrm>
            <a:off x="712470" y="2506980"/>
            <a:ext cx="4038600" cy="368300"/>
          </a:xfrm>
          <a:prstGeom prst="rect">
            <a:avLst/>
          </a:prstGeom>
          <a:no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eaLnBrk="1" hangingPunct="1">
              <a:spcBef>
                <a:spcPct val="0"/>
              </a:spcBef>
            </a:pP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4  </a:t>
            </a:r>
            <a:r>
              <a:rPr lang="ja-JP" altLang="en-US" sz="1800" dirty="0">
                <a:solidFill>
                  <a:schemeClr val="tx1"/>
                </a:solidFill>
                <a:latin typeface="微软雅黑" panose="020B0503020204020204" charset="-122"/>
                <a:ea typeface="微软雅黑" panose="020B0503020204020204" charset="-122"/>
                <a:cs typeface="微软雅黑" panose="020B0503020204020204" charset="-122"/>
              </a:rPr>
              <a:t>顺序图</a:t>
            </a:r>
            <a:r>
              <a:rPr lang="en-US" altLang="ja-JP" sz="1800" dirty="0">
                <a:solidFill>
                  <a:schemeClr val="tx1"/>
                </a:solidFill>
                <a:latin typeface="微软雅黑" panose="020B0503020204020204" charset="-122"/>
                <a:ea typeface="微软雅黑" panose="020B0503020204020204" charset="-122"/>
                <a:cs typeface="微软雅黑" panose="020B0503020204020204" charset="-122"/>
              </a:rPr>
              <a:t>(Sequence Diagram)</a:t>
            </a:r>
            <a:endParaRPr lang="en-US" altLang="ja-JP" sz="1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0487" name="Rectangle 13"/>
          <p:cNvSpPr/>
          <p:nvPr/>
        </p:nvSpPr>
        <p:spPr>
          <a:xfrm>
            <a:off x="830263" y="3001963"/>
            <a:ext cx="3814762" cy="1985962"/>
          </a:xfrm>
          <a:prstGeom prst="rect">
            <a:avLst/>
          </a:prstGeom>
          <a:noFill/>
          <a:ln w="9525">
            <a:noFill/>
          </a:ln>
        </p:spPr>
        <p:txBody>
          <a:bodyPr lIns="3600" tIns="3600" rIns="3600" bIns="3600"/>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342900" lvl="0" indent="-342900" eaLnBrk="1" hangingPunct="1">
              <a:buClr>
                <a:srgbClr val="000066"/>
              </a:buClr>
              <a:buFont typeface="Times New Roman" panose="02020603050405020304" pitchFamily="18" charset="0"/>
              <a:buChar char="※"/>
            </a:pPr>
            <a:r>
              <a:rPr lang="ja-JP"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顺序图显示对象之间的动态合作关系，它强调对象之间消息发送的顺序，同时显示对象之间的交互 </a:t>
            </a: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900" lvl="0" indent="-342900" eaLnBrk="1" hangingPunct="1">
              <a:buClr>
                <a:srgbClr val="000066"/>
              </a:buClr>
              <a:buFont typeface="Times New Roman" panose="02020603050405020304" pitchFamily="18" charset="0"/>
              <a:buChar char="※"/>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顺序图的一个用途是用来表示用例中的行为顺序。当执行一个用例行为时，顺序图中的每条消息对应了一个类操作或引起状态转换的触发事件</a:t>
            </a:r>
            <a:r>
              <a:rPr lang="ja-JP"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ja-JP"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0488" name="Object 14"/>
          <p:cNvGraphicFramePr>
            <a:graphicFrameLocks noChangeAspect="1"/>
          </p:cNvGraphicFramePr>
          <p:nvPr/>
        </p:nvGraphicFramePr>
        <p:xfrm>
          <a:off x="5175885" y="3002280"/>
          <a:ext cx="3456305" cy="1573530"/>
        </p:xfrm>
        <a:graphic>
          <a:graphicData uri="http://schemas.openxmlformats.org/presentationml/2006/ole">
            <mc:AlternateContent xmlns:mc="http://schemas.openxmlformats.org/markup-compatibility/2006">
              <mc:Choice xmlns:v="urn:schemas-microsoft-com:vml" Requires="v">
                <p:oleObj spid="_x0000_s3076" name="" r:id="rId2" imgW="4524375" imgH="3257550" progId="Paint.Picture">
                  <p:embed/>
                </p:oleObj>
              </mc:Choice>
              <mc:Fallback>
                <p:oleObj name="" r:id="rId2" imgW="4524375" imgH="3257550" progId="Paint.Picture">
                  <p:embed/>
                  <p:pic>
                    <p:nvPicPr>
                      <p:cNvPr id="0" name="图片 3075"/>
                      <p:cNvPicPr/>
                      <p:nvPr/>
                    </p:nvPicPr>
                    <p:blipFill>
                      <a:blip r:embed="rId3"/>
                      <a:stretch>
                        <a:fillRect/>
                      </a:stretch>
                    </p:blipFill>
                    <p:spPr>
                      <a:xfrm>
                        <a:off x="5175885" y="3002280"/>
                        <a:ext cx="3456305" cy="1573530"/>
                      </a:xfrm>
                      <a:prstGeom prst="rect">
                        <a:avLst/>
                      </a:prstGeom>
                      <a:noFill/>
                      <a:ln w="38100">
                        <a:noFill/>
                        <a:miter/>
                      </a:ln>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0483"/>
                                        </p:tgtEl>
                                        <p:attrNameLst>
                                          <p:attrName>style.visibility</p:attrName>
                                        </p:attrNameLst>
                                      </p:cBhvr>
                                      <p:to>
                                        <p:strVal val="visible"/>
                                      </p:to>
                                    </p:set>
                                    <p:animEffect transition="in" filter="wipe(left)">
                                      <p:cBhvr>
                                        <p:cTn id="19" dur="500"/>
                                        <p:tgtEl>
                                          <p:spTgt spid="2048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484"/>
                                        </p:tgtEl>
                                        <p:attrNameLst>
                                          <p:attrName>style.visibility</p:attrName>
                                        </p:attrNameLst>
                                      </p:cBhvr>
                                      <p:to>
                                        <p:strVal val="visible"/>
                                      </p:to>
                                    </p:set>
                                    <p:animEffect transition="in" filter="wipe(left)">
                                      <p:cBhvr>
                                        <p:cTn id="22" dur="500"/>
                                        <p:tgtEl>
                                          <p:spTgt spid="20484"/>
                                        </p:tgtEl>
                                      </p:cBhvr>
                                    </p:animEffect>
                                  </p:childTnLst>
                                </p:cTn>
                              </p:par>
                              <p:par>
                                <p:cTn id="23" presetID="22" presetClass="entr" presetSubtype="8" fill="hold" nodeType="withEffect">
                                  <p:stCondLst>
                                    <p:cond delay="0"/>
                                  </p:stCondLst>
                                  <p:childTnLst>
                                    <p:set>
                                      <p:cBhvr>
                                        <p:cTn id="24" dur="1" fill="hold">
                                          <p:stCondLst>
                                            <p:cond delay="0"/>
                                          </p:stCondLst>
                                        </p:cTn>
                                        <p:tgtEl>
                                          <p:spTgt spid="20485"/>
                                        </p:tgtEl>
                                        <p:attrNameLst>
                                          <p:attrName>style.visibility</p:attrName>
                                        </p:attrNameLst>
                                      </p:cBhvr>
                                      <p:to>
                                        <p:strVal val="visible"/>
                                      </p:to>
                                    </p:set>
                                    <p:animEffect transition="in" filter="wipe(left)">
                                      <p:cBhvr>
                                        <p:cTn id="25" dur="500"/>
                                        <p:tgtEl>
                                          <p:spTgt spid="2048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0486"/>
                                        </p:tgtEl>
                                        <p:attrNameLst>
                                          <p:attrName>style.visibility</p:attrName>
                                        </p:attrNameLst>
                                      </p:cBhvr>
                                      <p:to>
                                        <p:strVal val="visible"/>
                                      </p:to>
                                    </p:set>
                                    <p:animEffect transition="in" filter="wipe(left)">
                                      <p:cBhvr>
                                        <p:cTn id="28" dur="500"/>
                                        <p:tgtEl>
                                          <p:spTgt spid="2048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0487"/>
                                        </p:tgtEl>
                                        <p:attrNameLst>
                                          <p:attrName>style.visibility</p:attrName>
                                        </p:attrNameLst>
                                      </p:cBhvr>
                                      <p:to>
                                        <p:strVal val="visible"/>
                                      </p:to>
                                    </p:set>
                                    <p:animEffect transition="in" filter="wipe(left)">
                                      <p:cBhvr>
                                        <p:cTn id="31" dur="500"/>
                                        <p:tgtEl>
                                          <p:spTgt spid="20487"/>
                                        </p:tgtEl>
                                      </p:cBhvr>
                                    </p:animEffect>
                                  </p:childTnLst>
                                </p:cTn>
                              </p:par>
                              <p:par>
                                <p:cTn id="32" presetID="22" presetClass="entr" presetSubtype="8" fill="hold" nodeType="withEffect">
                                  <p:stCondLst>
                                    <p:cond delay="0"/>
                                  </p:stCondLst>
                                  <p:childTnLst>
                                    <p:set>
                                      <p:cBhvr>
                                        <p:cTn id="33" dur="1" fill="hold">
                                          <p:stCondLst>
                                            <p:cond delay="0"/>
                                          </p:stCondLst>
                                        </p:cTn>
                                        <p:tgtEl>
                                          <p:spTgt spid="20488"/>
                                        </p:tgtEl>
                                        <p:attrNameLst>
                                          <p:attrName>style.visibility</p:attrName>
                                        </p:attrNameLst>
                                      </p:cBhvr>
                                      <p:to>
                                        <p:strVal val="visible"/>
                                      </p:to>
                                    </p:set>
                                    <p:animEffect transition="in" filter="wipe(left)">
                                      <p:cBhvr>
                                        <p:cTn id="3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P spid="20483" grpId="0"/>
      <p:bldP spid="20484" grpId="0"/>
      <p:bldP spid="20486" grpId="0"/>
      <p:bldP spid="2048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2711564" cy="583565"/>
            <a:chOff x="568442" y="140762"/>
            <a:chExt cx="3615418" cy="778089"/>
          </a:xfrm>
        </p:grpSpPr>
        <p:sp>
          <p:nvSpPr>
            <p:cNvPr id="5" name="文本框 23"/>
            <p:cNvSpPr txBox="1"/>
            <p:nvPr/>
          </p:nvSpPr>
          <p:spPr>
            <a:xfrm>
              <a:off x="733694" y="140762"/>
              <a:ext cx="3450166" cy="778089"/>
            </a:xfrm>
            <a:prstGeom prst="rect">
              <a:avLst/>
            </a:prstGeom>
            <a:noFill/>
          </p:spPr>
          <p:txBody>
            <a:bodyPr wrap="none" rtlCol="0">
              <a:spAutoFit/>
            </a:bodyPr>
            <a:lstStyle/>
            <a:p>
              <a:pPr algn="l"/>
              <a:r>
                <a:rPr lang="en-US" sz="3200" dirty="0">
                  <a:sym typeface="+mn-ea"/>
                </a:rPr>
                <a:t>UML</a:t>
              </a:r>
              <a:r>
                <a:rPr lang="zh-CN" altLang="en-US" sz="3200" dirty="0">
                  <a:sym typeface="+mn-ea"/>
                </a:rPr>
                <a:t>图形介绍</a:t>
              </a:r>
              <a:endPar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619125" y="963295"/>
            <a:ext cx="7905115" cy="3759835"/>
          </a:xfrm>
          <a:prstGeom prst="roundRect">
            <a:avLst>
              <a:gd name="adj" fmla="val 0"/>
            </a:avLst>
          </a:prstGeom>
          <a:noFill/>
          <a:ln w="25400">
            <a:solidFill>
              <a:srgbClr val="0070C0"/>
            </a:solidFill>
            <a:round/>
          </a:ln>
        </p:spPr>
        <p:txBody>
          <a:bodyPr anchor="ctr" anchorCtr="1"/>
          <a:lstStyle/>
          <a:p>
            <a:pPr marR="0" lvl="0" indent="0" algn="just" defTabSz="685800" rtl="0" latinLnBrk="0">
              <a:lnSpc>
                <a:spcPct val="100000"/>
              </a:lnSpc>
              <a:spcBef>
                <a:spcPct val="50000"/>
              </a:spcBef>
              <a:buClrTx/>
              <a:buSzTx/>
              <a:buFont typeface="Wingdings" panose="05000000000000000000" pitchFamily="2" charset="2"/>
              <a:buNone/>
            </a:pPr>
            <a:endParaRPr lang="zh-CN" altLang="en-US" sz="1800" dirty="0">
              <a:latin typeface="方正宋黑简体" panose="02010601030101010101" pitchFamily="2" charset="-122"/>
              <a:ea typeface="方正宋黑简体" panose="02010601030101010101" pitchFamily="2" charset="-122"/>
            </a:endParaRPr>
          </a:p>
        </p:txBody>
      </p:sp>
      <p:sp>
        <p:nvSpPr>
          <p:cNvPr id="22531" name="Rectangle 7"/>
          <p:cNvSpPr>
            <a:spLocks noGrp="1"/>
          </p:cNvSpPr>
          <p:nvPr/>
        </p:nvSpPr>
        <p:spPr>
          <a:xfrm>
            <a:off x="230823" y="756603"/>
            <a:ext cx="4381500" cy="755650"/>
          </a:xfrm>
          <a:prstGeom prst="rect">
            <a:avLst/>
          </a:prstGeom>
          <a:noFill/>
          <a:ln w="9525">
            <a:noFill/>
          </a:ln>
        </p:spPr>
        <p:txBody>
          <a:bodyPr vert="horz" wrap="square" lIns="3600" tIns="3600" rIns="3600" bIns="3600" anchor="t"/>
          <a:lstStyle>
            <a:lvl1pPr marL="285750" indent="-285750" algn="l" rtl="0" eaLnBrk="0" fontAlgn="base" hangingPunct="0">
              <a:spcBef>
                <a:spcPct val="20000"/>
              </a:spcBef>
              <a:spcAft>
                <a:spcPct val="0"/>
              </a:spcAft>
              <a:buFont typeface="Wingdings" panose="05000000000000000000" pitchFamily="2" charset="2"/>
              <a:defRPr kumimoji="1" sz="2400" b="1">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vl6pPr marL="25146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6pPr>
            <a:lvl7pPr marL="29718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7pPr>
            <a:lvl8pPr marL="34290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8pPr>
            <a:lvl9pPr marL="38862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9pPr>
          </a:lstStyle>
          <a:p>
            <a:pPr lvl="1" eaLnBrk="1" hangingPunct="1"/>
            <a:endParaRPr lang="en-US" altLang="zh-CN" sz="1800" b="0" dirty="0">
              <a:solidFill>
                <a:schemeClr val="tx1"/>
              </a:solidFill>
              <a:latin typeface="微软雅黑" panose="020B0503020204020204" charset="-122"/>
              <a:ea typeface="微软雅黑" panose="020B0503020204020204" charset="-122"/>
              <a:cs typeface="微软雅黑" panose="020B0503020204020204" charset="-122"/>
            </a:endParaRPr>
          </a:p>
          <a:p>
            <a:pPr lvl="1" eaLnBrk="1" hangingPunct="1"/>
            <a:r>
              <a:rPr lang="en-US" altLang="zh-CN" sz="1800" b="0" dirty="0">
                <a:solidFill>
                  <a:schemeClr val="tx1"/>
                </a:solidFill>
                <a:latin typeface="微软雅黑" panose="020B0503020204020204" charset="-122"/>
                <a:ea typeface="微软雅黑" panose="020B0503020204020204" charset="-122"/>
                <a:cs typeface="微软雅黑" panose="020B0503020204020204" charset="-122"/>
              </a:rPr>
              <a:t>5  </a:t>
            </a:r>
            <a:r>
              <a:rPr lang="ja-JP" altLang="en-US" sz="1800" b="0" dirty="0">
                <a:solidFill>
                  <a:schemeClr val="tx1"/>
                </a:solidFill>
                <a:latin typeface="微软雅黑" panose="020B0503020204020204" charset="-122"/>
                <a:ea typeface="微软雅黑" panose="020B0503020204020204" charset="-122"/>
                <a:cs typeface="微软雅黑" panose="020B0503020204020204" charset="-122"/>
              </a:rPr>
              <a:t>协作图</a:t>
            </a:r>
            <a:r>
              <a:rPr lang="en-US" altLang="ja-JP" sz="1800" b="0" dirty="0">
                <a:solidFill>
                  <a:schemeClr val="tx1"/>
                </a:solidFill>
                <a:latin typeface="微软雅黑" panose="020B0503020204020204" charset="-122"/>
                <a:ea typeface="微软雅黑" panose="020B0503020204020204" charset="-122"/>
                <a:cs typeface="微软雅黑" panose="020B0503020204020204" charset="-122"/>
              </a:rPr>
              <a:t>(Collaboration Diagram)</a:t>
            </a:r>
            <a:endParaRPr lang="en-US" altLang="ja-JP" sz="1800" b="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2532" name="Rectangle 8"/>
          <p:cNvSpPr/>
          <p:nvPr/>
        </p:nvSpPr>
        <p:spPr>
          <a:xfrm>
            <a:off x="733425" y="1517650"/>
            <a:ext cx="4157980" cy="1282065"/>
          </a:xfrm>
          <a:prstGeom prst="rect">
            <a:avLst/>
          </a:prstGeom>
          <a:noFill/>
          <a:ln w="9525">
            <a:noFill/>
          </a:ln>
        </p:spPr>
        <p:txBody>
          <a:bodyPr lIns="3600" tIns="3600" rIns="3600" bIns="3600"/>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284480" lvl="0" indent="-284480" eaLnBrk="1" hangingPunct="1">
              <a:buClr>
                <a:srgbClr val="000066"/>
              </a:buClr>
              <a:buFont typeface="Times New Roman" panose="02020603050405020304" pitchFamily="18" charset="0"/>
              <a:buChar char="※"/>
            </a:pPr>
            <a:r>
              <a:rPr lang="ja-JP"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协作图描述对象间的协作关系，协作图跟顺序图 相似，显示对象间的动态合作关系。除显示信息交换外，协作图还显示对象以及它们之间的关系</a:t>
            </a:r>
            <a:r>
              <a:rPr lang="en-US" altLang="ja-JP" sz="1600" b="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ja-JP"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284480" lvl="0" indent="-284480" eaLnBrk="1" hangingPunct="1">
              <a:buClr>
                <a:srgbClr val="000066"/>
              </a:buClr>
              <a:buFont typeface="Times New Roman" panose="02020603050405020304" pitchFamily="18" charset="0"/>
              <a:buChar char="※"/>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协作图的一个用途是表示一个类操作的实现</a:t>
            </a:r>
            <a:r>
              <a:rPr lang="ja-JP"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ja-JP"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22533" name="Picture 9"/>
          <p:cNvPicPr>
            <a:picLocks noChangeAspect="1"/>
          </p:cNvPicPr>
          <p:nvPr/>
        </p:nvPicPr>
        <p:blipFill>
          <a:blip r:embed="rId1"/>
          <a:stretch>
            <a:fillRect/>
          </a:stretch>
        </p:blipFill>
        <p:spPr>
          <a:xfrm>
            <a:off x="5125720" y="1053465"/>
            <a:ext cx="3370580" cy="1534160"/>
          </a:xfrm>
          <a:prstGeom prst="rect">
            <a:avLst/>
          </a:prstGeom>
          <a:noFill/>
          <a:ln w="9525">
            <a:noFill/>
          </a:ln>
        </p:spPr>
      </p:pic>
      <p:sp>
        <p:nvSpPr>
          <p:cNvPr id="22534" name="Rectangle 10"/>
          <p:cNvSpPr/>
          <p:nvPr/>
        </p:nvSpPr>
        <p:spPr>
          <a:xfrm>
            <a:off x="619125" y="2907665"/>
            <a:ext cx="3509010" cy="368300"/>
          </a:xfrm>
          <a:prstGeom prst="rect">
            <a:avLst/>
          </a:prstGeom>
          <a:noFill/>
          <a:ln w="9525">
            <a:noFill/>
          </a:ln>
        </p:spPr>
        <p:txBody>
          <a:bodyPr wrap="none">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eaLnBrk="1" hangingPunct="1">
              <a:spcBef>
                <a:spcPct val="0"/>
              </a:spcBef>
            </a:pP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6  </a:t>
            </a:r>
            <a:r>
              <a:rPr lang="ja-JP" altLang="en-US" sz="1800" dirty="0">
                <a:solidFill>
                  <a:schemeClr val="tx1"/>
                </a:solidFill>
                <a:latin typeface="微软雅黑" panose="020B0503020204020204" charset="-122"/>
                <a:ea typeface="微软雅黑" panose="020B0503020204020204" charset="-122"/>
                <a:cs typeface="微软雅黑" panose="020B0503020204020204" charset="-122"/>
              </a:rPr>
              <a:t>状态图</a:t>
            </a:r>
            <a:r>
              <a:rPr lang="en-US" altLang="ja-JP" sz="1800" dirty="0">
                <a:solidFill>
                  <a:schemeClr val="tx1"/>
                </a:solidFill>
                <a:latin typeface="微软雅黑" panose="020B0503020204020204" charset="-122"/>
                <a:ea typeface="微软雅黑" panose="020B0503020204020204" charset="-122"/>
                <a:cs typeface="微软雅黑" panose="020B0503020204020204" charset="-122"/>
              </a:rPr>
              <a:t>(State Chart Diagram)</a:t>
            </a:r>
            <a:endParaRPr lang="en-US" altLang="ja-JP" sz="1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2535" name="Rectangle 11"/>
          <p:cNvSpPr/>
          <p:nvPr/>
        </p:nvSpPr>
        <p:spPr>
          <a:xfrm>
            <a:off x="733425" y="3336290"/>
            <a:ext cx="3889375" cy="961390"/>
          </a:xfrm>
          <a:prstGeom prst="rect">
            <a:avLst/>
          </a:prstGeom>
          <a:noFill/>
          <a:ln w="9525">
            <a:noFill/>
          </a:ln>
        </p:spPr>
        <p:txBody>
          <a:bodyPr lIns="3600" tIns="3600" rIns="3600" bIns="3600"/>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284480" lvl="0" indent="-284480" eaLnBrk="1" hangingPunct="1">
              <a:buClr>
                <a:srgbClr val="000066"/>
              </a:buClr>
              <a:buFont typeface="Times New Roman" panose="02020603050405020304" pitchFamily="18" charset="0"/>
              <a:buChar char="※"/>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状态图是一个类对象所可能经历的所有历程的模型图。状态图由对象的各个状态和连接这些状态的转换组成</a:t>
            </a:r>
            <a:r>
              <a:rPr lang="ja-JP"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ja-JP"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2536" name="Object 12"/>
          <p:cNvGraphicFramePr>
            <a:graphicFrameLocks noChangeAspect="1"/>
          </p:cNvGraphicFramePr>
          <p:nvPr/>
        </p:nvGraphicFramePr>
        <p:xfrm>
          <a:off x="4573905" y="2628265"/>
          <a:ext cx="3922395" cy="1878965"/>
        </p:xfrm>
        <a:graphic>
          <a:graphicData uri="http://schemas.openxmlformats.org/presentationml/2006/ole">
            <mc:AlternateContent xmlns:mc="http://schemas.openxmlformats.org/markup-compatibility/2006">
              <mc:Choice xmlns:v="urn:schemas-microsoft-com:vml" Requires="v">
                <p:oleObj spid="_x0000_s3077" name="" r:id="rId2" imgW="5257800" imgH="2343785" progId="Word.Picture.8">
                  <p:embed/>
                </p:oleObj>
              </mc:Choice>
              <mc:Fallback>
                <p:oleObj name="" r:id="rId2" imgW="5257800" imgH="2343785" progId="Word.Picture.8">
                  <p:embed/>
                  <p:pic>
                    <p:nvPicPr>
                      <p:cNvPr id="0" name="图片 3076"/>
                      <p:cNvPicPr/>
                      <p:nvPr/>
                    </p:nvPicPr>
                    <p:blipFill>
                      <a:blip r:embed="rId3"/>
                      <a:stretch>
                        <a:fillRect/>
                      </a:stretch>
                    </p:blipFill>
                    <p:spPr>
                      <a:xfrm>
                        <a:off x="4573905" y="2628265"/>
                        <a:ext cx="3922395" cy="1878965"/>
                      </a:xfrm>
                      <a:prstGeom prst="rect">
                        <a:avLst/>
                      </a:prstGeom>
                      <a:noFill/>
                      <a:ln w="38100">
                        <a:noFill/>
                        <a:miter/>
                      </a:ln>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Effect transition="in" filter="wipe(left)">
                                      <p:cBhvr>
                                        <p:cTn id="16" dur="500"/>
                                        <p:tgtEl>
                                          <p:spTgt spid="2253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532"/>
                                        </p:tgtEl>
                                        <p:attrNameLst>
                                          <p:attrName>style.visibility</p:attrName>
                                        </p:attrNameLst>
                                      </p:cBhvr>
                                      <p:to>
                                        <p:strVal val="visible"/>
                                      </p:to>
                                    </p:set>
                                    <p:animEffect transition="in" filter="wipe(left)">
                                      <p:cBhvr>
                                        <p:cTn id="19" dur="500"/>
                                        <p:tgtEl>
                                          <p:spTgt spid="22532"/>
                                        </p:tgtEl>
                                      </p:cBhvr>
                                    </p:animEffect>
                                  </p:childTnLst>
                                </p:cTn>
                              </p:par>
                              <p:par>
                                <p:cTn id="20" presetID="22" presetClass="entr" presetSubtype="8" fill="hold" nodeType="withEffect">
                                  <p:stCondLst>
                                    <p:cond delay="0"/>
                                  </p:stCondLst>
                                  <p:childTnLst>
                                    <p:set>
                                      <p:cBhvr>
                                        <p:cTn id="21" dur="1" fill="hold">
                                          <p:stCondLst>
                                            <p:cond delay="0"/>
                                          </p:stCondLst>
                                        </p:cTn>
                                        <p:tgtEl>
                                          <p:spTgt spid="22533"/>
                                        </p:tgtEl>
                                        <p:attrNameLst>
                                          <p:attrName>style.visibility</p:attrName>
                                        </p:attrNameLst>
                                      </p:cBhvr>
                                      <p:to>
                                        <p:strVal val="visible"/>
                                      </p:to>
                                    </p:set>
                                    <p:animEffect transition="in" filter="wipe(left)">
                                      <p:cBhvr>
                                        <p:cTn id="22" dur="500"/>
                                        <p:tgtEl>
                                          <p:spTgt spid="2253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2534"/>
                                        </p:tgtEl>
                                        <p:attrNameLst>
                                          <p:attrName>style.visibility</p:attrName>
                                        </p:attrNameLst>
                                      </p:cBhvr>
                                      <p:to>
                                        <p:strVal val="visible"/>
                                      </p:to>
                                    </p:set>
                                    <p:animEffect transition="in" filter="wipe(left)">
                                      <p:cBhvr>
                                        <p:cTn id="25" dur="500"/>
                                        <p:tgtEl>
                                          <p:spTgt spid="2253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2535"/>
                                        </p:tgtEl>
                                        <p:attrNameLst>
                                          <p:attrName>style.visibility</p:attrName>
                                        </p:attrNameLst>
                                      </p:cBhvr>
                                      <p:to>
                                        <p:strVal val="visible"/>
                                      </p:to>
                                    </p:set>
                                    <p:animEffect transition="in" filter="wipe(left)">
                                      <p:cBhvr>
                                        <p:cTn id="28" dur="500"/>
                                        <p:tgtEl>
                                          <p:spTgt spid="22535"/>
                                        </p:tgtEl>
                                      </p:cBhvr>
                                    </p:animEffect>
                                  </p:childTnLst>
                                </p:cTn>
                              </p:par>
                              <p:par>
                                <p:cTn id="29" presetID="22" presetClass="entr" presetSubtype="8" fill="hold" nodeType="withEffect">
                                  <p:stCondLst>
                                    <p:cond delay="0"/>
                                  </p:stCondLst>
                                  <p:childTnLst>
                                    <p:set>
                                      <p:cBhvr>
                                        <p:cTn id="30" dur="1" fill="hold">
                                          <p:stCondLst>
                                            <p:cond delay="0"/>
                                          </p:stCondLst>
                                        </p:cTn>
                                        <p:tgtEl>
                                          <p:spTgt spid="22536"/>
                                        </p:tgtEl>
                                        <p:attrNameLst>
                                          <p:attrName>style.visibility</p:attrName>
                                        </p:attrNameLst>
                                      </p:cBhvr>
                                      <p:to>
                                        <p:strVal val="visible"/>
                                      </p:to>
                                    </p:set>
                                    <p:animEffect transition="in" filter="wipe(left)">
                                      <p:cBhvr>
                                        <p:cTn id="31" dur="5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531" grpId="0"/>
      <p:bldP spid="22532" grpId="0"/>
      <p:bldP spid="22534" grpId="0"/>
      <p:bldP spid="2253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2711564" cy="583565"/>
            <a:chOff x="568442" y="140762"/>
            <a:chExt cx="3615418" cy="778089"/>
          </a:xfrm>
        </p:grpSpPr>
        <p:sp>
          <p:nvSpPr>
            <p:cNvPr id="5" name="文本框 23"/>
            <p:cNvSpPr txBox="1"/>
            <p:nvPr/>
          </p:nvSpPr>
          <p:spPr>
            <a:xfrm>
              <a:off x="733694" y="140762"/>
              <a:ext cx="3450166" cy="778089"/>
            </a:xfrm>
            <a:prstGeom prst="rect">
              <a:avLst/>
            </a:prstGeom>
            <a:noFill/>
          </p:spPr>
          <p:txBody>
            <a:bodyPr wrap="none" rtlCol="0">
              <a:spAutoFit/>
            </a:bodyPr>
            <a:lstStyle/>
            <a:p>
              <a:pPr algn="l"/>
              <a:r>
                <a:rPr lang="en-US" sz="3200" dirty="0">
                  <a:sym typeface="+mn-ea"/>
                </a:rPr>
                <a:t>UML</a:t>
              </a:r>
              <a:r>
                <a:rPr lang="zh-CN" altLang="en-US" sz="3200" dirty="0">
                  <a:sym typeface="+mn-ea"/>
                </a:rPr>
                <a:t>图形介绍</a:t>
              </a:r>
              <a:endPar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619760" y="1052830"/>
            <a:ext cx="7905115" cy="3759835"/>
          </a:xfrm>
          <a:prstGeom prst="roundRect">
            <a:avLst>
              <a:gd name="adj" fmla="val 0"/>
            </a:avLst>
          </a:prstGeom>
          <a:noFill/>
          <a:ln w="25400">
            <a:solidFill>
              <a:srgbClr val="0070C0"/>
            </a:solidFill>
            <a:round/>
          </a:ln>
        </p:spPr>
        <p:txBody>
          <a:bodyPr anchor="ctr" anchorCtr="1"/>
          <a:lstStyle/>
          <a:p>
            <a:pPr>
              <a:lnSpc>
                <a:spcPct val="150000"/>
              </a:lnSpc>
              <a:buFont typeface="Arial" panose="020B0604020202020204" pitchFamily="34" charset="0"/>
              <a:buChar char="•"/>
            </a:pPr>
            <a:endParaRPr lang="zh-CN" altLang="en-US" sz="1800" dirty="0"/>
          </a:p>
          <a:p>
            <a:pPr marL="0" indent="0">
              <a:lnSpc>
                <a:spcPct val="150000"/>
              </a:lnSpc>
            </a:pPr>
            <a:endParaRPr lang="zh-CN" altLang="en-US" sz="1800" dirty="0">
              <a:latin typeface="方正宋黑简体" panose="02010601030101010101" pitchFamily="2" charset="-122"/>
              <a:ea typeface="方正宋黑简体" panose="02010601030101010101" pitchFamily="2" charset="-122"/>
            </a:endParaRPr>
          </a:p>
        </p:txBody>
      </p:sp>
      <p:sp>
        <p:nvSpPr>
          <p:cNvPr id="24579" name="Rectangle 15"/>
          <p:cNvSpPr>
            <a:spLocks noGrp="1"/>
          </p:cNvSpPr>
          <p:nvPr/>
        </p:nvSpPr>
        <p:spPr>
          <a:xfrm>
            <a:off x="565150" y="1270000"/>
            <a:ext cx="8915400" cy="908050"/>
          </a:xfrm>
          <a:prstGeom prst="rect">
            <a:avLst/>
          </a:prstGeom>
          <a:noFill/>
          <a:ln w="9525">
            <a:noFill/>
          </a:ln>
        </p:spPr>
        <p:txBody>
          <a:bodyPr vert="horz" wrap="square" lIns="3600" tIns="3600" rIns="3600" bIns="3600" anchor="t"/>
          <a:lstStyle>
            <a:lvl1pPr marL="285750" indent="-285750" algn="l" rtl="0" eaLnBrk="0" fontAlgn="base" hangingPunct="0">
              <a:spcBef>
                <a:spcPct val="20000"/>
              </a:spcBef>
              <a:spcAft>
                <a:spcPct val="0"/>
              </a:spcAft>
              <a:buFont typeface="Wingdings" panose="05000000000000000000" pitchFamily="2" charset="2"/>
              <a:defRPr kumimoji="1" sz="2400" b="1">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vl6pPr marL="25146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6pPr>
            <a:lvl7pPr marL="29718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7pPr>
            <a:lvl8pPr marL="34290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8pPr>
            <a:lvl9pPr marL="38862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9pPr>
          </a:lstStyle>
          <a:p>
            <a:pPr lvl="1" eaLnBrk="1" hangingPunct="1"/>
            <a:endParaRPr lang="en-US" altLang="zh-CN" sz="1600" dirty="0">
              <a:solidFill>
                <a:schemeClr val="tx1"/>
              </a:solidFill>
              <a:ea typeface="华文宋体" panose="02010600040101010101" pitchFamily="2" charset="-122"/>
            </a:endParaRPr>
          </a:p>
          <a:p>
            <a:pPr lvl="1" eaLnBrk="1" hangingPunct="1"/>
            <a:r>
              <a:rPr lang="en-US" altLang="zh-CN" sz="1800" b="0" dirty="0">
                <a:solidFill>
                  <a:schemeClr val="tx1"/>
                </a:solidFill>
                <a:latin typeface="微软雅黑" panose="020B0503020204020204" charset="-122"/>
                <a:ea typeface="微软雅黑" panose="020B0503020204020204" charset="-122"/>
                <a:cs typeface="微软雅黑" panose="020B0503020204020204" charset="-122"/>
              </a:rPr>
              <a:t>7 </a:t>
            </a:r>
            <a:r>
              <a:rPr lang="ja-JP" altLang="en-US" sz="1800" b="0" dirty="0">
                <a:solidFill>
                  <a:schemeClr val="tx1"/>
                </a:solidFill>
                <a:latin typeface="微软雅黑" panose="020B0503020204020204" charset="-122"/>
                <a:ea typeface="微软雅黑" panose="020B0503020204020204" charset="-122"/>
                <a:cs typeface="微软雅黑" panose="020B0503020204020204" charset="-122"/>
              </a:rPr>
              <a:t>活动图</a:t>
            </a:r>
            <a:r>
              <a:rPr lang="en-US" altLang="ja-JP" sz="1800" b="0" dirty="0">
                <a:solidFill>
                  <a:schemeClr val="tx1"/>
                </a:solidFill>
                <a:latin typeface="微软雅黑" panose="020B0503020204020204" charset="-122"/>
                <a:ea typeface="微软雅黑" panose="020B0503020204020204" charset="-122"/>
                <a:cs typeface="微软雅黑" panose="020B0503020204020204" charset="-122"/>
              </a:rPr>
              <a:t>(Activity Diagram)</a:t>
            </a:r>
            <a:endParaRPr lang="en-US" altLang="ja-JP" sz="1800" b="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4580" name="Rectangle 16"/>
          <p:cNvSpPr/>
          <p:nvPr/>
        </p:nvSpPr>
        <p:spPr>
          <a:xfrm>
            <a:off x="1206500" y="2025650"/>
            <a:ext cx="3409950" cy="1943100"/>
          </a:xfrm>
          <a:prstGeom prst="rect">
            <a:avLst/>
          </a:prstGeom>
          <a:noFill/>
          <a:ln w="9525">
            <a:noFill/>
          </a:ln>
        </p:spPr>
        <p:txBody>
          <a:bodyPr lIns="3600" tIns="3600" rIns="3600" bIns="3600"/>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342900" lvl="0" indent="-342900" eaLnBrk="1" hangingPunct="1">
              <a:lnSpc>
                <a:spcPct val="90000"/>
              </a:lnSpc>
              <a:buClr>
                <a:srgbClr val="000066"/>
              </a:buClr>
              <a:buFont typeface="Times New Roman" panose="02020603050405020304" pitchFamily="18" charset="0"/>
              <a:buChar char="※"/>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活动图是状态图的一个变体，用来描述执行算法的工作流程中涉及的活动</a:t>
            </a:r>
            <a:endPar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900" lvl="0" indent="-342900" eaLnBrk="1" hangingPunct="1">
              <a:lnSpc>
                <a:spcPct val="90000"/>
              </a:lnSpc>
              <a:buClr>
                <a:srgbClr val="000066"/>
              </a:buClr>
              <a:buFont typeface="Times New Roman" panose="02020603050405020304" pitchFamily="18" charset="0"/>
              <a:buChar char="※"/>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活动图描述了一组顺序的或并发的活动</a:t>
            </a:r>
            <a:r>
              <a:rPr lang="ja-JP"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ja-JP"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24581" name="Picture 17"/>
          <p:cNvPicPr>
            <a:picLocks noChangeAspect="1"/>
          </p:cNvPicPr>
          <p:nvPr/>
        </p:nvPicPr>
        <p:blipFill>
          <a:blip r:embed="rId1"/>
          <a:stretch>
            <a:fillRect/>
          </a:stretch>
        </p:blipFill>
        <p:spPr>
          <a:xfrm>
            <a:off x="4841240" y="1395095"/>
            <a:ext cx="3379470" cy="3203575"/>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4580"/>
                                        </p:tgtEl>
                                        <p:attrNameLst>
                                          <p:attrName>style.visibility</p:attrName>
                                        </p:attrNameLst>
                                      </p:cBhvr>
                                      <p:to>
                                        <p:strVal val="visible"/>
                                      </p:to>
                                    </p:set>
                                    <p:animEffect transition="in" filter="wipe(left)">
                                      <p:cBhvr>
                                        <p:cTn id="16" dur="500"/>
                                        <p:tgtEl>
                                          <p:spTgt spid="24580"/>
                                        </p:tgtEl>
                                      </p:cBhvr>
                                    </p:animEffect>
                                  </p:childTnLst>
                                </p:cTn>
                              </p:par>
                              <p:par>
                                <p:cTn id="17" presetID="22" presetClass="entr" presetSubtype="8" fill="hold" nodeType="withEffect">
                                  <p:stCondLst>
                                    <p:cond delay="0"/>
                                  </p:stCondLst>
                                  <p:childTnLst>
                                    <p:set>
                                      <p:cBhvr>
                                        <p:cTn id="18" dur="1" fill="hold">
                                          <p:stCondLst>
                                            <p:cond delay="0"/>
                                          </p:stCondLst>
                                        </p:cTn>
                                        <p:tgtEl>
                                          <p:spTgt spid="24581"/>
                                        </p:tgtEl>
                                        <p:attrNameLst>
                                          <p:attrName>style.visibility</p:attrName>
                                        </p:attrNameLst>
                                      </p:cBhvr>
                                      <p:to>
                                        <p:strVal val="visible"/>
                                      </p:to>
                                    </p:set>
                                    <p:animEffect transition="in" filter="wipe(left)">
                                      <p:cBhvr>
                                        <p:cTn id="19"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58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426332" y="257968"/>
            <a:ext cx="2711564" cy="583565"/>
            <a:chOff x="568442" y="140762"/>
            <a:chExt cx="3615418" cy="778089"/>
          </a:xfrm>
        </p:grpSpPr>
        <p:sp>
          <p:nvSpPr>
            <p:cNvPr id="5" name="文本框 23"/>
            <p:cNvSpPr txBox="1"/>
            <p:nvPr/>
          </p:nvSpPr>
          <p:spPr>
            <a:xfrm>
              <a:off x="733694" y="140762"/>
              <a:ext cx="3450166" cy="778089"/>
            </a:xfrm>
            <a:prstGeom prst="rect">
              <a:avLst/>
            </a:prstGeom>
            <a:noFill/>
          </p:spPr>
          <p:txBody>
            <a:bodyPr wrap="none" rtlCol="0">
              <a:spAutoFit/>
            </a:bodyPr>
            <a:lstStyle/>
            <a:p>
              <a:pPr algn="l"/>
              <a:r>
                <a:rPr lang="en-US" sz="3200" dirty="0">
                  <a:sym typeface="+mn-ea"/>
                </a:rPr>
                <a:t>UML</a:t>
              </a:r>
              <a:r>
                <a:rPr lang="zh-CN" altLang="en-US" sz="3200" dirty="0">
                  <a:sym typeface="+mn-ea"/>
                </a:rPr>
                <a:t>图形介绍</a:t>
              </a:r>
              <a:endParaRPr lang="zh-CN" sz="3200" dirty="0">
                <a:solidFill>
                  <a:schemeClr val="tx1">
                    <a:lumMod val="75000"/>
                    <a:lumOff val="25000"/>
                  </a:schemeClr>
                </a:solidFill>
                <a:latin typeface="方正粗宋简体" panose="03000509000000000000" pitchFamily="65" charset="-122"/>
                <a:ea typeface="方正粗宋简体" panose="03000509000000000000" pitchFamily="65" charset="-122"/>
              </a:endParaRPr>
            </a:p>
          </p:txBody>
        </p:sp>
        <p:sp>
          <p:nvSpPr>
            <p:cNvPr id="8" name="等腰三角形 7"/>
            <p:cNvSpPr/>
            <p:nvPr/>
          </p:nvSpPr>
          <p:spPr>
            <a:xfrm rot="16200000" flipH="1" flipV="1">
              <a:off x="492508" y="454911"/>
              <a:ext cx="304323" cy="152455"/>
            </a:xfrm>
            <a:prstGeom prst="triangle">
              <a:avLst/>
            </a:prstGeom>
            <a:solidFill>
              <a:srgbClr val="00B0F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微软雅黑" panose="020B0503020204020204" charset="-122"/>
                <a:cs typeface="+mn-ea"/>
              </a:endParaRPr>
            </a:p>
          </p:txBody>
        </p:sp>
      </p:grpSp>
      <p:sp>
        <p:nvSpPr>
          <p:cNvPr id="9" name="AutoShape 6"/>
          <p:cNvSpPr>
            <a:spLocks noChangeArrowheads="1"/>
          </p:cNvSpPr>
          <p:nvPr/>
        </p:nvSpPr>
        <p:spPr bwMode="auto">
          <a:xfrm>
            <a:off x="619760" y="997585"/>
            <a:ext cx="7905115" cy="3759835"/>
          </a:xfrm>
          <a:prstGeom prst="roundRect">
            <a:avLst>
              <a:gd name="adj" fmla="val 0"/>
            </a:avLst>
          </a:prstGeom>
          <a:noFill/>
          <a:ln w="25400">
            <a:solidFill>
              <a:srgbClr val="0070C0"/>
            </a:solidFill>
            <a:round/>
          </a:ln>
        </p:spPr>
        <p:txBody>
          <a:bodyPr anchor="ctr" anchorCtr="1"/>
          <a:lstStyle/>
          <a:p>
            <a:pPr marR="0" lvl="0" indent="0" algn="just" defTabSz="685800" rtl="0" latinLnBrk="0">
              <a:lnSpc>
                <a:spcPct val="100000"/>
              </a:lnSpc>
              <a:spcBef>
                <a:spcPct val="50000"/>
              </a:spcBef>
              <a:buClrTx/>
              <a:buSzTx/>
              <a:buFont typeface="Wingdings" panose="05000000000000000000" pitchFamily="2" charset="2"/>
              <a:buNone/>
            </a:pPr>
            <a:endParaRPr lang="zh-CN" altLang="en-US" sz="1800" dirty="0">
              <a:latin typeface="方正宋黑简体" panose="02010601030101010101" pitchFamily="2" charset="-122"/>
              <a:ea typeface="方正宋黑简体" panose="02010601030101010101" pitchFamily="2" charset="-122"/>
            </a:endParaRPr>
          </a:p>
        </p:txBody>
      </p:sp>
      <p:sp>
        <p:nvSpPr>
          <p:cNvPr id="26627" name="Rectangle 14"/>
          <p:cNvSpPr>
            <a:spLocks noGrp="1"/>
          </p:cNvSpPr>
          <p:nvPr/>
        </p:nvSpPr>
        <p:spPr>
          <a:xfrm>
            <a:off x="358775" y="2924175"/>
            <a:ext cx="7819390" cy="462280"/>
          </a:xfrm>
          <a:prstGeom prst="rect">
            <a:avLst/>
          </a:prstGeom>
          <a:noFill/>
          <a:ln w="9525">
            <a:noFill/>
          </a:ln>
        </p:spPr>
        <p:txBody>
          <a:bodyPr vert="horz" wrap="square" lIns="3600" tIns="3600" rIns="3600" bIns="3600" anchor="t"/>
          <a:lstStyle>
            <a:lvl1pPr marL="285750" indent="-285750" algn="l" rtl="0" eaLnBrk="0" fontAlgn="base" hangingPunct="0">
              <a:spcBef>
                <a:spcPct val="20000"/>
              </a:spcBef>
              <a:spcAft>
                <a:spcPct val="0"/>
              </a:spcAft>
              <a:buFont typeface="Wingdings" panose="05000000000000000000" pitchFamily="2" charset="2"/>
              <a:defRPr kumimoji="1" sz="2400" b="1">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vl6pPr marL="25146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6pPr>
            <a:lvl7pPr marL="29718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7pPr>
            <a:lvl8pPr marL="34290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8pPr>
            <a:lvl9pPr marL="3886200" indent="-228600" algn="l" rtl="0" fontAlgn="base">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9pPr>
          </a:lstStyle>
          <a:p>
            <a:pPr lvl="1" eaLnBrk="1" hangingPunct="1"/>
            <a:r>
              <a:rPr lang="en-US" altLang="zh-CN" sz="1800" b="0" dirty="0">
                <a:solidFill>
                  <a:schemeClr val="tx1"/>
                </a:solidFill>
                <a:latin typeface="微软雅黑" panose="020B0503020204020204" charset="-122"/>
                <a:ea typeface="微软雅黑" panose="020B0503020204020204" charset="-122"/>
                <a:cs typeface="微软雅黑" panose="020B0503020204020204" charset="-122"/>
              </a:rPr>
              <a:t>9  </a:t>
            </a:r>
            <a:r>
              <a:rPr lang="zh-CN" altLang="en-US" sz="1800" b="0" dirty="0">
                <a:solidFill>
                  <a:schemeClr val="tx1"/>
                </a:solidFill>
                <a:latin typeface="微软雅黑" panose="020B0503020204020204" charset="-122"/>
                <a:ea typeface="微软雅黑" panose="020B0503020204020204" charset="-122"/>
                <a:cs typeface="微软雅黑" panose="020B0503020204020204" charset="-122"/>
              </a:rPr>
              <a:t>部署</a:t>
            </a:r>
            <a:r>
              <a:rPr lang="ja-JP" altLang="en-US" sz="1800" b="0" dirty="0">
                <a:solidFill>
                  <a:schemeClr val="tx1"/>
                </a:solidFill>
                <a:latin typeface="微软雅黑" panose="020B0503020204020204" charset="-122"/>
                <a:ea typeface="微软雅黑" panose="020B0503020204020204" charset="-122"/>
                <a:cs typeface="微软雅黑" panose="020B0503020204020204" charset="-122"/>
              </a:rPr>
              <a:t>图</a:t>
            </a:r>
            <a:r>
              <a:rPr lang="en-US" altLang="ja-JP" sz="1800" b="0" dirty="0">
                <a:solidFill>
                  <a:schemeClr val="tx1"/>
                </a:solidFill>
                <a:latin typeface="微软雅黑" panose="020B0503020204020204" charset="-122"/>
                <a:ea typeface="微软雅黑" panose="020B0503020204020204" charset="-122"/>
                <a:cs typeface="微软雅黑" panose="020B0503020204020204" charset="-122"/>
              </a:rPr>
              <a:t>(Deployment Diagram)</a:t>
            </a:r>
            <a:endParaRPr lang="zh-CN" altLang="en-US" dirty="0">
              <a:ea typeface="华文宋体" panose="02010600040101010101" pitchFamily="2" charset="-122"/>
            </a:endParaRPr>
          </a:p>
          <a:p>
            <a:pPr eaLnBrk="1" hangingPunct="1"/>
            <a:endParaRPr lang="zh-CN" altLang="en-US" sz="1800" dirty="0"/>
          </a:p>
        </p:txBody>
      </p:sp>
      <p:sp>
        <p:nvSpPr>
          <p:cNvPr id="26628" name="Rectangle 15"/>
          <p:cNvSpPr/>
          <p:nvPr/>
        </p:nvSpPr>
        <p:spPr>
          <a:xfrm>
            <a:off x="941070" y="3386455"/>
            <a:ext cx="3749675" cy="1639888"/>
          </a:xfrm>
          <a:prstGeom prst="rect">
            <a:avLst/>
          </a:prstGeom>
          <a:noFill/>
          <a:ln w="9525">
            <a:noFill/>
          </a:ln>
        </p:spPr>
        <p:txBody>
          <a:bodyPr lIns="3600" tIns="3600" rIns="3600" bIns="3600"/>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342900" lvl="0" indent="-342900" eaLnBrk="1" hangingPunct="1">
              <a:buClr>
                <a:srgbClr val="000066"/>
              </a:buClr>
              <a:buFont typeface="Times New Roman" panose="02020603050405020304" pitchFamily="18" charset="0"/>
              <a:buChar char="※"/>
            </a:pPr>
            <a:r>
              <a:rPr lang="zh-CN" altLang="en-US" sz="1600" b="0" dirty="0">
                <a:solidFill>
                  <a:schemeClr val="tx1"/>
                </a:solidFill>
              </a:rPr>
              <a:t>部署视图描述位于节点实例上的运行构件实例的安排。节点是一组运行资源，如计算机、设备或存储器。这个视图允许评估分配结果和资源分配</a:t>
            </a:r>
            <a:endParaRPr lang="en-US" altLang="zh-CN" sz="1800" b="0" dirty="0"/>
          </a:p>
          <a:p>
            <a:pPr marL="342900" lvl="0" indent="-342900" eaLnBrk="1" hangingPunct="1">
              <a:buClr>
                <a:srgbClr val="000066"/>
              </a:buClr>
              <a:buFont typeface="Times New Roman" panose="02020603050405020304" pitchFamily="18" charset="0"/>
              <a:buChar char="※"/>
            </a:pPr>
            <a:endParaRPr lang="ja-JP" altLang="en-US" sz="1800" b="0" dirty="0"/>
          </a:p>
        </p:txBody>
      </p:sp>
      <p:pic>
        <p:nvPicPr>
          <p:cNvPr id="26629" name="Picture 16" descr="13-90"/>
          <p:cNvPicPr>
            <a:picLocks noChangeAspect="1"/>
          </p:cNvPicPr>
          <p:nvPr/>
        </p:nvPicPr>
        <p:blipFill>
          <a:blip r:embed="rId1"/>
          <a:stretch>
            <a:fillRect/>
          </a:stretch>
        </p:blipFill>
        <p:spPr>
          <a:xfrm>
            <a:off x="5293995" y="2421890"/>
            <a:ext cx="2936240" cy="2212975"/>
          </a:xfrm>
          <a:prstGeom prst="rect">
            <a:avLst/>
          </a:prstGeom>
          <a:noFill/>
          <a:ln w="9525">
            <a:noFill/>
          </a:ln>
        </p:spPr>
      </p:pic>
      <p:sp>
        <p:nvSpPr>
          <p:cNvPr id="26630" name="Rectangle 18"/>
          <p:cNvSpPr/>
          <p:nvPr/>
        </p:nvSpPr>
        <p:spPr>
          <a:xfrm>
            <a:off x="721995" y="981075"/>
            <a:ext cx="4572000" cy="368300"/>
          </a:xfrm>
          <a:prstGeom prst="rect">
            <a:avLst/>
          </a:prstGeom>
          <a:noFill/>
          <a:ln w="9525">
            <a:noFill/>
          </a:ln>
        </p:spPr>
        <p:txBody>
          <a:bodyPr>
            <a:spAutoFit/>
          </a:bodyPr>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0" lvl="0" indent="0" eaLnBrk="1" hangingPunct="1">
              <a:spcBef>
                <a:spcPct val="0"/>
              </a:spcBef>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8 构</a:t>
            </a:r>
            <a:r>
              <a:rPr lang="ja-JP" altLang="en-US" sz="1800" dirty="0">
                <a:solidFill>
                  <a:schemeClr val="tx1"/>
                </a:solidFill>
                <a:latin typeface="微软雅黑" panose="020B0503020204020204" charset="-122"/>
                <a:ea typeface="微软雅黑" panose="020B0503020204020204" charset="-122"/>
                <a:cs typeface="微软雅黑" panose="020B0503020204020204" charset="-122"/>
              </a:rPr>
              <a:t>件图</a:t>
            </a:r>
            <a:r>
              <a:rPr lang="en-US" altLang="ja-JP" sz="1800" dirty="0">
                <a:solidFill>
                  <a:schemeClr val="tx1"/>
                </a:solidFill>
                <a:latin typeface="微软雅黑" panose="020B0503020204020204" charset="-122"/>
                <a:ea typeface="微软雅黑" panose="020B0503020204020204" charset="-122"/>
                <a:cs typeface="微软雅黑" panose="020B0503020204020204" charset="-122"/>
              </a:rPr>
              <a:t>(Compo</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n</a:t>
            </a:r>
            <a:r>
              <a:rPr lang="en-US" altLang="ja-JP" sz="1800" dirty="0">
                <a:solidFill>
                  <a:schemeClr val="tx1"/>
                </a:solidFill>
                <a:latin typeface="微软雅黑" panose="020B0503020204020204" charset="-122"/>
                <a:ea typeface="微软雅黑" panose="020B0503020204020204" charset="-122"/>
                <a:cs typeface="微软雅黑" panose="020B0503020204020204" charset="-122"/>
              </a:rPr>
              <a:t>ent Diagram)</a:t>
            </a:r>
            <a:endParaRPr lang="en-US" altLang="ja-JP" sz="1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6631" name="Rectangle 19"/>
          <p:cNvSpPr/>
          <p:nvPr/>
        </p:nvSpPr>
        <p:spPr>
          <a:xfrm>
            <a:off x="894398" y="1438275"/>
            <a:ext cx="3754437" cy="1485900"/>
          </a:xfrm>
          <a:prstGeom prst="rect">
            <a:avLst/>
          </a:prstGeom>
          <a:noFill/>
          <a:ln w="9525">
            <a:noFill/>
          </a:ln>
        </p:spPr>
        <p:txBody>
          <a:bodyPr lIns="3600" tIns="3600" rIns="3600" bIns="3600"/>
          <a:lstStyle>
            <a:lvl1pPr marL="285750" indent="-285750" algn="l" rtl="0" eaLnBrk="0" fontAlgn="base" hangingPunct="0">
              <a:spcBef>
                <a:spcPct val="20000"/>
              </a:spcBef>
              <a:spcAft>
                <a:spcPct val="0"/>
              </a:spcAft>
              <a:buFont typeface="Wingdings" panose="05000000000000000000" pitchFamily="2" charset="2"/>
              <a:defRPr kumimoji="1" sz="2400" i="0">
                <a:solidFill>
                  <a:srgbClr val="000066"/>
                </a:solidFill>
                <a:latin typeface="+mn-lt"/>
                <a:ea typeface="+mn-ea"/>
                <a:cs typeface="+mn-cs"/>
              </a:defRPr>
            </a:lvl1pPr>
            <a:lvl2pPr marL="762000" indent="-285750" algn="l" rtl="0" eaLnBrk="0" fontAlgn="base" hangingPunct="0">
              <a:spcBef>
                <a:spcPct val="20000"/>
              </a:spcBef>
              <a:spcAft>
                <a:spcPct val="0"/>
              </a:spcAft>
              <a:buFont typeface="Wingdings" panose="05000000000000000000" pitchFamily="2" charset="2"/>
              <a:defRPr kumimoji="1" sz="2000" b="1">
                <a:solidFill>
                  <a:srgbClr val="000066"/>
                </a:solidFill>
                <a:latin typeface="+mn-lt"/>
                <a:ea typeface="+mn-ea"/>
              </a:defRPr>
            </a:lvl2pPr>
            <a:lvl3pPr marL="1181100" indent="-228600" algn="l" rtl="0" eaLnBrk="0" fontAlgn="base" hangingPunct="0">
              <a:spcBef>
                <a:spcPct val="20000"/>
              </a:spcBef>
              <a:spcAft>
                <a:spcPct val="0"/>
              </a:spcAft>
              <a:buFont typeface="Times New Roman" panose="02020603050405020304" pitchFamily="18" charset="0"/>
              <a:defRPr kumimoji="1" sz="16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kumimoji="1" sz="1400">
                <a:solidFill>
                  <a:schemeClr val="tx1"/>
                </a:solidFill>
                <a:latin typeface="+mj-lt"/>
                <a:ea typeface="MS PGothic" panose="020B0600070205080204" pitchFamily="34" charset="-128"/>
              </a:defRPr>
            </a:lvl4pPr>
            <a:lvl5pPr marL="2057400" indent="-228600" algn="l" rtl="0" eaLnBrk="0" fontAlgn="base" hangingPunct="0">
              <a:spcBef>
                <a:spcPct val="20000"/>
              </a:spcBef>
              <a:spcAft>
                <a:spcPct val="0"/>
              </a:spcAft>
              <a:buFont typeface="Wingdings" panose="05000000000000000000" pitchFamily="2" charset="2"/>
              <a:buChar char="è"/>
              <a:defRPr kumimoji="1" sz="1200">
                <a:solidFill>
                  <a:schemeClr val="tx1"/>
                </a:solidFill>
                <a:latin typeface="+mj-lt"/>
                <a:ea typeface="MS PGothic" panose="020B0600070205080204" pitchFamily="34" charset="-128"/>
              </a:defRPr>
            </a:lvl5pPr>
          </a:lstStyle>
          <a:p>
            <a:pPr marL="342900" lvl="0" indent="-342900" eaLnBrk="1" hangingPunct="1">
              <a:buClr>
                <a:srgbClr val="000066"/>
              </a:buClr>
              <a:buFont typeface="Times New Roman" panose="02020603050405020304" pitchFamily="18" charset="0"/>
              <a:buChar char="※"/>
            </a:pP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构件图为系统的构件建模型</a:t>
            </a:r>
            <a:r>
              <a:rPr lang="en-US"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构件即构造应用的软件单元</a:t>
            </a:r>
            <a:r>
              <a:rPr lang="en-US" altLang="zh-CN" sz="1600" b="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还包括各构件之间的依赖关系，以便通过这些依赖关系来估计对系统构件的修改给系统可能带来的影响</a:t>
            </a:r>
            <a:r>
              <a:rPr lang="ja-JP"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ja-JP" altLang="en-US" sz="16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26632" name="Picture 20" descr="13-60"/>
          <p:cNvPicPr>
            <a:picLocks noChangeAspect="1"/>
          </p:cNvPicPr>
          <p:nvPr/>
        </p:nvPicPr>
        <p:blipFill>
          <a:blip r:embed="rId2"/>
          <a:stretch>
            <a:fillRect/>
          </a:stretch>
        </p:blipFill>
        <p:spPr>
          <a:xfrm>
            <a:off x="4990783" y="1164273"/>
            <a:ext cx="3360737" cy="1257300"/>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6627"/>
                                        </p:tgtEl>
                                        <p:attrNameLst>
                                          <p:attrName>style.visibility</p:attrName>
                                        </p:attrNameLst>
                                      </p:cBhvr>
                                      <p:to>
                                        <p:strVal val="visible"/>
                                      </p:to>
                                    </p:set>
                                    <p:animEffect transition="in" filter="wipe(left)">
                                      <p:cBhvr>
                                        <p:cTn id="16" dur="500"/>
                                        <p:tgtEl>
                                          <p:spTgt spid="26627"/>
                                        </p:tgtEl>
                                      </p:cBhvr>
                                    </p:animEffect>
                                  </p:childTnLst>
                                </p:cTn>
                              </p:par>
                              <p:par>
                                <p:cTn id="17" presetID="22" presetClass="entr" presetSubtype="8" fill="hold" nodeType="withEffect">
                                  <p:stCondLst>
                                    <p:cond delay="0"/>
                                  </p:stCondLst>
                                  <p:childTnLst>
                                    <p:set>
                                      <p:cBhvr>
                                        <p:cTn id="18" dur="1" fill="hold">
                                          <p:stCondLst>
                                            <p:cond delay="0"/>
                                          </p:stCondLst>
                                        </p:cTn>
                                        <p:tgtEl>
                                          <p:spTgt spid="26629"/>
                                        </p:tgtEl>
                                        <p:attrNameLst>
                                          <p:attrName>style.visibility</p:attrName>
                                        </p:attrNameLst>
                                      </p:cBhvr>
                                      <p:to>
                                        <p:strVal val="visible"/>
                                      </p:to>
                                    </p:set>
                                    <p:animEffect transition="in" filter="wipe(left)">
                                      <p:cBhvr>
                                        <p:cTn id="19" dur="500"/>
                                        <p:tgtEl>
                                          <p:spTgt spid="2662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6630"/>
                                        </p:tgtEl>
                                        <p:attrNameLst>
                                          <p:attrName>style.visibility</p:attrName>
                                        </p:attrNameLst>
                                      </p:cBhvr>
                                      <p:to>
                                        <p:strVal val="visible"/>
                                      </p:to>
                                    </p:set>
                                    <p:animEffect transition="in" filter="wipe(left)">
                                      <p:cBhvr>
                                        <p:cTn id="22" dur="500"/>
                                        <p:tgtEl>
                                          <p:spTgt spid="266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6631"/>
                                        </p:tgtEl>
                                        <p:attrNameLst>
                                          <p:attrName>style.visibility</p:attrName>
                                        </p:attrNameLst>
                                      </p:cBhvr>
                                      <p:to>
                                        <p:strVal val="visible"/>
                                      </p:to>
                                    </p:set>
                                    <p:animEffect transition="in" filter="wipe(left)">
                                      <p:cBhvr>
                                        <p:cTn id="25" dur="500"/>
                                        <p:tgtEl>
                                          <p:spTgt spid="26631"/>
                                        </p:tgtEl>
                                      </p:cBhvr>
                                    </p:animEffect>
                                  </p:childTnLst>
                                </p:cTn>
                              </p:par>
                              <p:par>
                                <p:cTn id="26" presetID="22" presetClass="entr" presetSubtype="8" fill="hold" nodeType="withEffect">
                                  <p:stCondLst>
                                    <p:cond delay="0"/>
                                  </p:stCondLst>
                                  <p:childTnLst>
                                    <p:set>
                                      <p:cBhvr>
                                        <p:cTn id="27" dur="1" fill="hold">
                                          <p:stCondLst>
                                            <p:cond delay="0"/>
                                          </p:stCondLst>
                                        </p:cTn>
                                        <p:tgtEl>
                                          <p:spTgt spid="26632"/>
                                        </p:tgtEl>
                                        <p:attrNameLst>
                                          <p:attrName>style.visibility</p:attrName>
                                        </p:attrNameLst>
                                      </p:cBhvr>
                                      <p:to>
                                        <p:strVal val="visible"/>
                                      </p:to>
                                    </p:set>
                                    <p:animEffect transition="in" filter="wipe(left)">
                                      <p:cBhvr>
                                        <p:cTn id="28"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627" grpId="0"/>
      <p:bldP spid="26630" grpId="0"/>
      <p:bldP spid="26631" grpId="0"/>
    </p:bldLst>
  </p:timing>
</p:sld>
</file>

<file path=ppt/tags/tag1.xml><?xml version="1.0" encoding="utf-8"?>
<p:tagLst xmlns:p="http://schemas.openxmlformats.org/presentationml/2006/main">
  <p:tag name="ISPRING_PRESENTATION_TITLE" val="1-0428-4"/>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3415</Words>
  <Application>WPS 演示</Application>
  <PresentationFormat>全屏显示(16:9)</PresentationFormat>
  <Paragraphs>287</Paragraphs>
  <Slides>23</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23</vt:i4>
      </vt:variant>
    </vt:vector>
  </HeadingPairs>
  <TitlesOfParts>
    <vt:vector size="40" baseType="lpstr">
      <vt:lpstr>Arial</vt:lpstr>
      <vt:lpstr>宋体</vt:lpstr>
      <vt:lpstr>Wingdings</vt:lpstr>
      <vt:lpstr>方正粗宋简体</vt:lpstr>
      <vt:lpstr>微软雅黑</vt:lpstr>
      <vt:lpstr>方正宋黑简体</vt:lpstr>
      <vt:lpstr>Times New Roman</vt:lpstr>
      <vt:lpstr>MS PGothic</vt:lpstr>
      <vt:lpstr>华文宋体</vt:lpstr>
      <vt:lpstr>Arial Unicode MS</vt:lpstr>
      <vt:lpstr>Calibri Light</vt:lpstr>
      <vt:lpstr>Calibri</vt:lpstr>
      <vt:lpstr>Garamond</vt:lpstr>
      <vt:lpstr>第一PPT，www.1ppt.com</vt:lpstr>
      <vt:lpstr>Paint.Picture</vt:lpstr>
      <vt:lpstr>Word.Picture.8</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F150-T401公开课</dc:title>
  <dc:creator>动手Bar</dc:creator>
  <cp:keywords>动手Bar</cp:keywords>
  <dc:description>动手Bar</dc:description>
  <cp:lastModifiedBy>帅的惊动党中央</cp:lastModifiedBy>
  <cp:revision>260</cp:revision>
  <dcterms:created xsi:type="dcterms:W3CDTF">2015-05-05T08:02:00Z</dcterms:created>
  <dcterms:modified xsi:type="dcterms:W3CDTF">2019-07-04T05:30:48Z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2052-11.1.0.8751</vt:lpwstr>
  </property>
</Properties>
</file>