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325" r:id="rId3"/>
    <p:sldId id="408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300" r:id="rId19"/>
  </p:sldIdLst>
  <p:sldSz cx="9144000" cy="5143500" type="screen16x9"/>
  <p:notesSz cx="9144000" cy="6858000"/>
  <p:custDataLst>
    <p:tags r:id="rId2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2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2BA42-95E3-4DB5-8127-A8041A9ED5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25CE8-90BA-4C4D-A27B-321DE2BEFC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93341-7E73-4CB7-AB28-F066480C63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59133" y="2374342"/>
            <a:ext cx="5953135" cy="829945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VISIO 2010</a:t>
            </a:r>
            <a:endParaRPr lang="en-US" altLang="zh-CN" sz="48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9509" y="1131421"/>
            <a:ext cx="6612382" cy="645160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工程实战基础 </a:t>
            </a:r>
            <a:r>
              <a:rPr lang="zh-CN" altLang="en-US" sz="28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之</a:t>
            </a:r>
            <a:endParaRPr lang="zh-CN" altLang="en-US" sz="48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9133" y="3901696"/>
            <a:ext cx="5953135" cy="460375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北京中科浩电科技有限公司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8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1910194" cy="583565"/>
            <a:chOff x="568442" y="140762"/>
            <a:chExt cx="2546925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2381673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3200" dirty="0" smtClean="0">
                  <a:sym typeface="+mn-ea"/>
                </a:rPr>
                <a:t>Visio</a:t>
              </a:r>
              <a:r>
                <a:rPr lang="zh-CN" altLang="en-US" sz="3200" dirty="0" smtClean="0">
                  <a:sym typeface="+mn-ea"/>
                </a:rPr>
                <a:t>操作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760" y="997585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sp>
        <p:nvSpPr>
          <p:cNvPr id="2" name="内容占位符 7"/>
          <p:cNvSpPr>
            <a:spLocks noGrp="1"/>
          </p:cNvSpPr>
          <p:nvPr/>
        </p:nvSpPr>
        <p:spPr>
          <a:xfrm>
            <a:off x="1200785" y="1570990"/>
            <a:ext cx="3547110" cy="4051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 b="1" dirty="0" smtClean="0"/>
              <a:t>向图形中添加文本</a:t>
            </a:r>
            <a:endParaRPr lang="en-US" altLang="zh-CN" sz="1800" b="1" dirty="0" smtClean="0"/>
          </a:p>
          <a:p>
            <a:pPr marL="0" indent="0"/>
            <a:r>
              <a:rPr lang="zh-CN" altLang="en-US" sz="1800" dirty="0" smtClean="0"/>
              <a:t>       单击</a:t>
            </a:r>
            <a:r>
              <a:rPr lang="zh-CN" altLang="en-US" sz="1800" dirty="0"/>
              <a:t>某个形状然后键入</a:t>
            </a:r>
            <a:r>
              <a:rPr lang="zh-CN" altLang="en-US" sz="1800" dirty="0" smtClean="0"/>
              <a:t>文本。</a:t>
            </a:r>
            <a:endParaRPr lang="zh-CN" altLang="en-US" sz="1800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565" y="1116330"/>
            <a:ext cx="18065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565" y="2901315"/>
            <a:ext cx="1806575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365885" y="3171190"/>
            <a:ext cx="4490720" cy="927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630" indent="-34163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700" b="1" dirty="0">
                <a:latin typeface="+mn-lt"/>
                <a:ea typeface="+mn-ea"/>
              </a:rPr>
              <a:t>删除图形中的文本</a:t>
            </a:r>
            <a:endParaRPr lang="en-US" altLang="zh-CN" sz="1700" b="1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700" dirty="0"/>
              <a:t>       </a:t>
            </a:r>
            <a:r>
              <a:rPr lang="zh-CN" altLang="en-US" sz="1700" dirty="0">
                <a:latin typeface="+mn-lt"/>
                <a:ea typeface="+mn-ea"/>
              </a:rPr>
              <a:t>双击形状，然后在文本突出显示后，按 </a:t>
            </a:r>
            <a:r>
              <a:rPr lang="en-US" altLang="zh-CN" sz="1700" dirty="0">
                <a:latin typeface="+mn-lt"/>
                <a:ea typeface="+mn-ea"/>
              </a:rPr>
              <a:t>DELETE </a:t>
            </a:r>
            <a:r>
              <a:rPr lang="zh-CN" altLang="en-US" sz="1700" dirty="0">
                <a:latin typeface="+mn-lt"/>
                <a:ea typeface="+mn-ea"/>
              </a:rPr>
              <a:t>键。</a:t>
            </a:r>
            <a:endParaRPr lang="zh-CN" altLang="en-US" sz="1700" dirty="0">
              <a:latin typeface="+mn-lt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3558019" cy="583565"/>
            <a:chOff x="568442" y="140762"/>
            <a:chExt cx="4744024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4578772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ym typeface="+mn-ea"/>
                </a:rPr>
                <a:t>连接线与线条举例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760" y="964565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5" y="2042160"/>
            <a:ext cx="3002915" cy="249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45" y="2042160"/>
            <a:ext cx="3002280" cy="2192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4"/>
          <p:cNvSpPr txBox="1"/>
          <p:nvPr/>
        </p:nvSpPr>
        <p:spPr>
          <a:xfrm>
            <a:off x="1949450" y="1282700"/>
            <a:ext cx="71755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 smtClean="0"/>
              <a:t>连接线</a:t>
            </a:r>
            <a:endParaRPr lang="zh-CN" altLang="en-US" dirty="0"/>
          </a:p>
        </p:txBody>
      </p:sp>
      <p:sp>
        <p:nvSpPr>
          <p:cNvPr id="3" name="TextBox 8"/>
          <p:cNvSpPr txBox="1"/>
          <p:nvPr/>
        </p:nvSpPr>
        <p:spPr>
          <a:xfrm>
            <a:off x="6036310" y="1282700"/>
            <a:ext cx="71755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 smtClean="0"/>
              <a:t>线条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2338819" cy="583565"/>
            <a:chOff x="568442" y="140762"/>
            <a:chExt cx="3118425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2953173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流程图说明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125" y="1030605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L="0" indent="0">
              <a:lnSpc>
                <a:spcPct val="150000"/>
              </a:lnSpc>
            </a:pPr>
            <a:r>
              <a:rPr lang="zh-CN" altLang="en-US" sz="1800" dirty="0" smtClean="0">
                <a:sym typeface="+mn-ea"/>
              </a:rPr>
              <a:t>流程图</a:t>
            </a:r>
            <a:r>
              <a:rPr lang="zh-CN" altLang="en-US" sz="1800" dirty="0">
                <a:sym typeface="+mn-ea"/>
              </a:rPr>
              <a:t>是将解决问题的详细步骤分布用</a:t>
            </a:r>
            <a:r>
              <a:rPr lang="zh-CN" altLang="en-US" sz="1800" dirty="0" smtClean="0">
                <a:sym typeface="+mn-ea"/>
              </a:rPr>
              <a:t>特定的</a:t>
            </a:r>
            <a:r>
              <a:rPr lang="zh-CN" altLang="en-US" sz="1800" dirty="0">
                <a:sym typeface="+mn-ea"/>
              </a:rPr>
              <a:t>图形符号表示，中间在画线连接以表示处理的</a:t>
            </a:r>
            <a:r>
              <a:rPr lang="zh-CN" altLang="en-US" sz="1800" dirty="0" smtClean="0">
                <a:sym typeface="+mn-ea"/>
              </a:rPr>
              <a:t>流程</a:t>
            </a:r>
            <a:endParaRPr lang="zh-CN" altLang="en-US" sz="1800" dirty="0"/>
          </a:p>
          <a:p>
            <a:pPr marL="0" indent="0">
              <a:lnSpc>
                <a:spcPct val="150000"/>
              </a:lnSpc>
            </a:pPr>
            <a:endParaRPr lang="zh-CN" altLang="en-US" sz="1800" b="1" dirty="0" smtClean="0">
              <a:sym typeface="+mn-ea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800" b="1" dirty="0" smtClean="0">
                <a:sym typeface="+mn-ea"/>
              </a:rPr>
              <a:t>流程图的作用</a:t>
            </a:r>
            <a:endParaRPr lang="en-US" altLang="zh-CN" sz="1800" b="1" dirty="0" smtClean="0"/>
          </a:p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ym typeface="+mn-ea"/>
              </a:rPr>
              <a:t>比文字方式更能直观地说明</a:t>
            </a:r>
            <a:r>
              <a:rPr lang="zh-CN" altLang="en-US" sz="1800" dirty="0">
                <a:sym typeface="+mn-ea"/>
              </a:rPr>
              <a:t>解决问题的步骤</a:t>
            </a:r>
            <a:r>
              <a:rPr lang="zh-CN" altLang="en-US" sz="1800" dirty="0" smtClean="0">
                <a:sym typeface="+mn-ea"/>
              </a:rPr>
              <a:t>，易于理解</a:t>
            </a:r>
            <a:endParaRPr lang="zh-CN" altLang="en-US" sz="1800" dirty="0"/>
          </a:p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ym typeface="+mn-ea"/>
              </a:rPr>
              <a:t>采用</a:t>
            </a:r>
            <a:r>
              <a:rPr lang="zh-CN" altLang="en-US" sz="1800" dirty="0">
                <a:sym typeface="+mn-ea"/>
              </a:rPr>
              <a:t>图形</a:t>
            </a:r>
            <a:r>
              <a:rPr lang="zh-CN" altLang="en-US" sz="1800" dirty="0" smtClean="0">
                <a:sym typeface="+mn-ea"/>
              </a:rPr>
              <a:t>方式描述</a:t>
            </a:r>
            <a:r>
              <a:rPr lang="zh-CN" altLang="en-US" sz="1800" dirty="0">
                <a:sym typeface="+mn-ea"/>
              </a:rPr>
              <a:t>问题</a:t>
            </a:r>
            <a:r>
              <a:rPr lang="zh-CN" altLang="en-US" sz="1800" dirty="0" smtClean="0">
                <a:sym typeface="+mn-ea"/>
              </a:rPr>
              <a:t>，可以令人快速</a:t>
            </a:r>
            <a:r>
              <a:rPr lang="zh-CN" altLang="en-US" sz="1800" dirty="0">
                <a:sym typeface="+mn-ea"/>
              </a:rPr>
              <a:t>、准确地理解解决问题的部门、人员以及</a:t>
            </a:r>
            <a:r>
              <a:rPr lang="zh-CN" altLang="en-US" sz="1800" dirty="0" smtClean="0">
                <a:sym typeface="+mn-ea"/>
              </a:rPr>
              <a:t>顺序</a:t>
            </a:r>
            <a:endParaRPr lang="en-US" altLang="zh-CN" sz="1800" dirty="0" smtClean="0"/>
          </a:p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ym typeface="+mn-ea"/>
              </a:rPr>
              <a:t>更换人员时</a:t>
            </a:r>
            <a:r>
              <a:rPr lang="zh-CN" altLang="en-US" sz="1800" dirty="0">
                <a:sym typeface="+mn-ea"/>
              </a:rPr>
              <a:t>，按图理解，容易</a:t>
            </a:r>
            <a:r>
              <a:rPr lang="zh-CN" altLang="en-US" sz="1800" dirty="0" smtClean="0">
                <a:sym typeface="+mn-ea"/>
              </a:rPr>
              <a:t>上手</a:t>
            </a: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4777219" cy="583565"/>
            <a:chOff x="568442" y="140762"/>
            <a:chExt cx="6369624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6204372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 smtClean="0">
                  <a:sym typeface="+mn-ea"/>
                </a:rPr>
                <a:t>流程图特定图形符号说明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760" y="931545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pic>
        <p:nvPicPr>
          <p:cNvPr id="7170" name="AutoShape 38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90" y="1007745"/>
            <a:ext cx="687070" cy="46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838450" y="1007745"/>
            <a:ext cx="508317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sz="1600" dirty="0"/>
              <a:t>操作：长方形。当发生作业的变化时，一般在长方形中简要描述有关作业的要求。</a:t>
            </a:r>
            <a:endParaRPr lang="zh-CN" altLang="en-US" sz="1600" dirty="0"/>
          </a:p>
        </p:txBody>
      </p:sp>
      <p:pic>
        <p:nvPicPr>
          <p:cNvPr id="7171" name="AutoShape 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90" y="1752600"/>
            <a:ext cx="770890" cy="46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838450" y="1752600"/>
            <a:ext cx="5083810" cy="6140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sz="1700" dirty="0"/>
              <a:t>决策点：菱形。在流程中必须作出决策的地方使用，其后的各个步骤都将因为这个决策而不同。</a:t>
            </a:r>
            <a:endParaRPr lang="zh-CN" altLang="en-US" sz="1700" dirty="0"/>
          </a:p>
        </p:txBody>
      </p:sp>
      <p:pic>
        <p:nvPicPr>
          <p:cNvPr id="7172" name="AutoShape 3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45" y="2665730"/>
            <a:ext cx="724535" cy="46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838450" y="2592705"/>
            <a:ext cx="5096510" cy="6140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sz="1700" dirty="0"/>
              <a:t>文本框：波形底的长方形。在某个环节出现重要的书面文件（如单据、表格、报告</a:t>
            </a:r>
            <a:r>
              <a:rPr lang="zh-CN" altLang="zh-CN" sz="1700" dirty="0" smtClean="0"/>
              <a:t>等）</a:t>
            </a:r>
            <a:r>
              <a:rPr lang="zh-CN" altLang="zh-CN" sz="1700" dirty="0"/>
              <a:t>时，用它表示。</a:t>
            </a:r>
            <a:endParaRPr lang="zh-CN" altLang="en-US" sz="1700" dirty="0"/>
          </a:p>
        </p:txBody>
      </p:sp>
      <p:pic>
        <p:nvPicPr>
          <p:cNvPr id="7173" name="AutoShape 2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90" y="3498850"/>
            <a:ext cx="739140" cy="44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851150" y="3415030"/>
            <a:ext cx="5083810" cy="6140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sz="1700" dirty="0"/>
              <a:t>数据：平行四边形。在产生重要数据的环节用它标示数据的</a:t>
            </a:r>
            <a:r>
              <a:rPr lang="zh-CN" altLang="zh-CN" sz="1700" dirty="0" smtClean="0"/>
              <a:t>名称</a:t>
            </a:r>
            <a:r>
              <a:rPr lang="zh-CN" altLang="en-US" sz="1700" dirty="0"/>
              <a:t>。</a:t>
            </a:r>
            <a:endParaRPr lang="zh-CN" altLang="en-US" sz="1700" dirty="0"/>
          </a:p>
        </p:txBody>
      </p:sp>
      <p:pic>
        <p:nvPicPr>
          <p:cNvPr id="7174" name="Line 3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45" y="4247880"/>
            <a:ext cx="865149" cy="32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52420" y="4224020"/>
            <a:ext cx="5082540" cy="35242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sz="1700" dirty="0"/>
              <a:t>流动方向：箭头。表示流程步骤的顺序和方向</a:t>
            </a:r>
            <a:endParaRPr lang="zh-CN" altLang="en-US" sz="17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2745219" cy="583565"/>
            <a:chOff x="568442" y="140762"/>
            <a:chExt cx="3660291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3495039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流程图的结构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125" y="1075055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grpSp>
        <p:nvGrpSpPr>
          <p:cNvPr id="10" name="组合 8"/>
          <p:cNvGrpSpPr/>
          <p:nvPr/>
        </p:nvGrpSpPr>
        <p:grpSpPr>
          <a:xfrm>
            <a:off x="976630" y="1252220"/>
            <a:ext cx="6934200" cy="3368040"/>
            <a:chOff x="992560" y="2395627"/>
            <a:chExt cx="8178452" cy="3681323"/>
          </a:xfrm>
        </p:grpSpPr>
        <p:sp>
          <p:nvSpPr>
            <p:cNvPr id="11" name="矩形 10"/>
            <p:cNvSpPr/>
            <p:nvPr/>
          </p:nvSpPr>
          <p:spPr>
            <a:xfrm>
              <a:off x="1304575" y="2395627"/>
              <a:ext cx="1096133" cy="368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/>
                <a:t>顺序结构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543984" y="2395627"/>
              <a:ext cx="1096133" cy="368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/>
                <a:t>选择结构</a:t>
              </a: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960255" y="2395627"/>
              <a:ext cx="1096133" cy="368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/>
                <a:t>循环结构</a:t>
              </a:r>
              <a:endParaRPr lang="zh-CN" altLang="en-US" sz="1600" dirty="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560" y="3428999"/>
              <a:ext cx="1635845" cy="2647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92" y="3727670"/>
              <a:ext cx="3938198" cy="2050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312" y="3428999"/>
              <a:ext cx="1409700" cy="2647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3151619" cy="583565"/>
            <a:chOff x="568442" y="140762"/>
            <a:chExt cx="4202158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4036906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绘制流程图加粗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125" y="1030605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  <a:sym typeface="+mn-ea"/>
              </a:rPr>
              <a:t>处理程序须</a:t>
            </a:r>
            <a:r>
              <a:rPr lang="zh-CN" altLang="en-US" sz="1800" dirty="0">
                <a:latin typeface="+mn-ea"/>
                <a:sym typeface="+mn-ea"/>
              </a:rPr>
              <a:t>以</a:t>
            </a:r>
            <a:r>
              <a:rPr lang="zh-CN" altLang="en-US" sz="1800" dirty="0" smtClean="0">
                <a:latin typeface="+mn-ea"/>
                <a:sym typeface="+mn-ea"/>
              </a:rPr>
              <a:t>单</a:t>
            </a:r>
            <a:r>
              <a:rPr lang="zh-TW" altLang="en-US" sz="1800" dirty="0" smtClean="0">
                <a:latin typeface="+mn-ea"/>
                <a:sym typeface="+mn-ea"/>
              </a:rPr>
              <a:t>一</a:t>
            </a:r>
            <a:r>
              <a:rPr lang="zh-CN" altLang="en-US" sz="1800" dirty="0" smtClean="0">
                <a:latin typeface="+mn-ea"/>
                <a:sym typeface="+mn-ea"/>
              </a:rPr>
              <a:t>入口与单</a:t>
            </a:r>
            <a:r>
              <a:rPr lang="zh-TW" altLang="en-US" sz="1800" dirty="0" smtClean="0">
                <a:latin typeface="+mn-ea"/>
                <a:sym typeface="+mn-ea"/>
              </a:rPr>
              <a:t>一</a:t>
            </a:r>
            <a:r>
              <a:rPr lang="zh-CN" altLang="en-US" sz="1800" dirty="0" smtClean="0">
                <a:latin typeface="+mn-ea"/>
                <a:sym typeface="+mn-ea"/>
              </a:rPr>
              <a:t>出口</a:t>
            </a:r>
            <a:endParaRPr lang="zh-CN" altLang="en-US" sz="1800" dirty="0">
              <a:latin typeface="+mn-ea"/>
            </a:endParaRPr>
          </a:p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ym typeface="+mn-ea"/>
              </a:rPr>
              <a:t>流程图</a:t>
            </a:r>
            <a:r>
              <a:rPr lang="zh-CN" altLang="en-US" sz="1800" dirty="0">
                <a:sym typeface="+mn-ea"/>
              </a:rPr>
              <a:t>一页放不下时，可使用连接符号连接下一页流程图。同一页流程图中，若流程较为复杂，也可使用连接符号来</a:t>
            </a:r>
            <a:r>
              <a:rPr lang="zh-CN" altLang="en-US" sz="1800" dirty="0" smtClean="0">
                <a:sym typeface="+mn-ea"/>
              </a:rPr>
              <a:t>连接</a:t>
            </a:r>
            <a:endParaRPr lang="zh-CN" altLang="en-US" sz="1800" dirty="0"/>
          </a:p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ym typeface="+mn-ea"/>
              </a:rPr>
              <a:t>相同</a:t>
            </a:r>
            <a:r>
              <a:rPr lang="zh-CN" altLang="en-US" sz="1800" dirty="0">
                <a:sym typeface="+mn-ea"/>
              </a:rPr>
              <a:t>流程图符号应该大小</a:t>
            </a:r>
            <a:r>
              <a:rPr lang="zh-CN" altLang="en-US" sz="1800" dirty="0" smtClean="0">
                <a:sym typeface="+mn-ea"/>
              </a:rPr>
              <a:t>一致</a:t>
            </a:r>
            <a:endParaRPr lang="zh-CN" altLang="en-US" sz="1800" dirty="0"/>
          </a:p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ym typeface="+mn-ea"/>
              </a:rPr>
              <a:t>路径</a:t>
            </a:r>
            <a:r>
              <a:rPr lang="zh-CN" altLang="en-US" sz="1800" dirty="0">
                <a:sym typeface="+mn-ea"/>
              </a:rPr>
              <a:t>符号宜避免</a:t>
            </a:r>
            <a:r>
              <a:rPr lang="zh-CN" altLang="en-US" sz="1800" dirty="0" smtClean="0">
                <a:sym typeface="+mn-ea"/>
              </a:rPr>
              <a:t>相互交叉</a:t>
            </a:r>
            <a:endParaRPr lang="zh-CN" altLang="en-US" sz="1800" dirty="0"/>
          </a:p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ym typeface="+mn-ea"/>
              </a:rPr>
              <a:t>同</a:t>
            </a:r>
            <a:r>
              <a:rPr lang="zh-CN" altLang="en-US" sz="1800" dirty="0">
                <a:sym typeface="+mn-ea"/>
              </a:rPr>
              <a:t>一路径的指示符号箭头应该只有一</a:t>
            </a:r>
            <a:r>
              <a:rPr lang="zh-CN" altLang="en-US" sz="1800" dirty="0" smtClean="0">
                <a:sym typeface="+mn-ea"/>
              </a:rPr>
              <a:t>个</a:t>
            </a:r>
            <a:endParaRPr lang="zh-CN" altLang="en-US" sz="1800" dirty="0"/>
          </a:p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ym typeface="+mn-ea"/>
              </a:rPr>
              <a:t>使用</a:t>
            </a:r>
            <a:r>
              <a:rPr lang="zh-CN" altLang="en-US" sz="1800" dirty="0">
                <a:sym typeface="+mn-ea"/>
              </a:rPr>
              <a:t>箭头标明流程方向，符号应该使用标准</a:t>
            </a:r>
            <a:r>
              <a:rPr lang="zh-CN" altLang="en-US" sz="1800" dirty="0" smtClean="0">
                <a:sym typeface="+mn-ea"/>
              </a:rPr>
              <a:t>流程图符号</a:t>
            </a:r>
            <a:endParaRPr lang="zh-CN" altLang="en-US" sz="1800" dirty="0"/>
          </a:p>
          <a:p>
            <a:pPr marL="0" indent="0">
              <a:lnSpc>
                <a:spcPct val="150000"/>
              </a:lnSpc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244311" y="-654628"/>
            <a:ext cx="6554066" cy="6452755"/>
            <a:chOff x="1659081" y="-872837"/>
            <a:chExt cx="8738755" cy="8603673"/>
          </a:xfrm>
        </p:grpSpPr>
        <p:sp>
          <p:nvSpPr>
            <p:cNvPr id="3" name="椭圆 2"/>
            <p:cNvSpPr/>
            <p:nvPr/>
          </p:nvSpPr>
          <p:spPr>
            <a:xfrm>
              <a:off x="1794163" y="-872837"/>
              <a:ext cx="8603673" cy="8603673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659081" y="1713219"/>
              <a:ext cx="578692" cy="1424836"/>
              <a:chOff x="1659081" y="1713219"/>
              <a:chExt cx="578692" cy="14248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659081" y="2207428"/>
                <a:ext cx="436418" cy="43641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59081" y="2836170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35888" y="1713219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537137" y="4516762"/>
              <a:ext cx="839038" cy="1362308"/>
              <a:chOff x="9537137" y="4516762"/>
              <a:chExt cx="839038" cy="1362308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9724442" y="4979707"/>
                <a:ext cx="436418" cy="43641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 flipH="1">
                <a:off x="9537137" y="5577185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 flipH="1">
                <a:off x="10074290" y="4516762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15" dirty="0"/>
              </a:p>
            </p:txBody>
          </p:sp>
        </p:grpSp>
      </p:grpSp>
      <p:sp>
        <p:nvSpPr>
          <p:cNvPr id="32" name="文本框 31"/>
          <p:cNvSpPr txBox="1"/>
          <p:nvPr/>
        </p:nvSpPr>
        <p:spPr>
          <a:xfrm>
            <a:off x="1068465" y="1791165"/>
            <a:ext cx="7019925" cy="6924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39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感谢观看  </a:t>
            </a:r>
            <a:r>
              <a:rPr lang="en-US" altLang="zh-CN" sz="39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THANKS</a:t>
            </a:r>
            <a:endParaRPr lang="zh-CN" altLang="en-US" sz="39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15" y="2882372"/>
            <a:ext cx="1827767" cy="1827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38000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38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1119619" cy="583565"/>
            <a:chOff x="568442" y="140762"/>
            <a:chExt cx="1492825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1327573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概述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125" y="1279525"/>
            <a:ext cx="7905115" cy="224663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标准作业流程意义</a:t>
            </a: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标准作业流程是企业界常用的一种作业方法，其目的在使每一项作业流程均能清楚呈现，任何人只要看到流程图，便能一目了然，有助于相关作业人员对整体工作流程的掌握</a:t>
            </a: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1119619" cy="583565"/>
            <a:chOff x="568442" y="140762"/>
            <a:chExt cx="1492825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1327573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概述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125" y="957580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制作流程图的优点：</a:t>
            </a: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（</a:t>
            </a:r>
            <a:r>
              <a:rPr lang="en-US" altLang="zh-CN" sz="18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1</a:t>
            </a:r>
            <a:r>
              <a:rPr lang="zh-CN" altLang="en-US" sz="18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）所有流程一目了然，工作人员能掌握全局。</a:t>
            </a: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（</a:t>
            </a:r>
            <a:r>
              <a:rPr lang="en-US" altLang="zh-CN" sz="18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2</a:t>
            </a:r>
            <a:r>
              <a:rPr lang="zh-CN" altLang="en-US" sz="18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）更换人手时，按图索骥，容易上手</a:t>
            </a: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（</a:t>
            </a:r>
            <a:r>
              <a:rPr lang="en-US" altLang="zh-CN" sz="18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3</a:t>
            </a:r>
            <a:r>
              <a:rPr lang="zh-CN" altLang="en-US" sz="18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）所有流程在绘制时，更容易发现疏失之处，可适时予以调整更改，使各项作业更为严谨</a:t>
            </a: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定义：展现过程步骤和决策点顺序的图形文档，是将一个过程的步骤用图的形式表示出来的一种图示结构</a:t>
            </a: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1932419" cy="583565"/>
            <a:chOff x="568442" y="140762"/>
            <a:chExt cx="2576558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2411306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3200" dirty="0" smtClean="0">
                  <a:sym typeface="+mn-ea"/>
                </a:rPr>
                <a:t>创建模板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29615" y="841375"/>
            <a:ext cx="7518400" cy="405384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60" y="996315"/>
            <a:ext cx="6509385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2722994" cy="583565"/>
            <a:chOff x="568442" y="140762"/>
            <a:chExt cx="3630658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3465406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3200" dirty="0" smtClean="0">
                  <a:sym typeface="+mn-ea"/>
                </a:rPr>
                <a:t>Visio</a:t>
              </a:r>
              <a:r>
                <a:rPr lang="zh-CN" altLang="en-US" sz="3200" dirty="0" smtClean="0">
                  <a:sym typeface="+mn-ea"/>
                </a:rPr>
                <a:t>绘图窗口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2954020" y="3483293"/>
            <a:ext cx="3086100" cy="273844"/>
          </a:xfrm>
        </p:spPr>
        <p:txBody>
          <a:bodyPr/>
          <a:p>
            <a:pPr>
              <a:defRPr/>
            </a:pPr>
            <a:r>
              <a:rPr lang="en-US" altLang="zh-CN" smtClean="0"/>
              <a:t>Visio</a:t>
            </a:r>
            <a:r>
              <a:rPr lang="zh-CN" altLang="en-US" smtClean="0"/>
              <a:t>使用基础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83020" y="3483293"/>
            <a:ext cx="2057400" cy="273844"/>
          </a:xfrm>
        </p:spPr>
        <p:txBody>
          <a:bodyPr/>
          <a:p>
            <a:pPr>
              <a:defRPr/>
            </a:pPr>
            <a:fld id="{930920F8-5509-4B6F-8BBA-D2C4D9A7052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85" y="841375"/>
            <a:ext cx="7269480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15"/>
          <p:cNvSpPr/>
          <p:nvPr/>
        </p:nvSpPr>
        <p:spPr bwMode="auto">
          <a:xfrm>
            <a:off x="2518544" y="1593721"/>
            <a:ext cx="714536" cy="330200"/>
          </a:xfrm>
          <a:prstGeom prst="callout1">
            <a:avLst>
              <a:gd name="adj1" fmla="val 68624"/>
              <a:gd name="adj2" fmla="val 11739"/>
              <a:gd name="adj3" fmla="val 137752"/>
              <a:gd name="adj4" fmla="val -139264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p>
            <a:r>
              <a:rPr lang="zh-CN" altLang="en-US" sz="1600" dirty="0"/>
              <a:t>模具</a:t>
            </a:r>
            <a:endParaRPr lang="zh-CN" altLang="en-US" sz="1600" dirty="0"/>
          </a:p>
        </p:txBody>
      </p:sp>
      <p:sp>
        <p:nvSpPr>
          <p:cNvPr id="10" name="AutoShape 16"/>
          <p:cNvSpPr/>
          <p:nvPr/>
        </p:nvSpPr>
        <p:spPr bwMode="auto">
          <a:xfrm>
            <a:off x="1422317" y="4394166"/>
            <a:ext cx="603305" cy="333375"/>
          </a:xfrm>
          <a:prstGeom prst="callout1">
            <a:avLst>
              <a:gd name="adj1" fmla="val 10556"/>
              <a:gd name="adj2" fmla="val 44474"/>
              <a:gd name="adj3" fmla="val -305704"/>
              <a:gd name="adj4" fmla="val -15669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p>
            <a:r>
              <a:rPr lang="zh-CN" altLang="en-US" sz="1600" dirty="0" smtClean="0"/>
              <a:t>形状</a:t>
            </a:r>
            <a:endParaRPr lang="zh-CN" altLang="en-US" sz="1600" dirty="0"/>
          </a:p>
        </p:txBody>
      </p:sp>
      <p:sp>
        <p:nvSpPr>
          <p:cNvPr id="11" name="AutoShape 17"/>
          <p:cNvSpPr/>
          <p:nvPr/>
        </p:nvSpPr>
        <p:spPr bwMode="auto">
          <a:xfrm>
            <a:off x="7086254" y="2771013"/>
            <a:ext cx="914400" cy="287337"/>
          </a:xfrm>
          <a:prstGeom prst="callout1">
            <a:avLst>
              <a:gd name="adj1" fmla="val 50944"/>
              <a:gd name="adj2" fmla="val 3642"/>
              <a:gd name="adj3" fmla="val 121139"/>
              <a:gd name="adj4" fmla="val -16424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p>
            <a:r>
              <a:rPr lang="zh-CN" altLang="en-US" sz="1600" dirty="0"/>
              <a:t>绘图页</a:t>
            </a:r>
            <a:endParaRPr lang="zh-CN" altLang="en-US" sz="1600" dirty="0"/>
          </a:p>
        </p:txBody>
      </p:sp>
      <p:sp>
        <p:nvSpPr>
          <p:cNvPr id="12" name="AutoShape 18"/>
          <p:cNvSpPr/>
          <p:nvPr/>
        </p:nvSpPr>
        <p:spPr bwMode="auto">
          <a:xfrm>
            <a:off x="2662568" y="4261633"/>
            <a:ext cx="1051842" cy="287338"/>
          </a:xfrm>
          <a:prstGeom prst="callout1">
            <a:avLst>
              <a:gd name="adj1" fmla="val 56527"/>
              <a:gd name="adj2" fmla="val 80999"/>
              <a:gd name="adj3" fmla="val -22371"/>
              <a:gd name="adj4" fmla="val 141989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p>
            <a:r>
              <a:rPr lang="zh-CN" altLang="en-US" sz="1600" dirty="0"/>
              <a:t>绘图窗口</a:t>
            </a:r>
            <a:endParaRPr lang="zh-CN" altLang="en-US" sz="1600" dirty="0"/>
          </a:p>
        </p:txBody>
      </p:sp>
      <p:sp>
        <p:nvSpPr>
          <p:cNvPr id="14" name="AutoShape 20"/>
          <p:cNvSpPr/>
          <p:nvPr/>
        </p:nvSpPr>
        <p:spPr bwMode="auto">
          <a:xfrm>
            <a:off x="5473750" y="841455"/>
            <a:ext cx="909089" cy="287337"/>
          </a:xfrm>
          <a:prstGeom prst="callout1">
            <a:avLst>
              <a:gd name="adj1" fmla="val 39778"/>
              <a:gd name="adj2" fmla="val -4810"/>
              <a:gd name="adj3" fmla="val 62431"/>
              <a:gd name="adj4" fmla="val -169420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 lIns="0"/>
          <a:p>
            <a:r>
              <a:rPr lang="zh-CN" altLang="en-US" sz="1600" dirty="0"/>
              <a:t>菜单栏</a:t>
            </a:r>
            <a:endParaRPr lang="zh-CN" altLang="en-US" sz="1600" dirty="0"/>
          </a:p>
        </p:txBody>
      </p:sp>
      <p:sp>
        <p:nvSpPr>
          <p:cNvPr id="15" name="AutoShape 21"/>
          <p:cNvSpPr/>
          <p:nvPr/>
        </p:nvSpPr>
        <p:spPr bwMode="auto">
          <a:xfrm>
            <a:off x="7708689" y="1208926"/>
            <a:ext cx="731226" cy="287338"/>
          </a:xfrm>
          <a:prstGeom prst="callout1">
            <a:avLst>
              <a:gd name="adj1" fmla="val 56527"/>
              <a:gd name="adj2" fmla="val 1265"/>
              <a:gd name="adj3" fmla="val 58503"/>
              <a:gd name="adj4" fmla="val -180402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 lIns="0"/>
          <a:p>
            <a:r>
              <a:rPr lang="zh-CN" altLang="en-US" sz="1600" dirty="0"/>
              <a:t>工具栏</a:t>
            </a:r>
            <a:endParaRPr lang="zh-CN" altLang="en-US" sz="1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2722994" cy="583565"/>
            <a:chOff x="568442" y="140762"/>
            <a:chExt cx="3630658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3465406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3200" dirty="0">
                  <a:sym typeface="+mn-ea"/>
                </a:rPr>
                <a:t>Visio</a:t>
              </a:r>
              <a:r>
                <a:rPr lang="zh-CN" altLang="en-US" sz="3200" dirty="0">
                  <a:sym typeface="+mn-ea"/>
                </a:rPr>
                <a:t>图形</a:t>
              </a:r>
              <a:r>
                <a:rPr lang="zh-CN" altLang="en-US" sz="3200" dirty="0" smtClean="0">
                  <a:sym typeface="+mn-ea"/>
                </a:rPr>
                <a:t>操作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125" y="988695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ym typeface="+mn-ea"/>
              </a:rPr>
              <a:t>图形的生成</a:t>
            </a:r>
            <a:endParaRPr lang="en-US" altLang="zh-CN" sz="1800" b="1" dirty="0" smtClean="0"/>
          </a:p>
          <a:p>
            <a:pPr marL="0" indent="0">
              <a:lnSpc>
                <a:spcPct val="130000"/>
              </a:lnSpc>
            </a:pPr>
            <a:r>
              <a:rPr lang="zh-CN" altLang="en-US" sz="1800" b="1" dirty="0" smtClean="0">
                <a:sym typeface="+mn-ea"/>
              </a:rPr>
              <a:t>       </a:t>
            </a:r>
            <a:r>
              <a:rPr lang="zh-CN" altLang="en-US" sz="1800" dirty="0" smtClean="0">
                <a:sym typeface="+mn-ea"/>
              </a:rPr>
              <a:t>在</a:t>
            </a:r>
            <a:r>
              <a:rPr lang="zh-CN" altLang="en-US" sz="1800" dirty="0">
                <a:sym typeface="+mn-ea"/>
              </a:rPr>
              <a:t>模具中选择要添加到页面上的图形。 </a:t>
            </a:r>
            <a:endParaRPr lang="zh-CN" altLang="en-US" sz="18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ym typeface="+mn-ea"/>
              </a:rPr>
              <a:t>图形的移动</a:t>
            </a:r>
            <a:endParaRPr lang="en-US" altLang="zh-CN" sz="1800" b="1" dirty="0" smtClean="0"/>
          </a:p>
          <a:p>
            <a:pPr marL="0" indent="0">
              <a:lnSpc>
                <a:spcPct val="130000"/>
              </a:lnSpc>
            </a:pPr>
            <a:r>
              <a:rPr lang="zh-CN" altLang="en-GB" sz="1800" dirty="0" smtClean="0">
                <a:sym typeface="+mn-ea"/>
              </a:rPr>
              <a:t>       用</a:t>
            </a:r>
            <a:r>
              <a:rPr lang="zh-CN" altLang="en-GB" sz="1800" dirty="0">
                <a:sym typeface="+mn-ea"/>
              </a:rPr>
              <a:t>鼠标拖拽图形，则可以将其移动到合适的位置上。</a:t>
            </a:r>
            <a:endParaRPr lang="zh-CN" altLang="en-GB" sz="18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ym typeface="+mn-ea"/>
              </a:rPr>
              <a:t>图形的删除</a:t>
            </a:r>
            <a:endParaRPr lang="en-US" altLang="zh-CN" sz="1800" b="1" dirty="0" smtClean="0"/>
          </a:p>
          <a:p>
            <a:pPr marL="0" indent="0">
              <a:lnSpc>
                <a:spcPct val="130000"/>
              </a:lnSpc>
            </a:pPr>
            <a:r>
              <a:rPr lang="zh-CN" altLang="en-GB" sz="1800" dirty="0" smtClean="0">
                <a:sym typeface="+mn-ea"/>
              </a:rPr>
              <a:t>       选中</a:t>
            </a:r>
            <a:r>
              <a:rPr lang="zh-CN" altLang="en-GB" sz="1800" dirty="0">
                <a:sym typeface="+mn-ea"/>
              </a:rPr>
              <a:t>该图形，按“</a:t>
            </a:r>
            <a:r>
              <a:rPr lang="en-GB" altLang="zh-CN" sz="1800" dirty="0" smtClean="0">
                <a:sym typeface="+mn-ea"/>
              </a:rPr>
              <a:t>Delete</a:t>
            </a:r>
            <a:r>
              <a:rPr lang="zh-CN" altLang="en-US" sz="1800" dirty="0" smtClean="0">
                <a:sym typeface="+mn-ea"/>
              </a:rPr>
              <a:t>”</a:t>
            </a:r>
            <a:r>
              <a:rPr lang="zh-CN" altLang="en-GB" sz="1800" dirty="0" smtClean="0">
                <a:sym typeface="+mn-ea"/>
              </a:rPr>
              <a:t>键即</a:t>
            </a:r>
            <a:r>
              <a:rPr lang="zh-CN" altLang="en-GB" sz="1800" dirty="0">
                <a:sym typeface="+mn-ea"/>
              </a:rPr>
              <a:t>可删除该图形。</a:t>
            </a:r>
            <a:endParaRPr lang="zh-CN" altLang="en-US" sz="18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ym typeface="+mn-ea"/>
              </a:rPr>
              <a:t>图形大小调整</a:t>
            </a:r>
            <a:endParaRPr lang="en-US" altLang="zh-CN" sz="1800" b="1" dirty="0" smtClean="0"/>
          </a:p>
          <a:p>
            <a:pPr marL="0" indent="0">
              <a:lnSpc>
                <a:spcPct val="130000"/>
              </a:lnSpc>
            </a:pPr>
            <a:r>
              <a:rPr lang="zh-CN" altLang="en-US" sz="1800" dirty="0" smtClean="0">
                <a:sym typeface="+mn-ea"/>
              </a:rPr>
              <a:t>       可以</a:t>
            </a:r>
            <a:r>
              <a:rPr lang="zh-CN" altLang="en-US" sz="1800" dirty="0">
                <a:sym typeface="+mn-ea"/>
              </a:rPr>
              <a:t>通过拖动形状的角、边或底部的手柄来调整形状的大小。</a:t>
            </a:r>
            <a:endParaRPr lang="zh-CN" altLang="en-US" sz="18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ym typeface="+mn-ea"/>
              </a:rPr>
              <a:t>图形格式修改</a:t>
            </a:r>
            <a:endParaRPr lang="en-US" altLang="zh-CN" sz="1800" b="1" dirty="0" smtClean="0"/>
          </a:p>
          <a:p>
            <a:pPr marL="609600" indent="-609600">
              <a:lnSpc>
                <a:spcPct val="130000"/>
              </a:lnSpc>
            </a:pPr>
            <a:r>
              <a:rPr lang="zh-CN" altLang="en-US" sz="1800" dirty="0" smtClean="0">
                <a:sym typeface="+mn-ea"/>
              </a:rPr>
              <a:t>       修改选中图形的填充颜色、填充图案、</a:t>
            </a:r>
            <a:r>
              <a:rPr lang="zh-CN" altLang="en-US" sz="1800" dirty="0">
                <a:sym typeface="+mn-ea"/>
              </a:rPr>
              <a:t>图案</a:t>
            </a:r>
            <a:r>
              <a:rPr lang="zh-CN" altLang="en-US" sz="1800" dirty="0" smtClean="0">
                <a:sym typeface="+mn-ea"/>
              </a:rPr>
              <a:t>颜色、线条格式等</a:t>
            </a: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4716259" cy="583565"/>
            <a:chOff x="568442" y="140762"/>
            <a:chExt cx="6288344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6123092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3200" dirty="0" smtClean="0">
                  <a:sym typeface="+mn-ea"/>
                </a:rPr>
                <a:t>Visio</a:t>
              </a:r>
              <a:r>
                <a:rPr lang="zh-CN" altLang="en-US" sz="3200" dirty="0" smtClean="0">
                  <a:sym typeface="+mn-ea"/>
                </a:rPr>
                <a:t>图形操作</a:t>
              </a:r>
              <a:r>
                <a:rPr lang="en-US" altLang="zh-CN" sz="3200" dirty="0" smtClean="0">
                  <a:sym typeface="+mn-ea"/>
                </a:rPr>
                <a:t>—</a:t>
              </a:r>
              <a:r>
                <a:rPr lang="zh-CN" altLang="en-US" sz="3200" dirty="0">
                  <a:sym typeface="+mn-ea"/>
                </a:rPr>
                <a:t>图形</a:t>
              </a:r>
              <a:r>
                <a:rPr lang="zh-CN" altLang="en-US" sz="3200" dirty="0" smtClean="0">
                  <a:sym typeface="+mn-ea"/>
                </a:rPr>
                <a:t>生成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760" y="981710"/>
            <a:ext cx="8181340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2870200" y="3421698"/>
            <a:ext cx="3086100" cy="273844"/>
          </a:xfrm>
        </p:spPr>
        <p:txBody>
          <a:bodyPr/>
          <a:p>
            <a:pPr>
              <a:defRPr/>
            </a:pPr>
            <a:r>
              <a:rPr lang="en-US" altLang="zh-CN" smtClean="0"/>
              <a:t>Visio</a:t>
            </a:r>
            <a:r>
              <a:rPr lang="zh-CN" altLang="en-US" smtClean="0"/>
              <a:t>使用基础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299200" y="3421698"/>
            <a:ext cx="2057400" cy="273844"/>
          </a:xfrm>
        </p:spPr>
        <p:txBody>
          <a:bodyPr/>
          <a:p>
            <a:pPr>
              <a:defRPr/>
            </a:pPr>
            <a:fld id="{930920F8-5509-4B6F-8BBA-D2C4D9A7052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641" y="1274961"/>
            <a:ext cx="338284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6"/>
          <a:stretch>
            <a:fillRect/>
          </a:stretch>
        </p:blipFill>
        <p:spPr bwMode="auto">
          <a:xfrm>
            <a:off x="750570" y="1101090"/>
            <a:ext cx="198755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50893" y="3421882"/>
            <a:ext cx="225994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 smtClean="0"/>
              <a:t>从模具栏里选择合适的形状拖拽到绘图页即可</a:t>
            </a:r>
            <a:endParaRPr lang="zh-CN" altLang="en-US" sz="17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67" y="3104752"/>
            <a:ext cx="2058524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虚尾箭头 5"/>
          <p:cNvSpPr/>
          <p:nvPr/>
        </p:nvSpPr>
        <p:spPr>
          <a:xfrm>
            <a:off x="2959735" y="1653540"/>
            <a:ext cx="494030" cy="300990"/>
          </a:xfrm>
          <a:prstGeom prst="striped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虚尾箭头 14"/>
          <p:cNvSpPr/>
          <p:nvPr/>
        </p:nvSpPr>
        <p:spPr>
          <a:xfrm rot="5400000">
            <a:off x="4868545" y="2480945"/>
            <a:ext cx="399415" cy="309880"/>
          </a:xfrm>
          <a:prstGeom prst="striped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5529059" cy="583565"/>
            <a:chOff x="568442" y="140762"/>
            <a:chExt cx="7372077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7206825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3200" dirty="0">
                  <a:sym typeface="+mn-ea"/>
                </a:rPr>
                <a:t>Visio</a:t>
              </a:r>
              <a:r>
                <a:rPr lang="zh-CN" altLang="en-US" sz="3200" dirty="0">
                  <a:sym typeface="+mn-ea"/>
                </a:rPr>
                <a:t>图形操作</a:t>
              </a:r>
              <a:r>
                <a:rPr lang="en-US" altLang="zh-CN" sz="3200" dirty="0" smtClean="0">
                  <a:sym typeface="+mn-ea"/>
                </a:rPr>
                <a:t>—</a:t>
              </a:r>
              <a:r>
                <a:rPr lang="zh-CN" altLang="en-US" sz="3200" dirty="0">
                  <a:sym typeface="+mn-ea"/>
                </a:rPr>
                <a:t>连接</a:t>
              </a:r>
              <a:r>
                <a:rPr lang="zh-CN" altLang="en-US" sz="3200" dirty="0" smtClean="0">
                  <a:sym typeface="+mn-ea"/>
                </a:rPr>
                <a:t>形状</a:t>
              </a:r>
              <a:r>
                <a:rPr lang="zh-CN" altLang="en-US" sz="3200" dirty="0">
                  <a:sym typeface="+mn-ea"/>
                </a:rPr>
                <a:t>生成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125" y="963295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 marR="0" lvl="0" indent="0" algn="just" defTabSz="685800" rtl="0" latinLnBrk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" y="1261745"/>
            <a:ext cx="2989580" cy="92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0" y="3337560"/>
            <a:ext cx="282448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虚尾箭头 6"/>
          <p:cNvSpPr/>
          <p:nvPr/>
        </p:nvSpPr>
        <p:spPr>
          <a:xfrm rot="5400000">
            <a:off x="2194560" y="2536825"/>
            <a:ext cx="728345" cy="400050"/>
          </a:xfrm>
          <a:prstGeom prst="striped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TextBox 7"/>
          <p:cNvSpPr txBox="1"/>
          <p:nvPr/>
        </p:nvSpPr>
        <p:spPr>
          <a:xfrm>
            <a:off x="4909820" y="2480945"/>
            <a:ext cx="181356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 smtClean="0"/>
              <a:t>选择形状连接方向，选择所要连接的形状即可</a:t>
            </a:r>
            <a:endParaRPr lang="zh-CN" altLang="en-US" sz="17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6332" y="257968"/>
            <a:ext cx="1910194" cy="583565"/>
            <a:chOff x="568442" y="140762"/>
            <a:chExt cx="2546925" cy="778089"/>
          </a:xfrm>
        </p:grpSpPr>
        <p:sp>
          <p:nvSpPr>
            <p:cNvPr id="5" name="文本框 23"/>
            <p:cNvSpPr txBox="1"/>
            <p:nvPr/>
          </p:nvSpPr>
          <p:spPr>
            <a:xfrm>
              <a:off x="733694" y="140762"/>
              <a:ext cx="2381673" cy="77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3200" dirty="0" smtClean="0">
                  <a:sym typeface="+mn-ea"/>
                </a:rPr>
                <a:t>Visio</a:t>
              </a:r>
              <a:r>
                <a:rPr lang="zh-CN" altLang="en-US" sz="3200" dirty="0" smtClean="0">
                  <a:sym typeface="+mn-ea"/>
                </a:rPr>
                <a:t>操作</a:t>
              </a:r>
              <a:endPara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00B0F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微软雅黑" panose="020B0503020204020204" charset="-122"/>
                <a:cs typeface="+mn-ea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9760" y="1052830"/>
            <a:ext cx="7905115" cy="375983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  <a:round/>
          </a:ln>
        </p:spPr>
        <p:txBody>
          <a:bodyPr anchor="ctr" anchorCtr="1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ym typeface="+mn-ea"/>
              </a:rPr>
              <a:t>向图形中添加文本</a:t>
            </a:r>
            <a:endParaRPr lang="en-US" altLang="zh-CN" sz="1800" b="1" dirty="0" smtClean="0"/>
          </a:p>
          <a:p>
            <a:pPr marL="0" indent="0">
              <a:lnSpc>
                <a:spcPct val="150000"/>
              </a:lnSpc>
            </a:pPr>
            <a:r>
              <a:rPr lang="zh-CN" altLang="en-US" sz="1800" dirty="0" smtClean="0">
                <a:sym typeface="+mn-ea"/>
              </a:rPr>
              <a:t>       可以</a:t>
            </a:r>
            <a:r>
              <a:rPr lang="zh-CN" altLang="en-US" sz="1800" dirty="0">
                <a:sym typeface="+mn-ea"/>
              </a:rPr>
              <a:t>绘制正方形、长方形、圆、直线和曲线等图形。</a:t>
            </a:r>
            <a:endParaRPr lang="zh-CN" altLang="en-US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ym typeface="+mn-ea"/>
              </a:rPr>
              <a:t>添加独立的文本</a:t>
            </a:r>
            <a:endParaRPr lang="en-US" altLang="zh-CN" sz="1800" b="1" dirty="0" smtClean="0"/>
          </a:p>
          <a:p>
            <a:pPr marL="0" indent="0">
              <a:lnSpc>
                <a:spcPct val="150000"/>
              </a:lnSpc>
            </a:pPr>
            <a:r>
              <a:rPr lang="zh-CN" altLang="en-US" sz="1800" dirty="0" smtClean="0">
                <a:sym typeface="+mn-ea"/>
              </a:rPr>
              <a:t>       可以</a:t>
            </a:r>
            <a:r>
              <a:rPr lang="zh-CN" altLang="en-US" sz="1800" dirty="0">
                <a:sym typeface="+mn-ea"/>
              </a:rPr>
              <a:t>绘制各种各样的专业图形</a:t>
            </a:r>
            <a:r>
              <a:rPr lang="zh-CN" altLang="en-US" sz="1800" dirty="0" smtClean="0">
                <a:sym typeface="+mn-ea"/>
              </a:rPr>
              <a:t>。</a:t>
            </a:r>
            <a:endParaRPr lang="zh-CN" altLang="en-US" sz="1800" dirty="0" smtClean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ym typeface="+mn-ea"/>
              </a:rPr>
              <a:t>使用“连接线”工具时，连接线会在您移动其中一个相连形状时自动重排或</a:t>
            </a:r>
            <a:r>
              <a:rPr lang="zh-CN" altLang="en-US" sz="1800" dirty="0" smtClean="0">
                <a:sym typeface="+mn-ea"/>
              </a:rPr>
              <a:t>弯曲</a:t>
            </a:r>
            <a:endParaRPr lang="en-US" altLang="zh-CN" sz="18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ym typeface="+mn-ea"/>
              </a:rPr>
              <a:t>使用</a:t>
            </a:r>
            <a:r>
              <a:rPr lang="zh-CN" altLang="en-US" sz="1800" dirty="0">
                <a:sym typeface="+mn-ea"/>
              </a:rPr>
              <a:t>“线条”工具连接形状时，连接线不会</a:t>
            </a:r>
            <a:r>
              <a:rPr lang="zh-CN" altLang="en-US" sz="1800" dirty="0" smtClean="0">
                <a:sym typeface="+mn-ea"/>
              </a:rPr>
              <a:t>重排</a:t>
            </a:r>
            <a:endParaRPr lang="zh-CN" altLang="en-US" sz="1800" dirty="0"/>
          </a:p>
          <a:p>
            <a:pPr marL="0" indent="0">
              <a:lnSpc>
                <a:spcPct val="150000"/>
              </a:lnSpc>
            </a:pPr>
            <a:endParaRPr lang="zh-CN" altLang="en-US" sz="18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tags/tag1.xml><?xml version="1.0" encoding="utf-8"?>
<p:tagLst xmlns:p="http://schemas.openxmlformats.org/presentationml/2006/main">
  <p:tag name="ISPRING_PRESENTATION_TITLE" val="1-0428-4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1265</Words>
  <Application>WPS 演示</Application>
  <PresentationFormat>全屏显示(16:9)</PresentationFormat>
  <Paragraphs>130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方正粗宋简体</vt:lpstr>
      <vt:lpstr>微软雅黑</vt:lpstr>
      <vt:lpstr>方正宋黑简体</vt:lpstr>
      <vt:lpstr>Arial Unicode MS</vt:lpstr>
      <vt:lpstr>Calibri Light</vt:lpstr>
      <vt:lpstr>Calibri</vt:lpstr>
      <vt:lpstr>PMingLiU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F150-T401公开课</dc:title>
  <dc:creator>动手Bar</dc:creator>
  <cp:keywords>动手Bar</cp:keywords>
  <dc:description>动手Bar</dc:description>
  <cp:lastModifiedBy>帅的惊动党中央</cp:lastModifiedBy>
  <cp:revision>254</cp:revision>
  <dcterms:created xsi:type="dcterms:W3CDTF">2015-05-05T08:02:00Z</dcterms:created>
  <dcterms:modified xsi:type="dcterms:W3CDTF">2019-07-02T02:10:35Z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2052-11.1.0.8751</vt:lpwstr>
  </property>
</Properties>
</file>