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25" r:id="rId3"/>
    <p:sldId id="408" r:id="rId5"/>
    <p:sldId id="430" r:id="rId6"/>
    <p:sldId id="431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300" r:id="rId18"/>
  </p:sldIdLst>
  <p:sldSz cx="9144000" cy="5143500" type="screen16x9"/>
  <p:notesSz cx="9144000" cy="6858000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86"/>
      </p:cViewPr>
      <p:guideLst>
        <p:guide orient="horz" pos="161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BA42-95E3-4DB5-8127-A8041A9ED5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5CE8-90BA-4C4D-A27B-321DE2BEFC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3.xml"/><Relationship Id="rId8" Type="http://schemas.openxmlformats.org/officeDocument/2006/relationships/hyperlink" Target="http://dillinger.io/" TargetMode="External"/><Relationship Id="rId7" Type="http://schemas.openxmlformats.org/officeDocument/2006/relationships/hyperlink" Target="http://markable.in/" TargetMode="External"/><Relationship Id="rId6" Type="http://schemas.openxmlformats.org/officeDocument/2006/relationships/hyperlink" Target="http://sourceforge.net/p/retext/home/ReText/" TargetMode="External"/><Relationship Id="rId5" Type="http://schemas.openxmlformats.org/officeDocument/2006/relationships/hyperlink" Target="http://macdown.uranusjr.com/" TargetMode="External"/><Relationship Id="rId4" Type="http://schemas.openxmlformats.org/officeDocument/2006/relationships/hyperlink" Target="http://25.io/mou/" TargetMode="External"/><Relationship Id="rId3" Type="http://schemas.openxmlformats.org/officeDocument/2006/relationships/hyperlink" Target="http://code52.org/DownmarkerWPF/" TargetMode="External"/><Relationship Id="rId2" Type="http://schemas.openxmlformats.org/officeDocument/2006/relationships/hyperlink" Target="http://markdownpad.com/" TargetMode="Externa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133" y="2374342"/>
            <a:ext cx="5953135" cy="82994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Markdown</a:t>
            </a:r>
            <a:endParaRPr lang="en-US" altLang="zh-CN" sz="4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9509" y="1131421"/>
            <a:ext cx="6612382" cy="645160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工程实战基础 </a:t>
            </a:r>
            <a:r>
              <a:rPr lang="zh-CN" altLang="en-US" sz="2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之</a:t>
            </a:r>
            <a:endParaRPr lang="zh-CN" altLang="en-US" sz="4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133" y="3901696"/>
            <a:ext cx="5953135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北京中科浩电科技有限公司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8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338819" cy="583565"/>
            <a:chOff x="568442" y="140762"/>
            <a:chExt cx="31184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9531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ym typeface="+mn-ea"/>
                </a:rPr>
                <a:t>分割线元素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6456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>
          <a:xfrm>
            <a:off x="886460" y="1141730"/>
            <a:ext cx="7371715" cy="889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可以使用***、—、___建立一个分割线，行内不能有其他内容，可以插入空格</a:t>
            </a:r>
            <a:endParaRPr lang="zh-CN" altLang="zh-CN" sz="16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-号分割线会造成字体变大的标题效果，产生h2标签的效果。</a:t>
            </a:r>
            <a:endParaRPr lang="zh-CN" altLang="zh-CN" sz="1600"/>
          </a:p>
        </p:txBody>
      </p:sp>
      <p:sp>
        <p:nvSpPr>
          <p:cNvPr id="12291" name="Rectangle 3"/>
          <p:cNvSpPr/>
          <p:nvPr/>
        </p:nvSpPr>
        <p:spPr>
          <a:xfrm>
            <a:off x="619760" y="2018983"/>
            <a:ext cx="4551363" cy="270510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*号分割线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** *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_号分割线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  __ 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-号分割线会造成字体变大的标题效果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 -  -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2292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9783">
            <a:off x="2070735" y="2211705"/>
            <a:ext cx="6621780" cy="190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3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charRg st="3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290" grpId="0" bldLvl="5" uiExpand="1" build="p"/>
      <p:bldP spid="1229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338819" cy="583565"/>
            <a:chOff x="568442" y="140762"/>
            <a:chExt cx="31184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9531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超链接元素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3060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L="0" indent="0">
              <a:lnSpc>
                <a:spcPct val="150000"/>
              </a:lnSpc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>
          <a:xfrm>
            <a:off x="619125" y="1030605"/>
            <a:ext cx="7817485" cy="1901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使用[链接](http://www.google.com “标题”)这种形式来及时的反馈[]中链接的地址，此处地址可以是任意地址，可以使用相对路径。这种方法称之为行内式。</a:t>
            </a:r>
            <a:endParaRPr lang="zh-CN" altLang="zh-CN" sz="16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也可以在外部声明一个链接地址，如同声明一个变量一样：[Google]:http://www.google.com/。这里要注意的是声明的链接地址不要有任何格式，否则会让该声明失效。这种方法称之为参考式。</a:t>
            </a:r>
            <a:endParaRPr lang="zh-CN" altLang="zh-CN" sz="16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声明了链接地址后，可以这样使用：[谷歌][Google]、[Google][Google]</a:t>
            </a:r>
            <a:endParaRPr lang="zh-CN" altLang="zh-CN" sz="1600"/>
          </a:p>
        </p:txBody>
      </p:sp>
      <p:sp>
        <p:nvSpPr>
          <p:cNvPr id="13315" name="Rectangle 3"/>
          <p:cNvSpPr/>
          <p:nvPr/>
        </p:nvSpPr>
        <p:spPr>
          <a:xfrm>
            <a:off x="1111885" y="2760980"/>
            <a:ext cx="3695065" cy="202946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5150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[Google]:http://www.google.com/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[谷歌](http://www.google.com “标题”)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[谷歌][Google]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[Google][Google]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95" y="3160395"/>
            <a:ext cx="3256915" cy="16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charRg st="86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14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314" grpId="0" bldLvl="5" uiExpand="1" build="p"/>
      <p:bldP spid="1331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ym typeface="+mn-ea"/>
                </a:rPr>
                <a:t>图片元素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3154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>
          <a:xfrm>
            <a:off x="788035" y="931545"/>
            <a:ext cx="7569200" cy="2058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在文字中插入图片是经常需要的功能，当然，在纯文字应用中设计一个「自然」的语法来插入图片是有一定难度的。Markdown使用一种和链接很相似的语法来标记图片。同样分为行内式和参考式。</a:t>
            </a:r>
            <a:endParaRPr lang="zh-CN" altLang="zh-CN" sz="16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行内式：![Alt Image](/images/someImage.png “ImageTitle")</a:t>
            </a:r>
            <a:endParaRPr lang="zh-CN" altLang="zh-CN" sz="16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参考式：[Image]: /images/someImage.png "ImageTitle"</a:t>
            </a:r>
            <a:endParaRPr lang="zh-CN" altLang="zh-CN" sz="1600"/>
          </a:p>
        </p:txBody>
      </p:sp>
      <p:sp>
        <p:nvSpPr>
          <p:cNvPr id="14339" name="Rectangle 3"/>
          <p:cNvSpPr/>
          <p:nvPr/>
        </p:nvSpPr>
        <p:spPr>
          <a:xfrm>
            <a:off x="788035" y="2522855"/>
            <a:ext cx="5054600" cy="235648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3022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[GoogleImg]: https://www.google.com.hk/images/branding/googlelogo/1x/googlelogo_color_272x92dp.png "GoogleImg"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![Alt CSDN](http://www.csdn.net/css/logo.png "CSDNLogo")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![Alt GoogleImg][GoogleImg]  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2522855"/>
            <a:ext cx="3219450" cy="206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9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charRg st="91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4338" grpId="0" bldLvl="5" uiExpand="1" build="p"/>
      <p:bldP spid="1433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745219" cy="583565"/>
            <a:chOff x="568442" y="140762"/>
            <a:chExt cx="3660291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3495039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Markdown</a:t>
              </a:r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应用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7505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>
          <a:xfrm>
            <a:off x="1616075" y="1896745"/>
            <a:ext cx="5408930" cy="2116455"/>
          </a:xfrm>
          <a:prstGeom prst="rect">
            <a:avLst/>
          </a:prstGeom>
          <a:noFill/>
          <a:ln w="25400">
            <a:solidFill>
              <a:srgbClr val="3E231A">
                <a:alpha val="14815"/>
              </a:srgbClr>
            </a:solidFill>
            <a:prstDash val="sysDot"/>
            <a:miter lim="400000"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1800"/>
              <a:t>编写项目文档。</a:t>
            </a:r>
            <a:endParaRPr lang="zh-CN" altLang="zh-CN" sz="18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1800"/>
              <a:t>teambition是兼容markdown语法的。</a:t>
            </a:r>
            <a:endParaRPr lang="zh-CN" altLang="zh-CN" sz="18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1800"/>
              <a:t>越来越多的博客兼容markdown，如有兴致。</a:t>
            </a:r>
            <a:endParaRPr lang="zh-CN" altLang="zh-CN" sz="18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1800"/>
              <a:t>……</a:t>
            </a:r>
            <a:endParaRPr lang="zh-CN" altLang="zh-CN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362">
                                            <p:txEl>
                                              <p:charRg st="5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362" grpId="0" animBg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338819" cy="583565"/>
            <a:chOff x="568442" y="140762"/>
            <a:chExt cx="31184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9531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推荐编辑器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3060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0" indent="0">
              <a:lnSpc>
                <a:spcPct val="150000"/>
              </a:lnSpc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>
          <a:xfrm>
            <a:off x="619125" y="1030605"/>
            <a:ext cx="5060315" cy="293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500"/>
              <a:t>Windows平台   </a:t>
            </a:r>
            <a:endParaRPr lang="zh-CN" altLang="zh-CN" sz="1500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 sz="1500"/>
              <a:t>[MarkdownPad](</a:t>
            </a:r>
            <a:r>
              <a:rPr lang="zh-CN" altLang="zh-CN" sz="1500" u="sng">
                <a:hlinkClick r:id="rId2"/>
              </a:rPr>
              <a:t>http://markdownpad.com/</a:t>
            </a:r>
            <a:r>
              <a:rPr lang="zh-CN" altLang="zh-CN" sz="1500"/>
              <a:t>)  </a:t>
            </a:r>
            <a:endParaRPr lang="zh-CN" altLang="zh-CN" sz="1500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 sz="1500"/>
              <a:t>[MarkPad](</a:t>
            </a:r>
            <a:r>
              <a:rPr lang="zh-CN" altLang="zh-CN" sz="1500" u="sng">
                <a:hlinkClick r:id="rId3"/>
              </a:rPr>
              <a:t>http://code52.org/DownmarkerWPF/</a:t>
            </a:r>
            <a:r>
              <a:rPr lang="zh-CN" altLang="zh-CN" sz="1500"/>
              <a:t>)  </a:t>
            </a:r>
            <a:endParaRPr lang="zh-CN" altLang="zh-CN" sz="1500"/>
          </a:p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500"/>
              <a:t>Mac平台   </a:t>
            </a:r>
            <a:endParaRPr lang="zh-CN" altLang="zh-CN" sz="1500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 sz="1500"/>
              <a:t>[Mou](</a:t>
            </a:r>
            <a:r>
              <a:rPr lang="zh-CN" altLang="zh-CN" sz="1500" u="sng">
                <a:hlinkClick r:id="rId4"/>
              </a:rPr>
              <a:t>http://25.io/mou/</a:t>
            </a:r>
            <a:r>
              <a:rPr lang="zh-CN" altLang="zh-CN" sz="1500"/>
              <a:t>)  </a:t>
            </a:r>
            <a:endParaRPr lang="zh-CN" altLang="zh-CN" sz="1500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 sz="1500"/>
              <a:t>[MacDown](</a:t>
            </a:r>
            <a:r>
              <a:rPr lang="zh-CN" altLang="zh-CN" sz="1500" u="sng">
                <a:hlinkClick r:id="rId5"/>
              </a:rPr>
              <a:t>http://macdown.uranusjr.com/</a:t>
            </a:r>
            <a:r>
              <a:rPr lang="zh-CN" altLang="zh-CN" sz="1500"/>
              <a:t>)  </a:t>
            </a:r>
            <a:endParaRPr lang="zh-CN" altLang="zh-CN" sz="1500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 sz="1500"/>
              <a:t>MarkDown在APPStore下载即可  </a:t>
            </a:r>
            <a:endParaRPr lang="zh-CN" altLang="zh-CN" sz="1500"/>
          </a:p>
        </p:txBody>
      </p:sp>
      <p:sp>
        <p:nvSpPr>
          <p:cNvPr id="2" name="文本框 1"/>
          <p:cNvSpPr txBox="1"/>
          <p:nvPr/>
        </p:nvSpPr>
        <p:spPr>
          <a:xfrm>
            <a:off x="4963795" y="1030605"/>
            <a:ext cx="3162300" cy="2263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>
                <a:sym typeface="+mn-ea"/>
              </a:rPr>
              <a:t>Linux平台   </a:t>
            </a:r>
            <a:endParaRPr lang="zh-CN" altLang="zh-CN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>
                <a:sym typeface="+mn-ea"/>
              </a:rPr>
              <a:t>[ReText](</a:t>
            </a:r>
            <a:r>
              <a:rPr lang="zh-CN" altLang="zh-CN" u="sng">
                <a:sym typeface="+mn-ea"/>
                <a:hlinkClick r:id="rId6"/>
              </a:rPr>
              <a:t>http://sourceforge.net/p/retext/home/ReText/</a:t>
            </a:r>
            <a:r>
              <a:rPr lang="zh-CN" altLang="zh-CN">
                <a:sym typeface="+mn-ea"/>
              </a:rPr>
              <a:t>)  </a:t>
            </a:r>
            <a:endParaRPr lang="zh-CN" altLang="zh-CN"/>
          </a:p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>
                <a:sym typeface="+mn-ea"/>
              </a:rPr>
              <a:t>在线编辑器   </a:t>
            </a:r>
            <a:endParaRPr lang="zh-CN" altLang="zh-CN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>
                <a:sym typeface="+mn-ea"/>
              </a:rPr>
              <a:t>[Markable.in](</a:t>
            </a:r>
            <a:r>
              <a:rPr lang="zh-CN" altLang="zh-CN" u="sng">
                <a:sym typeface="+mn-ea"/>
                <a:hlinkClick r:id="rId7"/>
              </a:rPr>
              <a:t>http://markable.in/</a:t>
            </a:r>
            <a:r>
              <a:rPr lang="zh-CN" altLang="zh-CN">
                <a:sym typeface="+mn-ea"/>
              </a:rPr>
              <a:t>)  </a:t>
            </a:r>
            <a:endParaRPr lang="zh-CN" altLang="zh-CN"/>
          </a:p>
          <a:p>
            <a:pPr marL="374650" lvl="1" indent="-187325" defTabSz="297180" eaLnBrk="1">
              <a:spcBef>
                <a:spcPts val="1400"/>
              </a:spcBef>
              <a:buBlip>
                <a:blip r:embed="rId1"/>
              </a:buBlip>
            </a:pPr>
            <a:r>
              <a:rPr lang="zh-CN" altLang="zh-CN">
                <a:sym typeface="+mn-ea"/>
              </a:rPr>
              <a:t>[Dillinger.io](</a:t>
            </a:r>
            <a:r>
              <a:rPr lang="zh-CN" altLang="zh-CN" u="sng">
                <a:sym typeface="+mn-ea"/>
                <a:hlinkClick r:id="rId8"/>
              </a:rPr>
              <a:t>http://dillinger.io/</a:t>
            </a:r>
            <a:r>
              <a:rPr lang="zh-CN" altLang="zh-CN">
                <a:sym typeface="+mn-ea"/>
              </a:rPr>
              <a:t>)  </a:t>
            </a:r>
            <a:endParaRPr lang="zh-CN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86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5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6">
                                            <p:txEl>
                                              <p:charRg st="5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386">
                                            <p:txEl>
                                              <p:charRg st="10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386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3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charRg st="13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7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386">
                                            <p:txEl>
                                              <p:charRg st="178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38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44311" y="-654628"/>
            <a:ext cx="6554066" cy="6452755"/>
            <a:chOff x="1659081" y="-872837"/>
            <a:chExt cx="8738755" cy="8603673"/>
          </a:xfrm>
        </p:grpSpPr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1068465" y="1791165"/>
            <a:ext cx="7019925" cy="6924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9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感谢观看  </a:t>
            </a:r>
            <a:r>
              <a:rPr lang="en-US" altLang="zh-CN" sz="39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THANKS</a:t>
            </a:r>
            <a:endParaRPr lang="zh-CN" altLang="en-US" sz="39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15" y="2882372"/>
            <a:ext cx="1827767" cy="182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745219" cy="583565"/>
            <a:chOff x="568442" y="140762"/>
            <a:chExt cx="3660291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3495039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Markdown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简介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58850"/>
            <a:ext cx="7905115" cy="369443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L="379730" indent="-379730" defTabSz="473075" eaLnBrk="1">
              <a:spcBef>
                <a:spcPts val="2400"/>
              </a:spcBef>
              <a:buBlip>
                <a:blip r:embed="rId1"/>
              </a:buBlip>
            </a:pPr>
            <a:r>
              <a:rPr lang="zh-CN" altLang="zh-CN" sz="1800">
                <a:sym typeface="+mn-ea"/>
              </a:rPr>
              <a:t>Markdown是一种可以使用普通文本编辑器编写的标记语言，通过简单的标记语法，它可以使普通文本内容具有一定的格式。</a:t>
            </a:r>
            <a:endParaRPr lang="zh-CN" altLang="zh-CN" sz="1800"/>
          </a:p>
          <a:p>
            <a:pPr marL="379730" indent="-379730" defTabSz="473075" eaLnBrk="1">
              <a:spcBef>
                <a:spcPts val="2400"/>
              </a:spcBef>
              <a:buBlip>
                <a:blip r:embed="rId1"/>
              </a:buBlip>
            </a:pPr>
            <a:r>
              <a:rPr lang="zh-CN" altLang="zh-CN" sz="1800">
                <a:sym typeface="+mn-ea"/>
              </a:rPr>
              <a:t>Markdown的语法简洁明了、学习容易，而且功能比纯文本更强；相比较word，更轻量。</a:t>
            </a:r>
            <a:endParaRPr lang="zh-CN" altLang="zh-CN" sz="1800"/>
          </a:p>
          <a:p>
            <a:pPr marL="379730" indent="-379730" defTabSz="473075" eaLnBrk="1">
              <a:spcBef>
                <a:spcPts val="2400"/>
              </a:spcBef>
              <a:buBlip>
                <a:blip r:embed="rId1"/>
              </a:buBlip>
            </a:pPr>
            <a:r>
              <a:rPr lang="zh-CN" altLang="zh-CN" sz="1800">
                <a:sym typeface="+mn-ea"/>
              </a:rPr>
              <a:t>Markdown可以用来写文档，是文档更加清晰易读。且Markdown文件可以导出pdf及html页面，方便传阅。</a:t>
            </a:r>
            <a:endParaRPr lang="zh-CN" altLang="zh-CN" sz="1800"/>
          </a:p>
          <a:p>
            <a:pPr marL="379730" indent="-379730" defTabSz="473075" eaLnBrk="1">
              <a:spcBef>
                <a:spcPts val="2400"/>
              </a:spcBef>
              <a:buBlip>
                <a:blip r:embed="rId1"/>
              </a:buBlip>
            </a:pPr>
            <a:r>
              <a:rPr lang="zh-CN" altLang="zh-CN" sz="1800">
                <a:sym typeface="+mn-ea"/>
              </a:rPr>
              <a:t>使用Markdown文件编写的文件后缀为.md，所以我们可以称之为md文件。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兼容</a:t>
              </a:r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HTML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57580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>
          <a:xfrm>
            <a:off x="838835" y="1149985"/>
            <a:ext cx="4481830" cy="112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408305" eaLnBrk="1">
              <a:spcBef>
                <a:spcPts val="19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Markdown兼容所有html语言，比如表格，是用table，tr，td可以在Markdown轻松的加上一段表格。  </a:t>
            </a:r>
            <a:endParaRPr lang="zh-CN" altLang="zh-CN" sz="1600"/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013">
            <a:off x="608965" y="2886075"/>
            <a:ext cx="5179060" cy="94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Rectangle 4"/>
          <p:cNvSpPr/>
          <p:nvPr/>
        </p:nvSpPr>
        <p:spPr>
          <a:xfrm>
            <a:off x="5467350" y="1149985"/>
            <a:ext cx="2967990" cy="3406140"/>
          </a:xfrm>
          <a:prstGeom prst="rect">
            <a:avLst/>
          </a:prstGeom>
          <a:noFill/>
          <a:ln w="25400" cap="flat" cmpd="sng">
            <a:solidFill>
              <a:srgbClr val="3E231A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25780" eaLnBrk="1"/>
            <a:r>
              <a:rPr lang="zh-CN" altLang="zh-CN" sz="1800">
                <a:latin typeface="Papyrus" panose="03070502060502030205" charset="0"/>
              </a:rPr>
              <a:t>&lt;table width=100%&gt;</a:t>
            </a:r>
            <a:endParaRPr lang="zh-CN" altLang="zh-CN" sz="1800">
              <a:latin typeface="Papyrus" panose="03070502060502030205" charset="0"/>
            </a:endParaRPr>
          </a:p>
          <a:p>
            <a:pPr defTabSz="525780" eaLnBrk="1"/>
            <a:r>
              <a:rPr lang="zh-CN" altLang="zh-CN" sz="1800">
                <a:latin typeface="Papyrus" panose="03070502060502030205" charset="0"/>
              </a:rPr>
              <a:t>   	&lt;tr&gt;&lt;td&gt;编号&lt;/td&gt;</a:t>
            </a:r>
            <a:endParaRPr lang="zh-CN" altLang="zh-CN" sz="18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1800">
                <a:latin typeface="Papyrus" panose="03070502060502030205" charset="0"/>
              </a:rPr>
              <a:t>&lt;td&gt;姓名&lt;/td&gt;</a:t>
            </a:r>
            <a:endParaRPr lang="zh-CN" altLang="zh-CN" sz="18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1800">
                <a:latin typeface="Papyrus" panose="03070502060502030205" charset="0"/>
              </a:rPr>
              <a:t>&lt;td&gt;年龄&lt;/td&gt;&lt;/tr&gt;</a:t>
            </a:r>
            <a:endParaRPr lang="zh-CN" altLang="zh-CN" sz="1800">
              <a:latin typeface="Papyrus" panose="03070502060502030205" charset="0"/>
            </a:endParaRPr>
          </a:p>
          <a:p>
            <a:pPr defTabSz="525780" eaLnBrk="1"/>
            <a:r>
              <a:rPr lang="zh-CN" altLang="zh-CN" sz="1800">
                <a:latin typeface="Papyrus" panose="03070502060502030205" charset="0"/>
              </a:rPr>
              <a:t>   	&lt;tr&gt;&lt;td&gt;S0001&lt;/td&gt;</a:t>
            </a:r>
            <a:endParaRPr lang="zh-CN" altLang="zh-CN" sz="18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1800">
                <a:latin typeface="Papyrus" panose="03070502060502030205" charset="0"/>
              </a:rPr>
              <a:t>&lt;td&gt;张三&lt;/td&gt;</a:t>
            </a:r>
            <a:endParaRPr lang="zh-CN" altLang="zh-CN" sz="18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1800">
                <a:latin typeface="Papyrus" panose="03070502060502030205" charset="0"/>
              </a:rPr>
              <a:t>&lt;td&gt;22&lt;/td&gt;&lt;/tr&gt;</a:t>
            </a:r>
            <a:endParaRPr lang="zh-CN" altLang="zh-CN" sz="1800">
              <a:latin typeface="Papyrus" panose="03070502060502030205" charset="0"/>
            </a:endParaRPr>
          </a:p>
          <a:p>
            <a:pPr defTabSz="525780" eaLnBrk="1"/>
            <a:r>
              <a:rPr lang="zh-CN" altLang="zh-CN" sz="1800">
                <a:latin typeface="Papyrus" panose="03070502060502030205" charset="0"/>
              </a:rPr>
              <a:t>&lt;/table&gt;</a:t>
            </a:r>
            <a:endParaRPr lang="zh-CN" altLang="zh-CN" sz="1800">
              <a:latin typeface="Papyrus" panose="03070502060502030205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122" grpId="0" bldLvl="0" animBg="1"/>
      <p:bldP spid="51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 smtClean="0">
                  <a:sym typeface="+mn-ea"/>
                </a:rPr>
                <a:t>区块元素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615" y="841375"/>
            <a:ext cx="7518400" cy="405384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755015" y="943610"/>
            <a:ext cx="2359660" cy="3746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是用#号标记一行为标题，#号的数量越少，标题越大。最多6个级别。对应HTML中的h1-h6标签。</a:t>
            </a:r>
            <a:endParaRPr lang="zh-CN" altLang="zh-CN" sz="16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md语言中，可以是用’&gt;’来标记区块，如果要换行，需要在结尾处按两下空格或tab后回车。</a:t>
            </a:r>
            <a:endParaRPr lang="zh-CN" altLang="zh-CN" sz="1600"/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80" y="848995"/>
            <a:ext cx="175323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966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8" name="Rectangle 4"/>
          <p:cNvSpPr/>
          <p:nvPr/>
        </p:nvSpPr>
        <p:spPr>
          <a:xfrm>
            <a:off x="3760788" y="841058"/>
            <a:ext cx="2751137" cy="3116262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#一级标题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##二级标题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###三级标题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####四级标题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#####五级标题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#####六级标题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#######没有七级标题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sp>
        <p:nvSpPr>
          <p:cNvPr id="6149" name="Rectangle 5"/>
          <p:cNvSpPr/>
          <p:nvPr/>
        </p:nvSpPr>
        <p:spPr>
          <a:xfrm>
            <a:off x="3311525" y="3301365"/>
            <a:ext cx="4936490" cy="159385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070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&gt;这样就会形成区块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&gt;单纯的回车并不会起到换行的效果	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&gt;需要结尾处有两个空格或一个tab  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&gt;或者使用html标签&lt;br /&gt;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&gt;md本质上会被编译成为html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6150" name="Picture 6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2075498"/>
            <a:ext cx="54403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966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6">
                                            <p:txEl>
                                              <p:charRg st="4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146" grpId="0" bldLvl="5" uiExpand="1" build="p"/>
      <p:bldP spid="6148" grpId="0" bldLvl="0" animBg="1"/>
      <p:bldP spid="614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区块元素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8869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>
          <a:xfrm>
            <a:off x="619125" y="1151255"/>
            <a:ext cx="2788920" cy="1404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800"/>
              <a:t>区块内可以嵌套区块，区块内可以是用html，也可以是用markdown语言</a:t>
            </a:r>
            <a:endParaRPr lang="zh-CN" altLang="zh-CN" sz="1800"/>
          </a:p>
        </p:txBody>
      </p:sp>
      <p:sp>
        <p:nvSpPr>
          <p:cNvPr id="7171" name="Rectangle 3"/>
          <p:cNvSpPr/>
          <p:nvPr/>
        </p:nvSpPr>
        <p:spPr>
          <a:xfrm>
            <a:off x="3549650" y="1151255"/>
            <a:ext cx="4761230" cy="222059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&gt;区块内可以嵌套区块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&gt;&gt;像这样，便在区块内嵌套了另一个区块，区块内可以是用html，也可以是用markdown标记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&gt;&gt;&lt;table width=100%&gt;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&lt;tr&gt;&lt;td&gt;编号&lt;/td&gt;&lt;td&gt;姓名&lt;/td&gt;&lt;td&gt;年龄&lt;/td&gt;&lt;/tr&gt;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&lt;tr&gt;&lt;td&gt;S0001&lt;/td&gt;&lt;td&gt;张三&lt;/td&gt;&lt;td&gt;22&lt;/td&gt;&lt;/tr&gt;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&lt;/table&gt;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2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&gt;从嵌套区块中逃出，如果仅仅跳出嵌套区块，别忘了前面添加&gt;;</a:t>
            </a:r>
            <a:endParaRPr lang="zh-CN" altLang="zh-CN" sz="12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1612900" y="2560320"/>
            <a:ext cx="5243830" cy="208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170" grpId="0" bldLvl="5" uiExpand="1" build="p"/>
      <p:bldP spid="717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 smtClean="0">
                  <a:sym typeface="+mn-ea"/>
                </a:rPr>
                <a:t>强调元素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81710"/>
            <a:ext cx="8181340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299200" y="3421698"/>
            <a:ext cx="2057400" cy="273844"/>
          </a:xfrm>
        </p:spPr>
        <p:txBody>
          <a:bodyPr/>
          <a:p>
            <a:pPr>
              <a:defRPr/>
            </a:pPr>
            <a:fld id="{930920F8-5509-4B6F-8BBA-D2C4D9A7052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>
          <a:xfrm>
            <a:off x="806450" y="1129030"/>
            <a:ext cx="7808595" cy="876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Markdown 使用星号（*）和下划线（_）作为标记强调字词的符号，被 * 或 _ 包围的字词会被转成用 `&lt;em&gt;` 斜体标签包围，用两个 * 或 _ 包起来的话，则会被转成 `&lt;strong&gt;`粗体。</a:t>
            </a:r>
            <a:endParaRPr lang="zh-CN" altLang="zh-CN" sz="1600"/>
          </a:p>
        </p:txBody>
      </p:sp>
      <p:sp>
        <p:nvSpPr>
          <p:cNvPr id="8195" name="Rectangle 3"/>
          <p:cNvSpPr/>
          <p:nvPr/>
        </p:nvSpPr>
        <p:spPr>
          <a:xfrm>
            <a:off x="1002030" y="2519680"/>
            <a:ext cx="3342005" cy="184150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*一个\*号包围*  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_一个\_号包围_  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**两个\*号包围**  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__两个\_号包围__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70" y="2519363"/>
            <a:ext cx="445611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194" grpId="0" bldLvl="5" uiExpand="1" build="p"/>
      <p:bldP spid="819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>
                  <a:sym typeface="+mn-ea"/>
                </a:rPr>
                <a:t>列表元素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6329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>
          <a:xfrm>
            <a:off x="619125" y="1113155"/>
            <a:ext cx="2388235" cy="3746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md文件中最常用的元素之一就是列表元素。</a:t>
            </a:r>
            <a:endParaRPr lang="zh-CN" altLang="zh-CN" sz="16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md的列表只需要在前面加*或+或-和空格号后就组成了无序列表。一般常用的是*。</a:t>
            </a:r>
            <a:endParaRPr lang="zh-CN" altLang="zh-CN" sz="16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*号前跟一个tab后的列表元素就成了子列表元素。</a:t>
            </a:r>
            <a:endParaRPr lang="zh-CN" altLang="zh-CN" sz="1600"/>
          </a:p>
        </p:txBody>
      </p:sp>
      <p:sp>
        <p:nvSpPr>
          <p:cNvPr id="9219" name="Rectangle 3"/>
          <p:cNvSpPr/>
          <p:nvPr/>
        </p:nvSpPr>
        <p:spPr>
          <a:xfrm>
            <a:off x="3990975" y="1113155"/>
            <a:ext cx="2440940" cy="265493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 浙江省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* 杭州市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	+ 西湖区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	- 上城区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* 宁波市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 江苏省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+ 山东省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17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 福建省</a:t>
            </a:r>
            <a:endParaRPr lang="zh-CN" altLang="zh-CN" sz="17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2263140"/>
            <a:ext cx="2508250" cy="259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8">
                                            <p:txEl>
                                              <p:charRg st="2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8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218" grpId="0" bldLvl="5" uiExpand="1" build="p"/>
      <p:bldP spid="92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 smtClean="0">
                  <a:sym typeface="+mn-ea"/>
                </a:rPr>
                <a:t>列表元素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1052830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0" indent="0">
              <a:lnSpc>
                <a:spcPct val="150000"/>
              </a:lnSpc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>
          <a:xfrm>
            <a:off x="4953000" y="1468120"/>
            <a:ext cx="3397250" cy="2929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md的有序列表只需要数字加英文.后接一个空格即可。</a:t>
            </a:r>
            <a:endParaRPr lang="zh-CN" altLang="zh-CN" sz="16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有序列表的数字可以打乱，md会自上而下自动按数字顺序匹配。</a:t>
            </a:r>
            <a:endParaRPr lang="zh-CN" altLang="zh-CN" sz="16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同样，数字前跟一个tab后的列表元素就成了子列表元素。</a:t>
            </a:r>
            <a:endParaRPr lang="zh-CN" altLang="zh-CN" sz="1600"/>
          </a:p>
        </p:txBody>
      </p:sp>
      <p:sp>
        <p:nvSpPr>
          <p:cNvPr id="10243" name="Rectangle 3"/>
          <p:cNvSpPr/>
          <p:nvPr/>
        </p:nvSpPr>
        <p:spPr>
          <a:xfrm>
            <a:off x="715010" y="1205230"/>
            <a:ext cx="1948815" cy="236918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1. 苹果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2. iPhone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3. iPad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44. iMac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2. 小米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3. 小米1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4. 小米2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1092. 三星 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316480"/>
            <a:ext cx="232664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2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2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242" grpId="0" bldLvl="5" uiExpand="1" build="p"/>
      <p:bldP spid="1024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 smtClean="0">
                  <a:sym typeface="+mn-ea"/>
                </a:rPr>
                <a:t>代码区块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9758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>
          <a:xfrm>
            <a:off x="540385" y="1162050"/>
            <a:ext cx="3943985" cy="3595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1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代码区块顾名思义便是放置代码的地方，markdown在换行后使用三个空格便会自动识别为代码区块。</a:t>
            </a:r>
            <a:endParaRPr lang="zh-CN" altLang="zh-CN" sz="16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不过这样的样式并不是很友好，因此推荐下面另一种方法，使用```三个反引号来告诉markdown下面是代码区块，也可以前后是用```将代码块包围起来。如果换行的话相当于html中的pre标签，内部格式与显示格式会一致。</a:t>
            </a:r>
            <a:endParaRPr lang="zh-CN" altLang="zh-CN" sz="16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1"/>
              </a:buBlip>
            </a:pPr>
            <a:r>
              <a:rPr lang="zh-CN" altLang="zh-CN" sz="1600"/>
              <a:t>在代码区块中，一切md语言和html语言都不再适用。</a:t>
            </a:r>
            <a:endParaRPr lang="zh-CN" altLang="zh-CN" sz="1600"/>
          </a:p>
        </p:txBody>
      </p:sp>
      <p:sp>
        <p:nvSpPr>
          <p:cNvPr id="11267" name="Rectangle 3"/>
          <p:cNvSpPr/>
          <p:nvPr/>
        </p:nvSpPr>
        <p:spPr>
          <a:xfrm>
            <a:off x="4733925" y="997585"/>
            <a:ext cx="4371975" cy="259270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public void writeMarkDown(String content)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{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	System.out.printf("Write MarkDown");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}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public String readMarkDown(){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return "Hello Markdown";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}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9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19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2835910"/>
            <a:ext cx="5246688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/>
          <p:nvPr/>
        </p:nvSpPr>
        <p:spPr>
          <a:xfrm>
            <a:off x="4484370" y="3025775"/>
            <a:ext cx="4787265" cy="218249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&lt;table width=100%&gt;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&lt;tr&gt;&lt;td&gt;编号&lt;/td&gt;&lt;td&gt;姓名&lt;/td&gt;&lt;td&gt;年龄&lt;/td&gt;&lt;/tr&gt;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&lt;tr&gt;&lt;td&gt;S0001&lt;/td&gt;&lt;td&gt;张三&lt;/td&gt;&lt;td&gt;22&lt;/td&gt;&lt;/tr&gt;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&lt;/table&gt;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16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16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1270" name="Picture 6"/>
          <p:cNvPicPr>
            <a:picLocks noChangeAspect="1"/>
          </p:cNvPicPr>
          <p:nvPr/>
        </p:nvPicPr>
        <p:blipFill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068">
            <a:off x="3764280" y="1341120"/>
            <a:ext cx="5295900" cy="9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6">
                                            <p:txEl>
                                              <p:charRg st="4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15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6">
                                            <p:txEl>
                                              <p:charRg st="15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266" grpId="0" bldLvl="5" uiExpand="1" build="p"/>
      <p:bldP spid="11267" grpId="0" bldLvl="5" animBg="1" uiExpand="1" build="p"/>
      <p:bldP spid="11269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1-0428-4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3070</Words>
  <Application>WPS 演示</Application>
  <PresentationFormat>全屏显示(16:9)</PresentationFormat>
  <Paragraphs>191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方正粗宋简体</vt:lpstr>
      <vt:lpstr>微软雅黑</vt:lpstr>
      <vt:lpstr>方正宋黑简体</vt:lpstr>
      <vt:lpstr>Papyrus</vt:lpstr>
      <vt:lpstr>Arial</vt:lpstr>
      <vt:lpstr>Arial Unicode MS</vt:lpstr>
      <vt:lpstr>Calibri Light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F150-T401公开课</dc:title>
  <dc:creator>动手Bar</dc:creator>
  <cp:keywords>动手Bar</cp:keywords>
  <dc:description>动手Bar</dc:description>
  <cp:lastModifiedBy>帅的惊动党中央</cp:lastModifiedBy>
  <cp:revision>257</cp:revision>
  <dcterms:created xsi:type="dcterms:W3CDTF">2015-05-05T08:02:00Z</dcterms:created>
  <dcterms:modified xsi:type="dcterms:W3CDTF">2019-07-02T02:04:15Z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