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
      <p:font typeface="Bree Serif"/>
      <p:regular r:id="rId29"/>
    </p:embeddedFont>
    <p:embeddedFont>
      <p:font typeface="Alegrey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reeSerif-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legreya-bold.fntdata"/><Relationship Id="rId30" Type="http://schemas.openxmlformats.org/officeDocument/2006/relationships/font" Target="fonts/Alegreya-regular.fntdata"/><Relationship Id="rId11" Type="http://schemas.openxmlformats.org/officeDocument/2006/relationships/slide" Target="slides/slide7.xml"/><Relationship Id="rId33" Type="http://schemas.openxmlformats.org/officeDocument/2006/relationships/font" Target="fonts/Alegreya-boldItalic.fntdata"/><Relationship Id="rId10" Type="http://schemas.openxmlformats.org/officeDocument/2006/relationships/slide" Target="slides/slide6.xml"/><Relationship Id="rId32" Type="http://schemas.openxmlformats.org/officeDocument/2006/relationships/font" Target="fonts/Alegreya-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AutoNum type="arabicPeriod"/>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reactjs.org/docs/refs-and-the-dom.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github.com/ReactTraining/react-router/tree/master/packages/react-router-dom" TargetMode="External"/><Relationship Id="rId4" Type="http://schemas.openxmlformats.org/officeDocument/2006/relationships/hyperlink" Target="https://reacttraining.com/react-router/web/guides/philosoph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reactjs.org/docs/form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reactjs.org/docs/form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reactjs.org/docs/uncontrolled-component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107675" y="1585125"/>
            <a:ext cx="5217900" cy="55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u="sng"/>
              <a:t>React and Redux: Lesson 3</a:t>
            </a:r>
            <a:endParaRPr sz="2400" u="sng"/>
          </a:p>
          <a:p>
            <a:pPr indent="0" lvl="0" marL="0" algn="l">
              <a:lnSpc>
                <a:spcPct val="115000"/>
              </a:lnSpc>
              <a:spcBef>
                <a:spcPts val="0"/>
              </a:spcBef>
              <a:spcAft>
                <a:spcPts val="0"/>
              </a:spcAft>
              <a:buNone/>
            </a:pPr>
            <a:r>
              <a:t/>
            </a:r>
            <a:endParaRPr sz="2400" u="sng"/>
          </a:p>
        </p:txBody>
      </p:sp>
      <p:sp>
        <p:nvSpPr>
          <p:cNvPr id="135" name="Shape 135"/>
          <p:cNvSpPr txBox="1"/>
          <p:nvPr>
            <p:ph idx="1" type="subTitle"/>
          </p:nvPr>
        </p:nvSpPr>
        <p:spPr>
          <a:xfrm>
            <a:off x="6858125" y="4002750"/>
            <a:ext cx="1379700" cy="333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William Abboud</a:t>
            </a:r>
            <a:endParaRPr/>
          </a:p>
        </p:txBody>
      </p:sp>
      <p:sp>
        <p:nvSpPr>
          <p:cNvPr id="136" name="Shape 136"/>
          <p:cNvSpPr txBox="1"/>
          <p:nvPr/>
        </p:nvSpPr>
        <p:spPr>
          <a:xfrm>
            <a:off x="94375" y="4637925"/>
            <a:ext cx="2568300" cy="39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solidFill>
                  <a:srgbClr val="FFFFFF"/>
                </a:solidFill>
              </a:rPr>
              <a:t>*  Covers React v15 - 16</a:t>
            </a:r>
            <a:endParaRPr sz="1000">
              <a:solidFill>
                <a:srgbClr val="FFFFFF"/>
              </a:solidFill>
            </a:endParaRPr>
          </a:p>
        </p:txBody>
      </p:sp>
      <p:sp>
        <p:nvSpPr>
          <p:cNvPr id="137" name="Shape 137"/>
          <p:cNvSpPr txBox="1"/>
          <p:nvPr/>
        </p:nvSpPr>
        <p:spPr>
          <a:xfrm>
            <a:off x="3195425" y="2089875"/>
            <a:ext cx="5042400" cy="1426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chemeClr val="lt1"/>
                </a:solidFill>
                <a:latin typeface="Montserrat"/>
                <a:ea typeface="Montserrat"/>
                <a:cs typeface="Montserrat"/>
                <a:sym typeface="Montserrat"/>
              </a:rPr>
              <a:t>Routing, Refs, Forms, Performance Optimization, Higher Order Components, React DevTools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Shape 208"/>
          <p:cNvPicPr preferRelativeResize="0"/>
          <p:nvPr/>
        </p:nvPicPr>
        <p:blipFill>
          <a:blip r:embed="rId3">
            <a:alphaModFix/>
          </a:blip>
          <a:stretch>
            <a:fillRect/>
          </a:stretch>
        </p:blipFill>
        <p:spPr>
          <a:xfrm>
            <a:off x="1038225" y="166688"/>
            <a:ext cx="7067550" cy="481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a:t>
            </a:r>
            <a:r>
              <a:rPr lang="en" sz="3600">
                <a:solidFill>
                  <a:srgbClr val="00FFFF"/>
                </a:solidFill>
                <a:latin typeface="Alegreya"/>
                <a:ea typeface="Alegreya"/>
                <a:cs typeface="Alegreya"/>
                <a:sym typeface="Alegreya"/>
              </a:rPr>
              <a:t>efs</a:t>
            </a:r>
            <a:endParaRPr sz="3600">
              <a:solidFill>
                <a:srgbClr val="00FFFF"/>
              </a:solidFill>
              <a:latin typeface="Alegreya"/>
              <a:ea typeface="Alegreya"/>
              <a:cs typeface="Alegreya"/>
              <a:sym typeface="Alegreya"/>
            </a:endParaRPr>
          </a:p>
        </p:txBody>
      </p:sp>
      <p:sp>
        <p:nvSpPr>
          <p:cNvPr id="214" name="Shape 214"/>
          <p:cNvSpPr txBox="1"/>
          <p:nvPr/>
        </p:nvSpPr>
        <p:spPr>
          <a:xfrm>
            <a:off x="1004250" y="1264325"/>
            <a:ext cx="7135500" cy="33162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Docs: </a:t>
            </a:r>
            <a:r>
              <a:rPr lang="en" u="sng">
                <a:solidFill>
                  <a:schemeClr val="hlink"/>
                </a:solidFill>
                <a:latin typeface="Bree Serif"/>
                <a:ea typeface="Bree Serif"/>
                <a:cs typeface="Bree Serif"/>
                <a:sym typeface="Bree Serif"/>
                <a:hlinkClick r:id="rId3"/>
              </a:rPr>
              <a:t>https://reactjs.org/docs/refs-and-the-dom.html</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Refs is a feature of React which lets you access the underlying DOM element your React element or component corresponds to.</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To use refs just define the “ref” prop on a react element or component and for value pass in a function which will take the DOM element as its first parameter.</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Refs are only used on class components and not functional components.</a:t>
            </a:r>
            <a:endParaRPr sz="1800">
              <a:solidFill>
                <a:srgbClr val="F3F3F3"/>
              </a:solidFill>
              <a:latin typeface="Bree Serif"/>
              <a:ea typeface="Bree Serif"/>
              <a:cs typeface="Bree Serif"/>
              <a:sym typeface="Bree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Shape 219"/>
          <p:cNvPicPr preferRelativeResize="0"/>
          <p:nvPr/>
        </p:nvPicPr>
        <p:blipFill>
          <a:blip r:embed="rId3">
            <a:alphaModFix/>
          </a:blip>
          <a:stretch>
            <a:fillRect/>
          </a:stretch>
        </p:blipFill>
        <p:spPr>
          <a:xfrm>
            <a:off x="1466850" y="728663"/>
            <a:ext cx="6210300" cy="3686175"/>
          </a:xfrm>
          <a:prstGeom prst="rect">
            <a:avLst/>
          </a:prstGeom>
          <a:noFill/>
          <a:ln>
            <a:noFill/>
          </a:ln>
        </p:spPr>
      </p:pic>
      <p:cxnSp>
        <p:nvCxnSpPr>
          <p:cNvPr id="220" name="Shape 220"/>
          <p:cNvCxnSpPr/>
          <p:nvPr/>
        </p:nvCxnSpPr>
        <p:spPr>
          <a:xfrm rot="5400000">
            <a:off x="3069625" y="2540875"/>
            <a:ext cx="1256700" cy="432600"/>
          </a:xfrm>
          <a:prstGeom prst="curvedConnector3">
            <a:avLst>
              <a:gd fmla="val 50000" name="adj1"/>
            </a:avLst>
          </a:prstGeom>
          <a:noFill/>
          <a:ln cap="flat" cmpd="sng" w="9525">
            <a:solidFill>
              <a:srgbClr val="FF0000"/>
            </a:solidFill>
            <a:prstDash val="solid"/>
            <a:round/>
            <a:headEnd len="med" w="med" type="oval"/>
            <a:tailEnd len="med" w="med" type="oval"/>
          </a:ln>
        </p:spPr>
      </p:cxnSp>
      <p:sp>
        <p:nvSpPr>
          <p:cNvPr id="221" name="Shape 221"/>
          <p:cNvSpPr/>
          <p:nvPr/>
        </p:nvSpPr>
        <p:spPr>
          <a:xfrm>
            <a:off x="3131425" y="1755831"/>
            <a:ext cx="3240200" cy="1670875"/>
          </a:xfrm>
          <a:custGeom>
            <a:pathLst>
              <a:path extrusionOk="0" h="66835" w="129608">
                <a:moveTo>
                  <a:pt x="0" y="12722"/>
                </a:moveTo>
                <a:cubicBezTo>
                  <a:pt x="3849" y="-1391"/>
                  <a:pt x="27402" y="401"/>
                  <a:pt x="42027" y="87"/>
                </a:cubicBezTo>
                <a:cubicBezTo>
                  <a:pt x="58173" y="-260"/>
                  <a:pt x="74314" y="2708"/>
                  <a:pt x="90097" y="6130"/>
                </a:cubicBezTo>
                <a:cubicBezTo>
                  <a:pt x="100403" y="8365"/>
                  <a:pt x="111826" y="10174"/>
                  <a:pt x="119763" y="17117"/>
                </a:cubicBezTo>
                <a:cubicBezTo>
                  <a:pt x="125529" y="22161"/>
                  <a:pt x="130708" y="30448"/>
                  <a:pt x="129377" y="37993"/>
                </a:cubicBezTo>
                <a:cubicBezTo>
                  <a:pt x="128615" y="42311"/>
                  <a:pt x="125383" y="45812"/>
                  <a:pt x="123059" y="49530"/>
                </a:cubicBezTo>
                <a:cubicBezTo>
                  <a:pt x="119608" y="55052"/>
                  <a:pt x="117606" y="61416"/>
                  <a:pt x="113995" y="66835"/>
                </a:cubicBezTo>
              </a:path>
            </a:pathLst>
          </a:custGeom>
          <a:noFill/>
          <a:ln cap="flat" cmpd="sng" w="9525">
            <a:solidFill>
              <a:srgbClr val="FF0000"/>
            </a:solidFill>
            <a:prstDash val="solid"/>
            <a:round/>
            <a:headEnd len="med" w="med" type="oval"/>
            <a:tailEnd len="med" w="med" type="ova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Refs Continued...</a:t>
            </a:r>
            <a:endParaRPr sz="3600">
              <a:solidFill>
                <a:srgbClr val="00FFFF"/>
              </a:solidFill>
              <a:latin typeface="Alegreya"/>
              <a:ea typeface="Alegreya"/>
              <a:cs typeface="Alegreya"/>
              <a:sym typeface="Alegreya"/>
            </a:endParaRPr>
          </a:p>
        </p:txBody>
      </p:sp>
      <p:sp>
        <p:nvSpPr>
          <p:cNvPr id="227" name="Shape 227"/>
          <p:cNvSpPr txBox="1"/>
          <p:nvPr/>
        </p:nvSpPr>
        <p:spPr>
          <a:xfrm>
            <a:off x="1004250" y="1264325"/>
            <a:ext cx="7135500" cy="29655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Refs are set when a component is mounted and unmounted.</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A common gotcha especially when you are testing React components which rely on refs is that when a component is unmounted then refs will be set to null so it’s important to always do a null check.</a:t>
            </a:r>
            <a:br>
              <a:rPr lang="en" sz="1800">
                <a:solidFill>
                  <a:srgbClr val="F3F3F3"/>
                </a:solidFill>
                <a:latin typeface="Bree Serif"/>
                <a:ea typeface="Bree Serif"/>
                <a:cs typeface="Bree Serif"/>
                <a:sym typeface="Bree Serif"/>
              </a:rPr>
            </a:br>
            <a:br>
              <a:rPr lang="en" sz="1800">
                <a:solidFill>
                  <a:srgbClr val="F3F3F3"/>
                </a:solidFill>
                <a:latin typeface="Bree Serif"/>
                <a:ea typeface="Bree Serif"/>
                <a:cs typeface="Bree Serif"/>
                <a:sym typeface="Bree Serif"/>
              </a:rPr>
            </a:br>
            <a:r>
              <a:rPr lang="en" sz="1800">
                <a:solidFill>
                  <a:srgbClr val="F3F3F3"/>
                </a:solidFill>
                <a:latin typeface="Bree Serif"/>
                <a:ea typeface="Bree Serif"/>
                <a:cs typeface="Bree Serif"/>
                <a:sym typeface="Bree Serif"/>
              </a:rPr>
              <a:t>Always access a ref dependant value in componentDidMount.</a:t>
            </a:r>
            <a:endParaRPr sz="1800">
              <a:solidFill>
                <a:srgbClr val="F3F3F3"/>
              </a:solidFill>
              <a:latin typeface="Bree Serif"/>
              <a:ea typeface="Bree Serif"/>
              <a:cs typeface="Bree Serif"/>
              <a:sym typeface="Bree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Performance</a:t>
            </a:r>
            <a:endParaRPr sz="3600">
              <a:solidFill>
                <a:srgbClr val="00FFFF"/>
              </a:solidFill>
              <a:latin typeface="Alegreya"/>
              <a:ea typeface="Alegreya"/>
              <a:cs typeface="Alegreya"/>
              <a:sym typeface="Alegreya"/>
            </a:endParaRPr>
          </a:p>
        </p:txBody>
      </p:sp>
      <p:sp>
        <p:nvSpPr>
          <p:cNvPr id="233" name="Shape 233"/>
          <p:cNvSpPr txBox="1"/>
          <p:nvPr/>
        </p:nvSpPr>
        <p:spPr>
          <a:xfrm>
            <a:off x="1004250" y="1264325"/>
            <a:ext cx="7135500" cy="33474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F3F3F3"/>
              </a:buClr>
              <a:buSzPts val="1800"/>
              <a:buFont typeface="Bree Serif"/>
              <a:buAutoNum type="arabicPeriod"/>
            </a:pPr>
            <a:r>
              <a:rPr lang="en" sz="1800">
                <a:solidFill>
                  <a:srgbClr val="F3F3F3"/>
                </a:solidFill>
                <a:latin typeface="Bree Serif"/>
                <a:ea typeface="Bree Serif"/>
                <a:cs typeface="Bree Serif"/>
                <a:sym typeface="Bree Serif"/>
              </a:rPr>
              <a:t>Do not optimize prematurely</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AutoNum type="arabicPeriod"/>
            </a:pPr>
            <a:r>
              <a:rPr lang="en" sz="1800">
                <a:solidFill>
                  <a:srgbClr val="F3F3F3"/>
                </a:solidFill>
                <a:latin typeface="Bree Serif"/>
                <a:ea typeface="Bree Serif"/>
                <a:cs typeface="Bree Serif"/>
                <a:sym typeface="Bree Serif"/>
              </a:rPr>
              <a:t>Identify performance issues further up the </a:t>
            </a:r>
            <a:r>
              <a:rPr lang="en" sz="1800">
                <a:solidFill>
                  <a:srgbClr val="F3F3F3"/>
                </a:solidFill>
                <a:latin typeface="Bree Serif"/>
                <a:ea typeface="Bree Serif"/>
                <a:cs typeface="Bree Serif"/>
                <a:sym typeface="Bree Serif"/>
              </a:rPr>
              <a:t>hierarchy</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AutoNum type="arabicPeriod"/>
            </a:pPr>
            <a:r>
              <a:rPr lang="en" sz="1800">
                <a:solidFill>
                  <a:srgbClr val="F3F3F3"/>
                </a:solidFill>
                <a:latin typeface="Bree Serif"/>
                <a:ea typeface="Bree Serif"/>
                <a:cs typeface="Bree Serif"/>
                <a:sym typeface="Bree Serif"/>
              </a:rPr>
              <a:t>Install React DevTools to monitor wasted renders</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AutoNum type="arabicPeriod"/>
            </a:pPr>
            <a:r>
              <a:rPr lang="en" sz="1800">
                <a:solidFill>
                  <a:srgbClr val="F3F3F3"/>
                </a:solidFill>
                <a:latin typeface="Bree Serif"/>
                <a:ea typeface="Bree Serif"/>
                <a:cs typeface="Bree Serif"/>
                <a:sym typeface="Bree Serif"/>
              </a:rPr>
              <a:t>Use Chrome DevTools Performance Tab to view slow functions</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AutoNum type="arabicPeriod"/>
            </a:pPr>
            <a:r>
              <a:rPr lang="en" sz="1800">
                <a:solidFill>
                  <a:srgbClr val="F3F3F3"/>
                </a:solidFill>
                <a:latin typeface="Bree Serif"/>
                <a:ea typeface="Bree Serif"/>
                <a:cs typeface="Bree Serif"/>
                <a:sym typeface="Bree Serif"/>
              </a:rPr>
              <a:t>Extend React.PureComponent</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AutoNum type="arabicPeriod"/>
            </a:pPr>
            <a:r>
              <a:rPr lang="en" sz="1800">
                <a:solidFill>
                  <a:srgbClr val="F3F3F3"/>
                </a:solidFill>
                <a:latin typeface="Bree Serif"/>
                <a:ea typeface="Bree Serif"/>
                <a:cs typeface="Bree Serif"/>
                <a:sym typeface="Bree Serif"/>
              </a:rPr>
              <a:t>Implement your own version of </a:t>
            </a:r>
            <a:r>
              <a:rPr lang="en" sz="1800">
                <a:solidFill>
                  <a:srgbClr val="00FFFF"/>
                </a:solidFill>
                <a:latin typeface="Bree Serif"/>
                <a:ea typeface="Bree Serif"/>
                <a:cs typeface="Bree Serif"/>
                <a:sym typeface="Bree Serif"/>
              </a:rPr>
              <a:t>shouldComponentUpdate</a:t>
            </a:r>
            <a:endParaRPr sz="1800">
              <a:solidFill>
                <a:srgbClr val="00FFFF"/>
              </a:solidFill>
              <a:latin typeface="Bree Serif"/>
              <a:ea typeface="Bree Serif"/>
              <a:cs typeface="Bree Serif"/>
              <a:sym typeface="Bree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shouldComponentUpdate</a:t>
            </a:r>
            <a:endParaRPr sz="3600">
              <a:solidFill>
                <a:srgbClr val="00FFFF"/>
              </a:solidFill>
              <a:latin typeface="Alegreya"/>
              <a:ea typeface="Alegreya"/>
              <a:cs typeface="Alegreya"/>
              <a:sym typeface="Alegreya"/>
            </a:endParaRPr>
          </a:p>
        </p:txBody>
      </p:sp>
      <p:sp>
        <p:nvSpPr>
          <p:cNvPr id="239" name="Shape 239"/>
          <p:cNvSpPr txBox="1"/>
          <p:nvPr/>
        </p:nvSpPr>
        <p:spPr>
          <a:xfrm>
            <a:off x="1004250" y="1264325"/>
            <a:ext cx="7135500" cy="29655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The lifecycle method </a:t>
            </a:r>
            <a:r>
              <a:rPr lang="en" sz="1800">
                <a:solidFill>
                  <a:srgbClr val="00FFFF"/>
                </a:solidFill>
                <a:latin typeface="Bree Serif"/>
                <a:ea typeface="Bree Serif"/>
                <a:cs typeface="Bree Serif"/>
                <a:sym typeface="Bree Serif"/>
              </a:rPr>
              <a:t>shouldComponentUpdate</a:t>
            </a:r>
            <a:r>
              <a:rPr lang="en" sz="1800">
                <a:solidFill>
                  <a:srgbClr val="F3F3F3"/>
                </a:solidFill>
                <a:latin typeface="Bree Serif"/>
                <a:ea typeface="Bree Serif"/>
                <a:cs typeface="Bree Serif"/>
                <a:sym typeface="Bree Serif"/>
              </a:rPr>
              <a:t> is your first stop when you try to fix your react component’s wasted render performance. </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00FFFF"/>
                </a:solidFill>
                <a:latin typeface="Bree Serif"/>
                <a:ea typeface="Bree Serif"/>
                <a:cs typeface="Bree Serif"/>
                <a:sym typeface="Bree Serif"/>
              </a:rPr>
              <a:t>shouldComponentUpdate</a:t>
            </a:r>
            <a:r>
              <a:rPr lang="en" sz="1800">
                <a:solidFill>
                  <a:srgbClr val="F3F3F3"/>
                </a:solidFill>
                <a:latin typeface="Bree Serif"/>
                <a:ea typeface="Bree Serif"/>
                <a:cs typeface="Bree Serif"/>
                <a:sym typeface="Bree Serif"/>
              </a:rPr>
              <a:t> returns a boolean value and is responsible for any </a:t>
            </a:r>
            <a:r>
              <a:rPr lang="en" sz="1800">
                <a:solidFill>
                  <a:srgbClr val="F3F3F3"/>
                </a:solidFill>
                <a:latin typeface="Bree Serif"/>
                <a:ea typeface="Bree Serif"/>
                <a:cs typeface="Bree Serif"/>
                <a:sym typeface="Bree Serif"/>
              </a:rPr>
              <a:t>consecutive</a:t>
            </a:r>
            <a:r>
              <a:rPr lang="en" sz="1800">
                <a:solidFill>
                  <a:srgbClr val="F3F3F3"/>
                </a:solidFill>
                <a:latin typeface="Bree Serif"/>
                <a:ea typeface="Bree Serif"/>
                <a:cs typeface="Bree Serif"/>
                <a:sym typeface="Bree Serif"/>
              </a:rPr>
              <a:t> rerenders.</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It can be very difficult to nail it right but it does offer a lot of benefits.</a:t>
            </a:r>
            <a:endParaRPr sz="1800">
              <a:solidFill>
                <a:srgbClr val="F3F3F3"/>
              </a:solidFill>
              <a:latin typeface="Bree Serif"/>
              <a:ea typeface="Bree Serif"/>
              <a:cs typeface="Bree Serif"/>
              <a:sym typeface="Bree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1052550" y="393750"/>
            <a:ext cx="70872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rgbClr val="00FFFF"/>
                </a:solidFill>
                <a:latin typeface="Alegreya"/>
                <a:ea typeface="Alegreya"/>
                <a:cs typeface="Alegreya"/>
                <a:sym typeface="Alegreya"/>
              </a:rPr>
              <a:t>shouldComponentUpdate Continued...</a:t>
            </a:r>
            <a:endParaRPr sz="3200">
              <a:solidFill>
                <a:srgbClr val="00FFFF"/>
              </a:solidFill>
              <a:latin typeface="Alegreya"/>
              <a:ea typeface="Alegreya"/>
              <a:cs typeface="Alegreya"/>
              <a:sym typeface="Alegreya"/>
            </a:endParaRPr>
          </a:p>
        </p:txBody>
      </p:sp>
      <p:sp>
        <p:nvSpPr>
          <p:cNvPr id="245" name="Shape 245"/>
          <p:cNvSpPr txBox="1"/>
          <p:nvPr/>
        </p:nvSpPr>
        <p:spPr>
          <a:xfrm>
            <a:off x="1004250" y="1264325"/>
            <a:ext cx="7135500" cy="29655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F3F3F3"/>
              </a:buClr>
              <a:buSzPts val="1800"/>
              <a:buFont typeface="Bree Serif"/>
              <a:buChar char="●"/>
            </a:pPr>
            <a:r>
              <a:rPr lang="en" sz="1800">
                <a:solidFill>
                  <a:srgbClr val="F3F3F3"/>
                </a:solidFill>
                <a:latin typeface="Bree Serif"/>
                <a:ea typeface="Bree Serif"/>
                <a:cs typeface="Bree Serif"/>
                <a:sym typeface="Bree Serif"/>
              </a:rPr>
              <a:t>Do not compare children elements </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Char char="●"/>
            </a:pPr>
            <a:r>
              <a:rPr lang="en" sz="1800">
                <a:solidFill>
                  <a:srgbClr val="F3F3F3"/>
                </a:solidFill>
                <a:latin typeface="Bree Serif"/>
                <a:ea typeface="Bree Serif"/>
                <a:cs typeface="Bree Serif"/>
                <a:sym typeface="Bree Serif"/>
              </a:rPr>
              <a:t>Only compare props and state simple values or arrays of simple values</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Char char="●"/>
            </a:pPr>
            <a:r>
              <a:rPr lang="en" sz="1800">
                <a:solidFill>
                  <a:srgbClr val="F3F3F3"/>
                </a:solidFill>
                <a:latin typeface="Bree Serif"/>
                <a:ea typeface="Bree Serif"/>
                <a:cs typeface="Bree Serif"/>
                <a:sym typeface="Bree Serif"/>
              </a:rPr>
              <a:t>Make sure you get it right</a:t>
            </a:r>
            <a:endParaRPr sz="1800">
              <a:solidFill>
                <a:srgbClr val="F3F3F3"/>
              </a:solidFill>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Shape 142"/>
          <p:cNvSpPr txBox="1"/>
          <p:nvPr>
            <p:ph idx="4294967295" type="title"/>
          </p:nvPr>
        </p:nvSpPr>
        <p:spPr>
          <a:xfrm>
            <a:off x="1052550" y="2114700"/>
            <a:ext cx="7038900" cy="914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Routing</a:t>
            </a:r>
            <a:endParaRPr sz="3600">
              <a:solidFill>
                <a:srgbClr val="00FFFF"/>
              </a:solidFill>
              <a:latin typeface="Alegreya"/>
              <a:ea typeface="Alegreya"/>
              <a:cs typeface="Alegreya"/>
              <a:sym typeface="Alegreya"/>
            </a:endParaRPr>
          </a:p>
          <a:p>
            <a:pPr indent="0" lvl="0" marL="0" rtl="0">
              <a:spcBef>
                <a:spcPts val="0"/>
              </a:spcBef>
              <a:spcAft>
                <a:spcPts val="0"/>
              </a:spcAft>
              <a:buNone/>
            </a:pPr>
            <a:r>
              <a:t/>
            </a:r>
            <a:endParaRPr/>
          </a:p>
        </p:txBody>
      </p:sp>
      <p:sp>
        <p:nvSpPr>
          <p:cNvPr id="143" name="Shape 143"/>
          <p:cNvSpPr txBox="1"/>
          <p:nvPr/>
        </p:nvSpPr>
        <p:spPr>
          <a:xfrm>
            <a:off x="6958850" y="4752900"/>
            <a:ext cx="2184900" cy="390600"/>
          </a:xfrm>
          <a:prstGeom prst="rect">
            <a:avLst/>
          </a:prstGeom>
          <a:noFill/>
          <a:ln>
            <a:noFill/>
          </a:ln>
          <a:effectLst>
            <a:outerShdw blurRad="57150" rotWithShape="0" algn="bl" dir="5400000" dist="19050">
              <a:srgbClr val="000000">
                <a:alpha val="0"/>
              </a:srgbClr>
            </a:outerShdw>
          </a:effectLst>
        </p:spPr>
        <p:txBody>
          <a:bodyPr anchorCtr="0" anchor="b" bIns="91425" lIns="91425" spcFirstLastPara="1" rIns="91425" wrap="square" tIns="91425">
            <a:noAutofit/>
          </a:bodyPr>
          <a:lstStyle/>
          <a:p>
            <a:pPr indent="0" lvl="0" marL="0" rtl="0">
              <a:spcBef>
                <a:spcPts val="0"/>
              </a:spcBef>
              <a:spcAft>
                <a:spcPts val="0"/>
              </a:spcAft>
              <a:buNone/>
            </a:pPr>
            <a:r>
              <a:rPr i="1" lang="en" sz="900">
                <a:solidFill>
                  <a:srgbClr val="4A86E8"/>
                </a:solidFill>
                <a:latin typeface="Bree Serif"/>
                <a:ea typeface="Bree Serif"/>
                <a:cs typeface="Bree Serif"/>
                <a:sym typeface="Bree Serif"/>
              </a:rPr>
              <a:t>Photo by Bruno Bergher on Unsplash</a:t>
            </a:r>
            <a:endParaRPr i="1" sz="900">
              <a:solidFill>
                <a:srgbClr val="4A86E8"/>
              </a:solidFill>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React Router v4</a:t>
            </a:r>
            <a:endParaRPr sz="3600">
              <a:solidFill>
                <a:srgbClr val="00FFFF"/>
              </a:solidFill>
              <a:latin typeface="Alegreya"/>
              <a:ea typeface="Alegreya"/>
              <a:cs typeface="Alegreya"/>
              <a:sym typeface="Alegreya"/>
            </a:endParaRPr>
          </a:p>
        </p:txBody>
      </p:sp>
      <p:sp>
        <p:nvSpPr>
          <p:cNvPr id="149" name="Shape 149"/>
          <p:cNvSpPr txBox="1"/>
          <p:nvPr/>
        </p:nvSpPr>
        <p:spPr>
          <a:xfrm>
            <a:off x="1004250" y="1264325"/>
            <a:ext cx="7135500" cy="33906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Repo: </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u="sng">
                <a:solidFill>
                  <a:schemeClr val="hlink"/>
                </a:solidFill>
                <a:latin typeface="Bree Serif"/>
                <a:ea typeface="Bree Serif"/>
                <a:cs typeface="Bree Serif"/>
                <a:sym typeface="Bree Serif"/>
                <a:hlinkClick r:id="rId3"/>
              </a:rPr>
              <a:t>https://github.com/ReactTraining/react-router/tree/master/packages/react-router-dom</a:t>
            </a:r>
            <a:endParaRPr>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Docs: </a:t>
            </a:r>
            <a:r>
              <a:rPr lang="en" u="sng">
                <a:solidFill>
                  <a:schemeClr val="hlink"/>
                </a:solidFill>
                <a:latin typeface="Bree Serif"/>
                <a:ea typeface="Bree Serif"/>
                <a:cs typeface="Bree Serif"/>
                <a:sym typeface="Bree Serif"/>
                <a:hlinkClick r:id="rId4"/>
              </a:rPr>
              <a:t>https://reacttraining.com/react-router/web/guides/philosophy</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React router offers </a:t>
            </a:r>
            <a:r>
              <a:rPr lang="en" sz="1800">
                <a:solidFill>
                  <a:srgbClr val="F3F3F3"/>
                </a:solidFill>
                <a:latin typeface="Bree Serif"/>
                <a:ea typeface="Bree Serif"/>
                <a:cs typeface="Bree Serif"/>
                <a:sym typeface="Bree Serif"/>
              </a:rPr>
              <a:t>declarative dynamic routing and stands out from conventional based static routing by letting you define your your app routes as it renders.</a:t>
            </a:r>
            <a:endParaRPr sz="1800">
              <a:solidFill>
                <a:srgbClr val="F3F3F3"/>
              </a:solidFill>
              <a:latin typeface="Bree Serif"/>
              <a:ea typeface="Bree Serif"/>
              <a:cs typeface="Bree Serif"/>
              <a:sym typeface="Bree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React Router v4 - Example</a:t>
            </a:r>
            <a:endParaRPr sz="3600">
              <a:solidFill>
                <a:srgbClr val="00FFFF"/>
              </a:solidFill>
              <a:latin typeface="Alegreya"/>
              <a:ea typeface="Alegreya"/>
              <a:cs typeface="Alegreya"/>
              <a:sym typeface="Alegreya"/>
            </a:endParaRPr>
          </a:p>
          <a:p>
            <a:pPr indent="0" lvl="0" marL="0" rtl="0" algn="ctr">
              <a:spcBef>
                <a:spcPts val="0"/>
              </a:spcBef>
              <a:spcAft>
                <a:spcPts val="0"/>
              </a:spcAft>
              <a:buNone/>
            </a:pPr>
            <a:r>
              <a:t/>
            </a:r>
            <a:endParaRPr sz="3600">
              <a:solidFill>
                <a:srgbClr val="00FFFF"/>
              </a:solidFill>
              <a:latin typeface="Alegreya"/>
              <a:ea typeface="Alegreya"/>
              <a:cs typeface="Alegreya"/>
              <a:sym typeface="Alegreya"/>
            </a:endParaRPr>
          </a:p>
        </p:txBody>
      </p:sp>
      <p:sp>
        <p:nvSpPr>
          <p:cNvPr id="155" name="Shape 155"/>
          <p:cNvSpPr txBox="1"/>
          <p:nvPr/>
        </p:nvSpPr>
        <p:spPr>
          <a:xfrm>
            <a:off x="1004250" y="1243725"/>
            <a:ext cx="7135500" cy="33906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sz="1800">
              <a:solidFill>
                <a:srgbClr val="F3F3F3"/>
              </a:solidFill>
              <a:latin typeface="Bree Serif"/>
              <a:ea typeface="Bree Serif"/>
              <a:cs typeface="Bree Serif"/>
              <a:sym typeface="Bree Serif"/>
            </a:endParaRPr>
          </a:p>
        </p:txBody>
      </p:sp>
      <p:pic>
        <p:nvPicPr>
          <p:cNvPr id="156" name="Shape 156"/>
          <p:cNvPicPr preferRelativeResize="0"/>
          <p:nvPr/>
        </p:nvPicPr>
        <p:blipFill>
          <a:blip r:embed="rId3">
            <a:alphaModFix/>
          </a:blip>
          <a:stretch>
            <a:fillRect/>
          </a:stretch>
        </p:blipFill>
        <p:spPr>
          <a:xfrm>
            <a:off x="936025" y="1307838"/>
            <a:ext cx="7038900" cy="3132864"/>
          </a:xfrm>
          <a:prstGeom prst="rect">
            <a:avLst/>
          </a:prstGeom>
          <a:noFill/>
          <a:ln>
            <a:noFill/>
          </a:ln>
        </p:spPr>
      </p:pic>
      <p:cxnSp>
        <p:nvCxnSpPr>
          <p:cNvPr id="157" name="Shape 157"/>
          <p:cNvCxnSpPr/>
          <p:nvPr/>
        </p:nvCxnSpPr>
        <p:spPr>
          <a:xfrm flipH="1" rot="10800000">
            <a:off x="2121950" y="1352700"/>
            <a:ext cx="1119300" cy="405300"/>
          </a:xfrm>
          <a:prstGeom prst="straightConnector1">
            <a:avLst/>
          </a:prstGeom>
          <a:noFill/>
          <a:ln cap="flat" cmpd="sng" w="9525">
            <a:solidFill>
              <a:schemeClr val="dk2"/>
            </a:solidFill>
            <a:prstDash val="solid"/>
            <a:round/>
            <a:headEnd len="med" w="med" type="none"/>
            <a:tailEnd len="med" w="med" type="none"/>
          </a:ln>
        </p:spPr>
      </p:cxnSp>
      <p:sp>
        <p:nvSpPr>
          <p:cNvPr id="158" name="Shape 158"/>
          <p:cNvSpPr txBox="1"/>
          <p:nvPr/>
        </p:nvSpPr>
        <p:spPr>
          <a:xfrm>
            <a:off x="3261900" y="1133075"/>
            <a:ext cx="3426600" cy="68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Wrapp app in Router Component</a:t>
            </a:r>
            <a:endParaRPr>
              <a:solidFill>
                <a:schemeClr val="lt1"/>
              </a:solidFill>
            </a:endParaRPr>
          </a:p>
        </p:txBody>
      </p:sp>
      <p:cxnSp>
        <p:nvCxnSpPr>
          <p:cNvPr id="159" name="Shape 159"/>
          <p:cNvCxnSpPr/>
          <p:nvPr/>
        </p:nvCxnSpPr>
        <p:spPr>
          <a:xfrm flipH="1" rot="10800000">
            <a:off x="4848200" y="1957275"/>
            <a:ext cx="1311600" cy="350100"/>
          </a:xfrm>
          <a:prstGeom prst="straightConnector1">
            <a:avLst/>
          </a:prstGeom>
          <a:noFill/>
          <a:ln cap="flat" cmpd="sng" w="9525">
            <a:solidFill>
              <a:schemeClr val="dk2"/>
            </a:solidFill>
            <a:prstDash val="solid"/>
            <a:round/>
            <a:headEnd len="med" w="med" type="none"/>
            <a:tailEnd len="med" w="med" type="none"/>
          </a:ln>
        </p:spPr>
      </p:cxnSp>
      <p:sp>
        <p:nvSpPr>
          <p:cNvPr id="160" name="Shape 160"/>
          <p:cNvSpPr txBox="1"/>
          <p:nvPr/>
        </p:nvSpPr>
        <p:spPr>
          <a:xfrm>
            <a:off x="6235375" y="1771725"/>
            <a:ext cx="2630100" cy="68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Specify routes with Route component</a:t>
            </a:r>
            <a:endParaRPr>
              <a:solidFill>
                <a:schemeClr val="lt1"/>
              </a:solidFill>
            </a:endParaRPr>
          </a:p>
        </p:txBody>
      </p:sp>
      <p:cxnSp>
        <p:nvCxnSpPr>
          <p:cNvPr id="161" name="Shape 161"/>
          <p:cNvCxnSpPr/>
          <p:nvPr/>
        </p:nvCxnSpPr>
        <p:spPr>
          <a:xfrm>
            <a:off x="2334825" y="3268775"/>
            <a:ext cx="1112400" cy="446400"/>
          </a:xfrm>
          <a:prstGeom prst="straightConnector1">
            <a:avLst/>
          </a:prstGeom>
          <a:noFill/>
          <a:ln cap="flat" cmpd="sng" w="9525">
            <a:solidFill>
              <a:schemeClr val="dk2"/>
            </a:solidFill>
            <a:prstDash val="solid"/>
            <a:round/>
            <a:headEnd len="med" w="med" type="none"/>
            <a:tailEnd len="med" w="med" type="none"/>
          </a:ln>
        </p:spPr>
      </p:cxnSp>
      <p:sp>
        <p:nvSpPr>
          <p:cNvPr id="162" name="Shape 162"/>
          <p:cNvSpPr txBox="1"/>
          <p:nvPr/>
        </p:nvSpPr>
        <p:spPr>
          <a:xfrm>
            <a:off x="3473250" y="3618975"/>
            <a:ext cx="2197500" cy="35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Define path for the component to match</a:t>
            </a:r>
            <a:endParaRPr>
              <a:solidFill>
                <a:schemeClr val="lt1"/>
              </a:solidFill>
            </a:endParaRPr>
          </a:p>
          <a:p>
            <a:pPr indent="0" lvl="0" marL="0">
              <a:spcBef>
                <a:spcPts val="0"/>
              </a:spcBef>
              <a:spcAft>
                <a:spcPts val="0"/>
              </a:spcAft>
              <a:buNone/>
            </a:pPr>
            <a:r>
              <a:t/>
            </a:r>
            <a:endParaRPr>
              <a:solidFill>
                <a:schemeClr val="lt1"/>
              </a:solidFill>
            </a:endParaRPr>
          </a:p>
        </p:txBody>
      </p:sp>
      <p:cxnSp>
        <p:nvCxnSpPr>
          <p:cNvPr id="163" name="Shape 163"/>
          <p:cNvCxnSpPr/>
          <p:nvPr/>
        </p:nvCxnSpPr>
        <p:spPr>
          <a:xfrm>
            <a:off x="4903150" y="3110825"/>
            <a:ext cx="1098900" cy="377700"/>
          </a:xfrm>
          <a:prstGeom prst="straightConnector1">
            <a:avLst/>
          </a:prstGeom>
          <a:noFill/>
          <a:ln cap="flat" cmpd="sng" w="9525">
            <a:solidFill>
              <a:schemeClr val="dk2"/>
            </a:solidFill>
            <a:prstDash val="solid"/>
            <a:round/>
            <a:headEnd len="med" w="med" type="none"/>
            <a:tailEnd len="med" w="med" type="none"/>
          </a:ln>
        </p:spPr>
      </p:cxnSp>
      <p:sp>
        <p:nvSpPr>
          <p:cNvPr id="164" name="Shape 164"/>
          <p:cNvSpPr txBox="1"/>
          <p:nvPr/>
        </p:nvSpPr>
        <p:spPr>
          <a:xfrm>
            <a:off x="6043100" y="3412975"/>
            <a:ext cx="2437800" cy="44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Render component on path match</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React Router v4 - Example</a:t>
            </a:r>
            <a:endParaRPr sz="3600">
              <a:solidFill>
                <a:srgbClr val="00FFFF"/>
              </a:solidFill>
              <a:latin typeface="Alegreya"/>
              <a:ea typeface="Alegreya"/>
              <a:cs typeface="Alegreya"/>
              <a:sym typeface="Alegreya"/>
            </a:endParaRPr>
          </a:p>
          <a:p>
            <a:pPr indent="0" lvl="0" marL="0" rtl="0" algn="ctr">
              <a:spcBef>
                <a:spcPts val="0"/>
              </a:spcBef>
              <a:spcAft>
                <a:spcPts val="0"/>
              </a:spcAft>
              <a:buNone/>
            </a:pPr>
            <a:r>
              <a:t/>
            </a:r>
            <a:endParaRPr sz="3600">
              <a:solidFill>
                <a:srgbClr val="00FFFF"/>
              </a:solidFill>
              <a:latin typeface="Alegreya"/>
              <a:ea typeface="Alegreya"/>
              <a:cs typeface="Alegreya"/>
              <a:sym typeface="Alegreya"/>
            </a:endParaRPr>
          </a:p>
        </p:txBody>
      </p:sp>
      <p:pic>
        <p:nvPicPr>
          <p:cNvPr id="170" name="Shape 170"/>
          <p:cNvPicPr preferRelativeResize="0"/>
          <p:nvPr/>
        </p:nvPicPr>
        <p:blipFill>
          <a:blip r:embed="rId3">
            <a:alphaModFix/>
          </a:blip>
          <a:stretch>
            <a:fillRect/>
          </a:stretch>
        </p:blipFill>
        <p:spPr>
          <a:xfrm>
            <a:off x="1403750" y="1113075"/>
            <a:ext cx="6336501" cy="3830275"/>
          </a:xfrm>
          <a:prstGeom prst="rect">
            <a:avLst/>
          </a:prstGeom>
          <a:noFill/>
          <a:ln>
            <a:noFill/>
          </a:ln>
        </p:spPr>
      </p:pic>
      <p:sp>
        <p:nvSpPr>
          <p:cNvPr id="171" name="Shape 171"/>
          <p:cNvSpPr txBox="1"/>
          <p:nvPr/>
        </p:nvSpPr>
        <p:spPr>
          <a:xfrm>
            <a:off x="5184675" y="1448975"/>
            <a:ext cx="1943400" cy="39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Default path</a:t>
            </a:r>
            <a:endParaRPr>
              <a:solidFill>
                <a:schemeClr val="lt1"/>
              </a:solidFill>
            </a:endParaRPr>
          </a:p>
        </p:txBody>
      </p:sp>
      <p:cxnSp>
        <p:nvCxnSpPr>
          <p:cNvPr id="172" name="Shape 172"/>
          <p:cNvCxnSpPr/>
          <p:nvPr/>
        </p:nvCxnSpPr>
        <p:spPr>
          <a:xfrm rot="10800000">
            <a:off x="3975925" y="2403500"/>
            <a:ext cx="2293800" cy="501300"/>
          </a:xfrm>
          <a:prstGeom prst="straightConnector1">
            <a:avLst/>
          </a:prstGeom>
          <a:noFill/>
          <a:ln cap="flat" cmpd="sng" w="9525">
            <a:solidFill>
              <a:schemeClr val="dk2"/>
            </a:solidFill>
            <a:prstDash val="solid"/>
            <a:round/>
            <a:headEnd len="med" w="med" type="none"/>
            <a:tailEnd len="med" w="med" type="triangle"/>
          </a:ln>
        </p:spPr>
      </p:cxnSp>
      <p:sp>
        <p:nvSpPr>
          <p:cNvPr id="173" name="Shape 173"/>
          <p:cNvSpPr txBox="1"/>
          <p:nvPr/>
        </p:nvSpPr>
        <p:spPr>
          <a:xfrm>
            <a:off x="6201850" y="2739950"/>
            <a:ext cx="1538400" cy="30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Specific path</a:t>
            </a:r>
            <a:endParaRPr>
              <a:solidFill>
                <a:schemeClr val="lt1"/>
              </a:solidFill>
            </a:endParaRPr>
          </a:p>
        </p:txBody>
      </p:sp>
      <p:cxnSp>
        <p:nvCxnSpPr>
          <p:cNvPr id="174" name="Shape 174"/>
          <p:cNvCxnSpPr/>
          <p:nvPr/>
        </p:nvCxnSpPr>
        <p:spPr>
          <a:xfrm flipH="1">
            <a:off x="3035175" y="1270425"/>
            <a:ext cx="1902300" cy="755400"/>
          </a:xfrm>
          <a:prstGeom prst="straightConnector1">
            <a:avLst/>
          </a:prstGeom>
          <a:noFill/>
          <a:ln cap="flat" cmpd="sng" w="9525">
            <a:solidFill>
              <a:schemeClr val="dk2"/>
            </a:solidFill>
            <a:prstDash val="solid"/>
            <a:round/>
            <a:headEnd len="med" w="med" type="none"/>
            <a:tailEnd len="med" w="med" type="triangle"/>
          </a:ln>
        </p:spPr>
      </p:cxnSp>
      <p:sp>
        <p:nvSpPr>
          <p:cNvPr id="175" name="Shape 175"/>
          <p:cNvSpPr txBox="1"/>
          <p:nvPr/>
        </p:nvSpPr>
        <p:spPr>
          <a:xfrm>
            <a:off x="4856050" y="1051250"/>
            <a:ext cx="2884200" cy="46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Link component acts a an anchor</a:t>
            </a:r>
            <a:endParaRPr>
              <a:solidFill>
                <a:schemeClr val="lt1"/>
              </a:solidFill>
            </a:endParaRPr>
          </a:p>
        </p:txBody>
      </p:sp>
      <p:cxnSp>
        <p:nvCxnSpPr>
          <p:cNvPr id="176" name="Shape 176"/>
          <p:cNvCxnSpPr>
            <a:stCxn id="171" idx="1"/>
          </p:cNvCxnSpPr>
          <p:nvPr/>
        </p:nvCxnSpPr>
        <p:spPr>
          <a:xfrm flipH="1">
            <a:off x="3721875" y="1648175"/>
            <a:ext cx="1462800" cy="39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React Forms</a:t>
            </a:r>
            <a:endParaRPr sz="3600">
              <a:solidFill>
                <a:srgbClr val="00FFFF"/>
              </a:solidFill>
              <a:latin typeface="Alegreya"/>
              <a:ea typeface="Alegreya"/>
              <a:cs typeface="Alegreya"/>
              <a:sym typeface="Alegreya"/>
            </a:endParaRPr>
          </a:p>
        </p:txBody>
      </p:sp>
      <p:sp>
        <p:nvSpPr>
          <p:cNvPr id="182" name="Shape 182"/>
          <p:cNvSpPr txBox="1"/>
          <p:nvPr/>
        </p:nvSpPr>
        <p:spPr>
          <a:xfrm>
            <a:off x="1004250" y="1264325"/>
            <a:ext cx="7135500" cy="33906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Docs: </a:t>
            </a:r>
            <a:r>
              <a:rPr lang="en" u="sng">
                <a:solidFill>
                  <a:schemeClr val="hlink"/>
                </a:solidFill>
                <a:latin typeface="Bree Serif"/>
                <a:ea typeface="Bree Serif"/>
                <a:cs typeface="Bree Serif"/>
                <a:sym typeface="Bree Serif"/>
                <a:hlinkClick r:id="rId3"/>
              </a:rPr>
              <a:t>https://reactjs.org/docs/forms.html</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React handles forms a bit differently than other HTML elements.</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There are 2 types of form components: Controlled and Uncontrolled.</a:t>
            </a:r>
            <a:endParaRPr sz="1800">
              <a:solidFill>
                <a:srgbClr val="F3F3F3"/>
              </a:solidFill>
              <a:latin typeface="Bree Serif"/>
              <a:ea typeface="Bree Serif"/>
              <a:cs typeface="Bree Serif"/>
              <a:sym typeface="Bree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Controlled Forms</a:t>
            </a:r>
            <a:endParaRPr sz="3600">
              <a:solidFill>
                <a:srgbClr val="00FFFF"/>
              </a:solidFill>
              <a:latin typeface="Alegreya"/>
              <a:ea typeface="Alegreya"/>
              <a:cs typeface="Alegreya"/>
              <a:sym typeface="Alegreya"/>
            </a:endParaRPr>
          </a:p>
        </p:txBody>
      </p:sp>
      <p:sp>
        <p:nvSpPr>
          <p:cNvPr id="188" name="Shape 188"/>
          <p:cNvSpPr txBox="1"/>
          <p:nvPr/>
        </p:nvSpPr>
        <p:spPr>
          <a:xfrm>
            <a:off x="1004250" y="1264325"/>
            <a:ext cx="7135500" cy="16269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Docs: </a:t>
            </a:r>
            <a:r>
              <a:rPr lang="en" u="sng">
                <a:solidFill>
                  <a:schemeClr val="hlink"/>
                </a:solidFill>
                <a:latin typeface="Bree Serif"/>
                <a:ea typeface="Bree Serif"/>
                <a:cs typeface="Bree Serif"/>
                <a:sym typeface="Bree Serif"/>
                <a:hlinkClick r:id="rId3"/>
              </a:rPr>
              <a:t>https://reactjs.org/docs/forms.html</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Controlled Form components are such components where the state of the form is controlled in the react component rather than the DOM itself.</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t/>
            </a:r>
            <a:endParaRPr sz="1800">
              <a:solidFill>
                <a:srgbClr val="F3F3F3"/>
              </a:solidFill>
              <a:latin typeface="Bree Serif"/>
              <a:ea typeface="Bree Serif"/>
              <a:cs typeface="Bree Serif"/>
              <a:sym typeface="Bree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Shape 193"/>
          <p:cNvPicPr preferRelativeResize="0"/>
          <p:nvPr/>
        </p:nvPicPr>
        <p:blipFill>
          <a:blip r:embed="rId3">
            <a:alphaModFix/>
          </a:blip>
          <a:stretch>
            <a:fillRect/>
          </a:stretch>
        </p:blipFill>
        <p:spPr>
          <a:xfrm>
            <a:off x="660788" y="302800"/>
            <a:ext cx="7822426" cy="4537900"/>
          </a:xfrm>
          <a:prstGeom prst="rect">
            <a:avLst/>
          </a:prstGeom>
          <a:noFill/>
          <a:ln cap="flat" cmpd="sng" w="9525">
            <a:solidFill>
              <a:srgbClr val="FF0000"/>
            </a:solidFill>
            <a:prstDash val="solid"/>
            <a:round/>
            <a:headEnd len="sm" w="sm" type="none"/>
            <a:tailEnd len="sm" w="sm" type="none"/>
          </a:ln>
        </p:spPr>
      </p:pic>
      <p:cxnSp>
        <p:nvCxnSpPr>
          <p:cNvPr id="194" name="Shape 194"/>
          <p:cNvCxnSpPr/>
          <p:nvPr/>
        </p:nvCxnSpPr>
        <p:spPr>
          <a:xfrm flipH="1" rot="-5400000">
            <a:off x="2396600" y="473875"/>
            <a:ext cx="2513400" cy="2499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95" name="Shape 195"/>
          <p:cNvCxnSpPr/>
          <p:nvPr/>
        </p:nvCxnSpPr>
        <p:spPr>
          <a:xfrm flipH="1" rot="-5400000">
            <a:off x="2091050" y="896175"/>
            <a:ext cx="2987100" cy="2485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96" name="Shape 196"/>
          <p:cNvCxnSpPr/>
          <p:nvPr/>
        </p:nvCxnSpPr>
        <p:spPr>
          <a:xfrm flipH="1" rot="-5400000">
            <a:off x="1363025" y="1390700"/>
            <a:ext cx="3529800" cy="23553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97" name="Shape 197"/>
          <p:cNvCxnSpPr/>
          <p:nvPr/>
        </p:nvCxnSpPr>
        <p:spPr>
          <a:xfrm rot="10800000">
            <a:off x="4326225" y="1476350"/>
            <a:ext cx="2211300" cy="1524600"/>
          </a:xfrm>
          <a:prstGeom prst="curvedConnector3">
            <a:avLst>
              <a:gd fmla="val 50000" name="adj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Unc</a:t>
            </a:r>
            <a:r>
              <a:rPr lang="en" sz="3600">
                <a:solidFill>
                  <a:srgbClr val="00FFFF"/>
                </a:solidFill>
                <a:latin typeface="Alegreya"/>
                <a:ea typeface="Alegreya"/>
                <a:cs typeface="Alegreya"/>
                <a:sym typeface="Alegreya"/>
              </a:rPr>
              <a:t>ontrolled Forms</a:t>
            </a:r>
            <a:endParaRPr sz="3600">
              <a:solidFill>
                <a:srgbClr val="00FFFF"/>
              </a:solidFill>
              <a:latin typeface="Alegreya"/>
              <a:ea typeface="Alegreya"/>
              <a:cs typeface="Alegreya"/>
              <a:sym typeface="Alegreya"/>
            </a:endParaRPr>
          </a:p>
        </p:txBody>
      </p:sp>
      <p:sp>
        <p:nvSpPr>
          <p:cNvPr id="203" name="Shape 203"/>
          <p:cNvSpPr txBox="1"/>
          <p:nvPr/>
        </p:nvSpPr>
        <p:spPr>
          <a:xfrm>
            <a:off x="1004250" y="1264325"/>
            <a:ext cx="7135500" cy="22449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Docs: </a:t>
            </a:r>
            <a:r>
              <a:rPr lang="en" u="sng">
                <a:solidFill>
                  <a:schemeClr val="hlink"/>
                </a:solidFill>
                <a:latin typeface="Bree Serif"/>
                <a:ea typeface="Bree Serif"/>
                <a:cs typeface="Bree Serif"/>
                <a:sym typeface="Bree Serif"/>
                <a:hlinkClick r:id="rId3"/>
              </a:rPr>
              <a:t>https://reactjs.org/docs/uncontrolled-components.html</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Uncontrolled Form components are such components where the state of the form is controlled in the DOM itself. Meaning React has nothing to do with how the values are changed and saved everything is handled natively by the DOM.</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t/>
            </a:r>
            <a:endParaRPr sz="1800">
              <a:solidFill>
                <a:srgbClr val="F3F3F3"/>
              </a:solidFill>
              <a:latin typeface="Bree Serif"/>
              <a:ea typeface="Bree Serif"/>
              <a:cs typeface="Bree Serif"/>
              <a:sym typeface="Bree Serif"/>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