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F6CE3BF-492A-4EF5-909D-29CE0EB58019}">
          <p14:sldIdLst>
            <p14:sldId id="256"/>
            <p14:sldId id="257"/>
          </p14:sldIdLst>
        </p14:section>
        <p14:section name="Sección sin título" id="{5FDF3EFA-29B4-4797-BB7E-A3CA097C8D73}">
          <p14:sldIdLst>
            <p14:sldId id="258"/>
            <p14:sldId id="259"/>
            <p14:sldId id="260"/>
            <p14:sldId id="261"/>
            <p14:sldId id="262"/>
            <p14:sldId id="265"/>
            <p14:sldId id="263"/>
            <p14:sldId id="264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8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4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890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75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363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90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64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6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482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3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6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1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2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2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6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7B24A-C4E3-4146-9B60-FED6680E2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BIODIVERSITY IN US NATIONAL PARKS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12803B-FE17-4CE7-838F-CE58BBD6B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A STUDY OF BIODIVERSITY IN SEVERAL NATIONAL PARKS</a:t>
            </a:r>
          </a:p>
        </p:txBody>
      </p:sp>
    </p:spTree>
    <p:extLst>
      <p:ext uri="{BB962C8B-B14F-4D97-AF65-F5344CB8AC3E}">
        <p14:creationId xmlns:p14="http://schemas.microsoft.com/office/powerpoint/2010/main" val="1745320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BC36C-A5F9-414F-B582-B503F0A4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ESTALISHING THE SAMPLE SIZE FOR FOOT AND MOUSTH DISEASE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F3952CC-C77F-47F3-8FA3-11FD6FF5F242}"/>
              </a:ext>
            </a:extLst>
          </p:cNvPr>
          <p:cNvSpPr txBox="1"/>
          <p:nvPr/>
        </p:nvSpPr>
        <p:spPr>
          <a:xfrm>
            <a:off x="1313793" y="2375338"/>
            <a:ext cx="94172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 </a:t>
            </a:r>
            <a:r>
              <a:rPr lang="es-AR" dirty="0" err="1"/>
              <a:t>order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establish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sample</a:t>
            </a:r>
            <a:r>
              <a:rPr lang="es-AR" dirty="0"/>
              <a:t> </a:t>
            </a:r>
            <a:r>
              <a:rPr lang="es-AR" dirty="0" err="1"/>
              <a:t>size</a:t>
            </a:r>
            <a:r>
              <a:rPr lang="es-AR" dirty="0"/>
              <a:t>, mínimum detectable </a:t>
            </a:r>
            <a:r>
              <a:rPr lang="es-AR" dirty="0" err="1"/>
              <a:t>effect</a:t>
            </a:r>
            <a:r>
              <a:rPr lang="es-AR" dirty="0"/>
              <a:t>, and </a:t>
            </a:r>
            <a:r>
              <a:rPr lang="es-AR" dirty="0" err="1"/>
              <a:t>baseline</a:t>
            </a:r>
            <a:r>
              <a:rPr lang="es-AR" dirty="0"/>
              <a:t> </a:t>
            </a:r>
            <a:r>
              <a:rPr lang="es-AR" dirty="0" err="1"/>
              <a:t>convertion</a:t>
            </a:r>
            <a:r>
              <a:rPr lang="es-AR" dirty="0"/>
              <a:t> </a:t>
            </a:r>
            <a:r>
              <a:rPr lang="es-AR" dirty="0" err="1"/>
              <a:t>we</a:t>
            </a:r>
            <a:r>
              <a:rPr lang="es-AR" dirty="0"/>
              <a:t> </a:t>
            </a:r>
            <a:r>
              <a:rPr lang="es-AR" dirty="0" err="1"/>
              <a:t>looked</a:t>
            </a:r>
            <a:r>
              <a:rPr lang="es-AR" dirty="0"/>
              <a:t> </a:t>
            </a:r>
            <a:r>
              <a:rPr lang="es-AR" dirty="0" err="1"/>
              <a:t>for</a:t>
            </a:r>
            <a:r>
              <a:rPr lang="es-AR" dirty="0"/>
              <a:t> a </a:t>
            </a:r>
            <a:r>
              <a:rPr lang="es-AR" dirty="0" err="1"/>
              <a:t>reduction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a 5 </a:t>
            </a:r>
            <a:r>
              <a:rPr lang="es-AR" dirty="0" err="1"/>
              <a:t>percentage</a:t>
            </a:r>
            <a:r>
              <a:rPr lang="es-AR" dirty="0"/>
              <a:t> </a:t>
            </a:r>
            <a:r>
              <a:rPr lang="es-AR" dirty="0" err="1"/>
              <a:t>point</a:t>
            </a:r>
            <a:r>
              <a:rPr lang="es-AR" dirty="0"/>
              <a:t> </a:t>
            </a:r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foot</a:t>
            </a:r>
            <a:r>
              <a:rPr lang="es-AR" dirty="0"/>
              <a:t> and </a:t>
            </a:r>
            <a:r>
              <a:rPr lang="es-AR" dirty="0" err="1"/>
              <a:t>mouth</a:t>
            </a:r>
            <a:r>
              <a:rPr lang="es-AR" dirty="0"/>
              <a:t> </a:t>
            </a:r>
            <a:r>
              <a:rPr lang="es-AR" dirty="0" err="1"/>
              <a:t>disease</a:t>
            </a:r>
            <a:r>
              <a:rPr lang="es-AR" dirty="0"/>
              <a:t> in Yellowstone </a:t>
            </a:r>
            <a:r>
              <a:rPr lang="es-AR" dirty="0" err="1"/>
              <a:t>National</a:t>
            </a:r>
            <a:r>
              <a:rPr lang="es-AR" dirty="0"/>
              <a:t> Park and Bryce </a:t>
            </a:r>
            <a:r>
              <a:rPr lang="es-AR" dirty="0" err="1"/>
              <a:t>National</a:t>
            </a:r>
            <a:r>
              <a:rPr lang="es-AR" dirty="0"/>
              <a:t> Park. </a:t>
            </a:r>
          </a:p>
          <a:p>
            <a:endParaRPr lang="es-AR" dirty="0"/>
          </a:p>
          <a:p>
            <a:r>
              <a:rPr lang="es-AR" dirty="0" err="1"/>
              <a:t>Taking</a:t>
            </a:r>
            <a:r>
              <a:rPr lang="es-AR" dirty="0"/>
              <a:t> a 10 % </a:t>
            </a:r>
            <a:r>
              <a:rPr lang="es-AR" dirty="0" err="1"/>
              <a:t>of</a:t>
            </a:r>
            <a:r>
              <a:rPr lang="es-AR" dirty="0"/>
              <a:t> base </a:t>
            </a:r>
            <a:r>
              <a:rPr lang="es-AR" dirty="0" err="1"/>
              <a:t>from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Park </a:t>
            </a:r>
            <a:r>
              <a:rPr lang="es-AR" dirty="0" err="1"/>
              <a:t>Rangers</a:t>
            </a:r>
            <a:r>
              <a:rPr lang="es-AR" dirty="0"/>
              <a:t> </a:t>
            </a:r>
            <a:r>
              <a:rPr lang="es-AR" dirty="0" err="1"/>
              <a:t>we</a:t>
            </a:r>
            <a:r>
              <a:rPr lang="es-AR" dirty="0"/>
              <a:t> </a:t>
            </a:r>
            <a:r>
              <a:rPr lang="es-AR" dirty="0" err="1"/>
              <a:t>multiply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0.05 (5 %) </a:t>
            </a:r>
            <a:r>
              <a:rPr lang="es-AR" dirty="0" err="1"/>
              <a:t>by</a:t>
            </a:r>
            <a:r>
              <a:rPr lang="es-AR" dirty="0"/>
              <a:t> 100 and </a:t>
            </a:r>
            <a:r>
              <a:rPr lang="es-AR" dirty="0" err="1"/>
              <a:t>divided</a:t>
            </a:r>
            <a:r>
              <a:rPr lang="es-AR" dirty="0"/>
              <a:t> </a:t>
            </a:r>
            <a:r>
              <a:rPr lang="es-AR" dirty="0" err="1"/>
              <a:t>that</a:t>
            </a:r>
            <a:r>
              <a:rPr lang="es-AR" dirty="0"/>
              <a:t> </a:t>
            </a:r>
            <a:r>
              <a:rPr lang="es-AR" dirty="0" err="1"/>
              <a:t>by</a:t>
            </a:r>
            <a:r>
              <a:rPr lang="es-AR" dirty="0"/>
              <a:t> 0.01 (10 % </a:t>
            </a:r>
            <a:r>
              <a:rPr lang="es-AR" dirty="0" err="1"/>
              <a:t>of</a:t>
            </a:r>
            <a:r>
              <a:rPr lang="es-AR" dirty="0"/>
              <a:t> base): 100 * 0.05 / 0.1</a:t>
            </a:r>
          </a:p>
          <a:p>
            <a:endParaRPr lang="es-AR" dirty="0"/>
          </a:p>
          <a:p>
            <a:r>
              <a:rPr lang="es-AR" dirty="0" err="1"/>
              <a:t>That</a:t>
            </a:r>
            <a:r>
              <a:rPr lang="es-AR" dirty="0"/>
              <a:t> </a:t>
            </a:r>
            <a:r>
              <a:rPr lang="es-AR" dirty="0" err="1"/>
              <a:t>gave</a:t>
            </a:r>
            <a:r>
              <a:rPr lang="es-AR" dirty="0"/>
              <a:t> </a:t>
            </a:r>
            <a:r>
              <a:rPr lang="es-AR" dirty="0" err="1"/>
              <a:t>us</a:t>
            </a:r>
            <a:r>
              <a:rPr lang="es-AR" dirty="0"/>
              <a:t> a base </a:t>
            </a:r>
            <a:r>
              <a:rPr lang="es-AR" dirty="0" err="1"/>
              <a:t>of</a:t>
            </a:r>
            <a:r>
              <a:rPr lang="es-AR" dirty="0"/>
              <a:t> 33,33 and </a:t>
            </a:r>
            <a:r>
              <a:rPr lang="es-AR" dirty="0" err="1"/>
              <a:t>sample</a:t>
            </a:r>
            <a:r>
              <a:rPr lang="es-AR" dirty="0"/>
              <a:t> </a:t>
            </a:r>
            <a:r>
              <a:rPr lang="es-AR" dirty="0" err="1"/>
              <a:t>size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870 </a:t>
            </a:r>
            <a:r>
              <a:rPr lang="es-AR" dirty="0" err="1"/>
              <a:t>sheeps</a:t>
            </a:r>
            <a:endParaRPr lang="es-AR" dirty="0"/>
          </a:p>
          <a:p>
            <a:endParaRPr lang="es-AR" dirty="0"/>
          </a:p>
          <a:p>
            <a:r>
              <a:rPr lang="es-AR" dirty="0" err="1"/>
              <a:t>With</a:t>
            </a:r>
            <a:r>
              <a:rPr lang="es-AR" dirty="0"/>
              <a:t> </a:t>
            </a:r>
            <a:r>
              <a:rPr lang="es-AR" dirty="0" err="1"/>
              <a:t>that</a:t>
            </a:r>
            <a:r>
              <a:rPr lang="es-AR" dirty="0"/>
              <a:t> </a:t>
            </a:r>
            <a:r>
              <a:rPr lang="es-AR" dirty="0" err="1"/>
              <a:t>information</a:t>
            </a:r>
            <a:r>
              <a:rPr lang="es-AR" dirty="0"/>
              <a:t> and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observations</a:t>
            </a:r>
            <a:r>
              <a:rPr lang="es-AR" dirty="0"/>
              <a:t> </a:t>
            </a:r>
            <a:r>
              <a:rPr lang="es-AR" dirty="0" err="1"/>
              <a:t>provided</a:t>
            </a:r>
            <a:r>
              <a:rPr lang="es-AR" dirty="0"/>
              <a:t> </a:t>
            </a:r>
            <a:r>
              <a:rPr lang="es-AR" dirty="0" err="1"/>
              <a:t>by</a:t>
            </a:r>
            <a:r>
              <a:rPr lang="es-AR" dirty="0"/>
              <a:t> </a:t>
            </a:r>
            <a:r>
              <a:rPr lang="es-AR" dirty="0" err="1"/>
              <a:t>each</a:t>
            </a:r>
            <a:r>
              <a:rPr lang="es-AR" dirty="0"/>
              <a:t> </a:t>
            </a:r>
            <a:r>
              <a:rPr lang="es-AR" dirty="0" err="1"/>
              <a:t>park</a:t>
            </a:r>
            <a:r>
              <a:rPr lang="es-AR" dirty="0"/>
              <a:t> </a:t>
            </a:r>
            <a:r>
              <a:rPr lang="es-AR" dirty="0" err="1"/>
              <a:t>we</a:t>
            </a:r>
            <a:r>
              <a:rPr lang="es-AR" dirty="0"/>
              <a:t> </a:t>
            </a:r>
            <a:r>
              <a:rPr lang="es-AR" dirty="0" err="1"/>
              <a:t>concluded</a:t>
            </a:r>
            <a:r>
              <a:rPr lang="es-AR" dirty="0"/>
              <a:t> </a:t>
            </a:r>
            <a:r>
              <a:rPr lang="es-AR" dirty="0" err="1"/>
              <a:t>that</a:t>
            </a:r>
            <a:r>
              <a:rPr lang="es-AR" dirty="0"/>
              <a:t> Park </a:t>
            </a:r>
            <a:r>
              <a:rPr lang="es-AR" dirty="0" err="1"/>
              <a:t>Rangers</a:t>
            </a:r>
            <a:r>
              <a:rPr lang="es-AR" dirty="0"/>
              <a:t> at Yellowstone </a:t>
            </a:r>
            <a:r>
              <a:rPr lang="es-AR" dirty="0" err="1"/>
              <a:t>will</a:t>
            </a:r>
            <a:r>
              <a:rPr lang="es-AR" dirty="0"/>
              <a:t> </a:t>
            </a:r>
            <a:r>
              <a:rPr lang="es-AR" dirty="0" err="1"/>
              <a:t>have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make</a:t>
            </a:r>
            <a:r>
              <a:rPr lang="es-AR" dirty="0"/>
              <a:t> </a:t>
            </a:r>
            <a:r>
              <a:rPr lang="es-AR" dirty="0" err="1"/>
              <a:t>observations</a:t>
            </a:r>
            <a:r>
              <a:rPr lang="es-AR" dirty="0"/>
              <a:t> </a:t>
            </a:r>
            <a:r>
              <a:rPr lang="es-AR" dirty="0" err="1"/>
              <a:t>for</a:t>
            </a:r>
            <a:r>
              <a:rPr lang="es-AR" dirty="0"/>
              <a:t> 1.7 </a:t>
            </a:r>
            <a:r>
              <a:rPr lang="es-AR" dirty="0" err="1"/>
              <a:t>weeks</a:t>
            </a:r>
            <a:r>
              <a:rPr lang="es-AR" dirty="0"/>
              <a:t> </a:t>
            </a:r>
          </a:p>
          <a:p>
            <a:endParaRPr lang="es-AR" dirty="0"/>
          </a:p>
          <a:p>
            <a:r>
              <a:rPr lang="es-AR" dirty="0"/>
              <a:t>And Park </a:t>
            </a:r>
            <a:r>
              <a:rPr lang="es-AR" dirty="0" err="1"/>
              <a:t>Rangers</a:t>
            </a:r>
            <a:r>
              <a:rPr lang="es-AR" dirty="0"/>
              <a:t> at Bryce </a:t>
            </a:r>
            <a:r>
              <a:rPr lang="es-AR" dirty="0" err="1"/>
              <a:t>will</a:t>
            </a:r>
            <a:r>
              <a:rPr lang="es-AR" dirty="0"/>
              <a:t> </a:t>
            </a:r>
            <a:r>
              <a:rPr lang="es-AR" dirty="0" err="1"/>
              <a:t>have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make</a:t>
            </a:r>
            <a:r>
              <a:rPr lang="es-AR" dirty="0"/>
              <a:t> </a:t>
            </a:r>
            <a:r>
              <a:rPr lang="es-AR" dirty="0" err="1"/>
              <a:t>observations</a:t>
            </a:r>
            <a:r>
              <a:rPr lang="es-AR" dirty="0"/>
              <a:t> </a:t>
            </a:r>
            <a:r>
              <a:rPr lang="es-AR" dirty="0" err="1"/>
              <a:t>for</a:t>
            </a:r>
            <a:r>
              <a:rPr lang="es-AR" dirty="0"/>
              <a:t> 3.5 </a:t>
            </a:r>
            <a:r>
              <a:rPr lang="es-AR" dirty="0" err="1"/>
              <a:t>weeks</a:t>
            </a:r>
            <a:r>
              <a:rPr lang="es-A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8455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9BB303E-5911-4C25-BED1-7652CCB2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BAR CHART WITH SHEEP OBSERVATIONS BY PARK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4ED136-0977-4CFE-8DCF-C51B37872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30" y="1488751"/>
            <a:ext cx="8815249" cy="268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6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40673-D13B-493D-A383-BD1A1418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058863"/>
            <a:ext cx="9906000" cy="1374776"/>
          </a:xfrm>
        </p:spPr>
        <p:txBody>
          <a:bodyPr/>
          <a:lstStyle/>
          <a:p>
            <a:r>
              <a:rPr lang="es-AR" dirty="0"/>
              <a:t>INFORMATION USED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DF30E1-1024-4EE0-A82A-E259FEEF4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932386"/>
            <a:ext cx="9906000" cy="2866752"/>
          </a:xfrm>
        </p:spPr>
        <p:txBody>
          <a:bodyPr>
            <a:normAutofit/>
          </a:bodyPr>
          <a:lstStyle/>
          <a:p>
            <a:pPr algn="ctr"/>
            <a:r>
              <a:rPr lang="es-AR" sz="2000" dirty="0"/>
              <a:t>A DATA FRAME CONTAINING SEVERAL ANIMAL AND VEGETABLE SPECIES WITH:</a:t>
            </a:r>
          </a:p>
          <a:p>
            <a:pPr algn="ctr"/>
            <a:endParaRPr lang="es-A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THE SCIENTIFIC NAME FOR EACH SPECIE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THE COMMON NAME FOR EACH SPECIE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THE CONSERVATION STATUS OF EACH SPECIE </a:t>
            </a:r>
          </a:p>
        </p:txBody>
      </p:sp>
    </p:spTree>
    <p:extLst>
      <p:ext uri="{BB962C8B-B14F-4D97-AF65-F5344CB8AC3E}">
        <p14:creationId xmlns:p14="http://schemas.microsoft.com/office/powerpoint/2010/main" val="340580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8E89C-7121-4DCF-A30E-834C9BC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112" y="1122363"/>
            <a:ext cx="4052887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100"/>
              <a:t>INFORMATION EXTRACTED FROM THE DATA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CFC47-1C64-46B5-9BF7-997FF3F4FD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78" r="15333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7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EB6A0-A96E-4968-99DC-7D39CCCB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USING SEVERAL TECHNIQUES FROM PANDAS AND MATPLOTLIB IN PYTHON WE MANAGED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F1326C-EF82-414A-9BAB-DF69C8C5C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SEPARATE THE SPECIES BY CATEGORY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579F02-258D-4CB1-83FD-2A09C62F5F6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3360262"/>
            <a:ext cx="3208735" cy="3345337"/>
          </a:xfrm>
        </p:spPr>
        <p:txBody>
          <a:bodyPr>
            <a:normAutofit/>
          </a:bodyPr>
          <a:lstStyle/>
          <a:p>
            <a:r>
              <a:rPr lang="es-AR" sz="1800" dirty="0" err="1"/>
              <a:t>There</a:t>
            </a:r>
            <a:r>
              <a:rPr lang="es-AR" sz="1800" dirty="0"/>
              <a:t> are </a:t>
            </a:r>
            <a:r>
              <a:rPr lang="es-AR" sz="1800" dirty="0" err="1"/>
              <a:t>seven</a:t>
            </a:r>
            <a:r>
              <a:rPr lang="es-AR" sz="1800" dirty="0"/>
              <a:t> </a:t>
            </a:r>
            <a:r>
              <a:rPr lang="es-AR" sz="1800" dirty="0" err="1"/>
              <a:t>different</a:t>
            </a:r>
            <a:r>
              <a:rPr lang="es-AR" sz="1800" dirty="0"/>
              <a:t> </a:t>
            </a:r>
            <a:r>
              <a:rPr lang="es-AR" sz="1800" dirty="0" err="1"/>
              <a:t>categories</a:t>
            </a:r>
            <a:endParaRPr lang="es-AR" sz="1800" dirty="0"/>
          </a:p>
          <a:p>
            <a:pPr marL="342900" indent="-342900">
              <a:buFont typeface="+mj-lt"/>
              <a:buAutoNum type="arabicPeriod"/>
            </a:pPr>
            <a:r>
              <a:rPr lang="es-AR" sz="1600" b="0" i="0" dirty="0" err="1">
                <a:effectLst/>
                <a:latin typeface="Consolas" panose="020B0609020204030204" pitchFamily="49" charset="0"/>
              </a:rPr>
              <a:t>Mammal</a:t>
            </a:r>
            <a:r>
              <a:rPr lang="es-AR" sz="16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600" b="0" i="0" dirty="0" err="1">
                <a:effectLst/>
                <a:latin typeface="Consolas" panose="020B0609020204030204" pitchFamily="49" charset="0"/>
              </a:rPr>
              <a:t>Bird</a:t>
            </a:r>
            <a:r>
              <a:rPr lang="es-AR" sz="16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600" b="0" i="0" dirty="0" err="1">
                <a:effectLst/>
                <a:latin typeface="Consolas" panose="020B0609020204030204" pitchFamily="49" charset="0"/>
              </a:rPr>
              <a:t>Reptile</a:t>
            </a:r>
            <a:r>
              <a:rPr lang="es-AR" sz="16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600" b="0" i="0" dirty="0" err="1">
                <a:effectLst/>
                <a:latin typeface="Consolas" panose="020B0609020204030204" pitchFamily="49" charset="0"/>
              </a:rPr>
              <a:t>Amphibian</a:t>
            </a:r>
            <a:r>
              <a:rPr lang="es-AR" sz="16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600" b="0" i="0" dirty="0">
                <a:effectLst/>
                <a:latin typeface="Consolas" panose="020B0609020204030204" pitchFamily="49" charset="0"/>
              </a:rPr>
              <a:t>Fish 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600" b="0" i="0" dirty="0">
                <a:effectLst/>
                <a:latin typeface="Consolas" panose="020B0609020204030204" pitchFamily="49" charset="0"/>
              </a:rPr>
              <a:t>Vascular </a:t>
            </a:r>
            <a:r>
              <a:rPr lang="es-AR" sz="1600" b="0" i="0" dirty="0" err="1">
                <a:effectLst/>
                <a:latin typeface="Consolas" panose="020B0609020204030204" pitchFamily="49" charset="0"/>
              </a:rPr>
              <a:t>Plant</a:t>
            </a:r>
            <a:r>
              <a:rPr lang="es-AR" sz="16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1600" b="0" i="0" dirty="0" err="1">
                <a:effectLst/>
                <a:latin typeface="Consolas" panose="020B0609020204030204" pitchFamily="49" charset="0"/>
              </a:rPr>
              <a:t>Nonvascular</a:t>
            </a:r>
            <a:r>
              <a:rPr lang="es-AR" sz="1600" b="0" i="0" dirty="0">
                <a:effectLst/>
                <a:latin typeface="Consolas" panose="020B0609020204030204" pitchFamily="49" charset="0"/>
              </a:rPr>
              <a:t> </a:t>
            </a:r>
            <a:r>
              <a:rPr lang="es-AR" sz="1600" b="0" i="0" dirty="0" err="1">
                <a:effectLst/>
                <a:latin typeface="Consolas" panose="020B0609020204030204" pitchFamily="49" charset="0"/>
              </a:rPr>
              <a:t>Plant</a:t>
            </a:r>
            <a:endParaRPr lang="es-AR" sz="16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223035-4BA6-4857-A631-D595604CA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dirty="0" err="1"/>
              <a:t>conservation</a:t>
            </a:r>
            <a:r>
              <a:rPr lang="es-AR" dirty="0"/>
              <a:t> status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64FDBCE-F73B-47F3-AED5-E489149D568E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04213" y="3363434"/>
            <a:ext cx="3195830" cy="3205531"/>
          </a:xfrm>
        </p:spPr>
        <p:txBody>
          <a:bodyPr>
            <a:normAutofit/>
          </a:bodyPr>
          <a:lstStyle/>
          <a:p>
            <a:r>
              <a:rPr lang="es-AR" sz="1800" dirty="0" err="1"/>
              <a:t>We</a:t>
            </a:r>
            <a:r>
              <a:rPr lang="es-AR" sz="1800" dirty="0"/>
              <a:t> </a:t>
            </a:r>
            <a:r>
              <a:rPr lang="es-AR" sz="1800" dirty="0" err="1"/>
              <a:t>managed</a:t>
            </a:r>
            <a:r>
              <a:rPr lang="es-AR" sz="1800" dirty="0"/>
              <a:t> </a:t>
            </a:r>
            <a:r>
              <a:rPr lang="es-AR" sz="1800" dirty="0" err="1"/>
              <a:t>to</a:t>
            </a:r>
            <a:r>
              <a:rPr lang="es-AR" sz="1800" dirty="0"/>
              <a:t> </a:t>
            </a:r>
            <a:r>
              <a:rPr lang="es-AR" sz="1800" dirty="0" err="1"/>
              <a:t>establish</a:t>
            </a:r>
            <a:r>
              <a:rPr lang="es-AR" sz="1800" dirty="0"/>
              <a:t> </a:t>
            </a:r>
            <a:r>
              <a:rPr lang="es-AR" sz="1800" dirty="0" err="1"/>
              <a:t>the</a:t>
            </a:r>
            <a:r>
              <a:rPr lang="es-AR" sz="1800" dirty="0"/>
              <a:t> </a:t>
            </a:r>
            <a:r>
              <a:rPr lang="es-AR" sz="1800" dirty="0" err="1"/>
              <a:t>different</a:t>
            </a:r>
            <a:r>
              <a:rPr lang="es-AR" sz="1800" dirty="0"/>
              <a:t> </a:t>
            </a:r>
            <a:r>
              <a:rPr lang="es-AR" sz="1800" dirty="0" err="1"/>
              <a:t>conservation</a:t>
            </a:r>
            <a:r>
              <a:rPr lang="es-AR" sz="1800" dirty="0"/>
              <a:t> </a:t>
            </a:r>
            <a:r>
              <a:rPr lang="es-AR" sz="1800" dirty="0" err="1"/>
              <a:t>statuts</a:t>
            </a:r>
            <a:r>
              <a:rPr lang="es-AR" sz="1800" dirty="0"/>
              <a:t>:</a:t>
            </a:r>
          </a:p>
          <a:p>
            <a:r>
              <a:rPr lang="en-US" sz="1900" b="0" i="0" dirty="0">
                <a:effectLst/>
                <a:latin typeface="Consolas" panose="020B0609020204030204" pitchFamily="49" charset="0"/>
              </a:rPr>
              <a:t>Species of Concern </a:t>
            </a:r>
          </a:p>
          <a:p>
            <a:r>
              <a:rPr lang="en-US" sz="1900" b="0" i="0" dirty="0">
                <a:effectLst/>
                <a:latin typeface="Consolas" panose="020B0609020204030204" pitchFamily="49" charset="0"/>
              </a:rPr>
              <a:t>Endangered </a:t>
            </a:r>
          </a:p>
          <a:p>
            <a:r>
              <a:rPr lang="en-US" sz="1900" b="0" i="0" dirty="0">
                <a:effectLst/>
                <a:latin typeface="Consolas" panose="020B0609020204030204" pitchFamily="49" charset="0"/>
              </a:rPr>
              <a:t>Threatened </a:t>
            </a:r>
          </a:p>
          <a:p>
            <a:r>
              <a:rPr lang="en-US" sz="1900" b="0" i="0" dirty="0">
                <a:effectLst/>
                <a:latin typeface="Consolas" panose="020B0609020204030204" pitchFamily="49" charset="0"/>
              </a:rPr>
              <a:t>In Recovery</a:t>
            </a:r>
            <a:endParaRPr lang="es-AR" sz="19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FAB73C7-E9AB-410A-9AAF-0F30E8EC30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1056708"/>
          </a:xfrm>
        </p:spPr>
        <p:txBody>
          <a:bodyPr/>
          <a:lstStyle/>
          <a:p>
            <a:r>
              <a:rPr lang="es-AR" dirty="0"/>
              <a:t>divide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species</a:t>
            </a:r>
            <a:r>
              <a:rPr lang="es-AR" dirty="0"/>
              <a:t> </a:t>
            </a:r>
            <a:r>
              <a:rPr lang="es-AR" dirty="0" err="1"/>
              <a:t>by</a:t>
            </a:r>
            <a:r>
              <a:rPr lang="es-AR" dirty="0"/>
              <a:t> </a:t>
            </a:r>
            <a:r>
              <a:rPr lang="es-AR" dirty="0" err="1"/>
              <a:t>protected</a:t>
            </a:r>
            <a:r>
              <a:rPr lang="es-AR" dirty="0"/>
              <a:t> </a:t>
            </a:r>
            <a:r>
              <a:rPr lang="es-AR" dirty="0" err="1"/>
              <a:t>or</a:t>
            </a:r>
            <a:r>
              <a:rPr lang="es-AR" dirty="0"/>
              <a:t> </a:t>
            </a:r>
            <a:r>
              <a:rPr lang="es-AR" dirty="0" err="1"/>
              <a:t>not</a:t>
            </a:r>
            <a:r>
              <a:rPr lang="es-AR" dirty="0"/>
              <a:t> </a:t>
            </a:r>
            <a:r>
              <a:rPr lang="es-AR" dirty="0" err="1"/>
              <a:t>protected</a:t>
            </a:r>
            <a:endParaRPr lang="es-AR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9D77886-FCBE-4065-A8B3-28F560A52B55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442" y="3731171"/>
            <a:ext cx="3194968" cy="2060027"/>
          </a:xfrm>
        </p:spPr>
        <p:txBody>
          <a:bodyPr>
            <a:normAutofit/>
          </a:bodyPr>
          <a:lstStyle/>
          <a:p>
            <a:r>
              <a:rPr lang="es-AR" sz="1800" dirty="0" err="1"/>
              <a:t>We</a:t>
            </a:r>
            <a:r>
              <a:rPr lang="es-AR" sz="1800" dirty="0"/>
              <a:t> </a:t>
            </a:r>
            <a:r>
              <a:rPr lang="es-AR" sz="1800" dirty="0" err="1"/>
              <a:t>establish</a:t>
            </a:r>
            <a:r>
              <a:rPr lang="es-AR" sz="1800" dirty="0"/>
              <a:t> </a:t>
            </a:r>
            <a:r>
              <a:rPr lang="es-AR" sz="1800" dirty="0" err="1"/>
              <a:t>the</a:t>
            </a:r>
            <a:r>
              <a:rPr lang="es-AR" sz="1800" dirty="0"/>
              <a:t> </a:t>
            </a:r>
            <a:r>
              <a:rPr lang="es-AR" sz="1800" dirty="0" err="1"/>
              <a:t>number</a:t>
            </a:r>
            <a:r>
              <a:rPr lang="es-AR" sz="1800" dirty="0"/>
              <a:t> </a:t>
            </a:r>
            <a:r>
              <a:rPr lang="es-AR" sz="1800" dirty="0" err="1"/>
              <a:t>of</a:t>
            </a:r>
            <a:r>
              <a:rPr lang="es-AR" sz="1800" dirty="0"/>
              <a:t> </a:t>
            </a:r>
            <a:r>
              <a:rPr lang="es-AR" sz="1800" dirty="0" err="1"/>
              <a:t>species</a:t>
            </a:r>
            <a:r>
              <a:rPr lang="es-AR" sz="1800" dirty="0"/>
              <a:t> </a:t>
            </a:r>
            <a:r>
              <a:rPr lang="es-AR" sz="1800" dirty="0" err="1"/>
              <a:t>that</a:t>
            </a:r>
            <a:r>
              <a:rPr lang="es-AR" sz="1800" dirty="0"/>
              <a:t> are </a:t>
            </a:r>
            <a:r>
              <a:rPr lang="es-AR" sz="1800" dirty="0" err="1"/>
              <a:t>by</a:t>
            </a:r>
            <a:r>
              <a:rPr lang="es-AR" sz="1800" dirty="0"/>
              <a:t> </a:t>
            </a:r>
            <a:r>
              <a:rPr lang="es-AR" sz="1800" dirty="0" err="1"/>
              <a:t>any</a:t>
            </a:r>
            <a:r>
              <a:rPr lang="es-AR" sz="1800" dirty="0"/>
              <a:t> </a:t>
            </a:r>
            <a:r>
              <a:rPr lang="es-AR" sz="1800" dirty="0" err="1"/>
              <a:t>form</a:t>
            </a:r>
            <a:r>
              <a:rPr lang="es-AR" sz="1800" dirty="0"/>
              <a:t> </a:t>
            </a:r>
            <a:r>
              <a:rPr lang="es-AR" sz="1800" dirty="0" err="1"/>
              <a:t>of</a:t>
            </a:r>
            <a:r>
              <a:rPr lang="es-AR" sz="1800" dirty="0"/>
              <a:t> </a:t>
            </a:r>
            <a:r>
              <a:rPr lang="es-AR" sz="1800" dirty="0" err="1"/>
              <a:t>protection</a:t>
            </a:r>
            <a:r>
              <a:rPr lang="es-AR" sz="1800" dirty="0"/>
              <a:t> </a:t>
            </a:r>
            <a:r>
              <a:rPr lang="es-AR" sz="1800" dirty="0" err="1"/>
              <a:t>with</a:t>
            </a:r>
            <a:r>
              <a:rPr lang="es-AR" sz="1800" dirty="0"/>
              <a:t> </a:t>
            </a:r>
            <a:r>
              <a:rPr lang="es-AR" sz="1800" dirty="0" err="1"/>
              <a:t>the</a:t>
            </a:r>
            <a:r>
              <a:rPr lang="es-AR" sz="1800" dirty="0"/>
              <a:t> </a:t>
            </a:r>
            <a:r>
              <a:rPr lang="es-AR" sz="1800" dirty="0" err="1"/>
              <a:t>ones</a:t>
            </a:r>
            <a:r>
              <a:rPr lang="es-AR" sz="1800" dirty="0"/>
              <a:t> </a:t>
            </a:r>
            <a:r>
              <a:rPr lang="es-AR" sz="1800" dirty="0" err="1"/>
              <a:t>that</a:t>
            </a:r>
            <a:r>
              <a:rPr lang="es-AR" sz="1800" dirty="0"/>
              <a:t> </a:t>
            </a:r>
            <a:r>
              <a:rPr lang="es-AR" sz="1800" dirty="0" err="1"/>
              <a:t>doesn’t</a:t>
            </a:r>
            <a:r>
              <a:rPr lang="es-AR" sz="1800" dirty="0"/>
              <a:t> </a:t>
            </a:r>
            <a:r>
              <a:rPr lang="es-AR" sz="1800" dirty="0" err="1"/>
              <a:t>need</a:t>
            </a:r>
            <a:r>
              <a:rPr lang="es-AR" sz="1800" dirty="0"/>
              <a:t> </a:t>
            </a:r>
            <a:r>
              <a:rPr lang="es-AR" sz="1800" dirty="0" err="1"/>
              <a:t>for</a:t>
            </a:r>
            <a:r>
              <a:rPr lang="es-AR" sz="1800" dirty="0"/>
              <a:t> </a:t>
            </a:r>
            <a:r>
              <a:rPr lang="es-AR" sz="1800" dirty="0" err="1"/>
              <a:t>protection</a:t>
            </a:r>
            <a:r>
              <a:rPr lang="es-AR" sz="1800" dirty="0"/>
              <a:t> </a:t>
            </a:r>
            <a:r>
              <a:rPr lang="es-AR" sz="1800" dirty="0" err="1"/>
              <a:t>right</a:t>
            </a:r>
            <a:r>
              <a:rPr lang="es-AR" sz="1800" dirty="0"/>
              <a:t> </a:t>
            </a:r>
            <a:r>
              <a:rPr lang="es-AR" sz="1800" dirty="0" err="1"/>
              <a:t>away</a:t>
            </a:r>
            <a:r>
              <a:rPr lang="es-A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19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3FE1A-DF9F-4C2C-86AE-48BC64DD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1166"/>
            <a:ext cx="9905998" cy="1478570"/>
          </a:xfrm>
        </p:spPr>
        <p:txBody>
          <a:bodyPr/>
          <a:lstStyle/>
          <a:p>
            <a:r>
              <a:rPr lang="es-AR"/>
              <a:t>Bar chart of the number of species with some form of conservation</a:t>
            </a:r>
            <a:endParaRPr lang="es-AR" dirty="0"/>
          </a:p>
        </p:txBody>
      </p:sp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CF2480A-902D-4347-909F-4FE735E40E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74615" y="1886392"/>
            <a:ext cx="9242769" cy="41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0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0A0B8-66F9-4D40-81B8-81CA5F86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700"/>
              <a:t>Comparative bar chart of all species protected and not protected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E0A3368-4246-4A59-AC39-87244AF87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677" y="951493"/>
            <a:ext cx="7042585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9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C6FB123-6311-4B22-9D4B-622059700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48" y="533764"/>
            <a:ext cx="6474373" cy="5539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5E940B-7216-4183-8B13-37E2D2EC3EF7}"/>
              </a:ext>
            </a:extLst>
          </p:cNvPr>
          <p:cNvSpPr txBox="1"/>
          <p:nvPr/>
        </p:nvSpPr>
        <p:spPr>
          <a:xfrm>
            <a:off x="8418786" y="1208690"/>
            <a:ext cx="304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PIE CHARTS SHOWING THE PERCENTAGE OF PROTECED SPECIES FOR EACH CATEOGORY</a:t>
            </a:r>
          </a:p>
        </p:txBody>
      </p:sp>
    </p:spTree>
    <p:extLst>
      <p:ext uri="{BB962C8B-B14F-4D97-AF65-F5344CB8AC3E}">
        <p14:creationId xmlns:p14="http://schemas.microsoft.com/office/powerpoint/2010/main" val="52481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62A88-0096-4AE4-BD66-9826AC34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2" y="166574"/>
            <a:ext cx="8508122" cy="1478570"/>
          </a:xfrm>
        </p:spPr>
        <p:txBody>
          <a:bodyPr/>
          <a:lstStyle/>
          <a:p>
            <a:r>
              <a:rPr lang="es-AR"/>
              <a:t>PIE CHART WITH SPECIES PROTECTED BY CATEGORY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FA807E-B4EE-482F-99AA-E2C0DAA9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654" y="1645144"/>
            <a:ext cx="5500870" cy="47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1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5BE79-DAD2-4F7C-BD9F-14AF035D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RECOMENDATIONS FOR CONSERVATIONISTS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D53879-405F-4B87-8788-142277A544E8}"/>
              </a:ext>
            </a:extLst>
          </p:cNvPr>
          <p:cNvSpPr txBox="1"/>
          <p:nvPr/>
        </p:nvSpPr>
        <p:spPr>
          <a:xfrm>
            <a:off x="1366345" y="2291255"/>
            <a:ext cx="9038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AR" dirty="0"/>
              <a:t>GENERATE IDEAS TO HELP THE MOST ENDANGERED SPECIES THRIVE AND GROW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AR" dirty="0"/>
              <a:t>ESTABLISH LIMITS FOR HUMAN PRESENCE IN ENDANGERED ECOSISTEMS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AR" dirty="0"/>
              <a:t>CONTINUE CATALOGING AND FOLLOWIN EACH SPECIE AND IT’S CONSERVATION STATUS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AR" dirty="0"/>
              <a:t>ESTABLISH PROGRAMS IN ORDER TO INCLUDE OTHER PROTECTED AREAS AROUND THE PARKS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AR" dirty="0"/>
              <a:t>GENERATE CONSCIOUSNESS IN PEOPLE, SPECIALLY THE YOUNGERS </a:t>
            </a:r>
          </a:p>
        </p:txBody>
      </p:sp>
    </p:spTree>
    <p:extLst>
      <p:ext uri="{BB962C8B-B14F-4D97-AF65-F5344CB8AC3E}">
        <p14:creationId xmlns:p14="http://schemas.microsoft.com/office/powerpoint/2010/main" val="10548432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Panorámica</PresentationFormat>
  <Paragraphs>48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Consolas</vt:lpstr>
      <vt:lpstr>Trebuchet MS</vt:lpstr>
      <vt:lpstr>Wingdings 3</vt:lpstr>
      <vt:lpstr>Faceta</vt:lpstr>
      <vt:lpstr>BIODIVERSITY IN US NATIONAL PARKS</vt:lpstr>
      <vt:lpstr>INFORMATION USED</vt:lpstr>
      <vt:lpstr>INFORMATION EXTRACTED FROM THE DATA FRAME</vt:lpstr>
      <vt:lpstr>USING SEVERAL TECHNIQUES FROM PANDAS AND MATPLOTLIB IN PYTHON WE MANAGED</vt:lpstr>
      <vt:lpstr>Bar chart of the number of species with some form of conservation</vt:lpstr>
      <vt:lpstr>Comparative bar chart of all species protected and not protected</vt:lpstr>
      <vt:lpstr>Presentación de PowerPoint</vt:lpstr>
      <vt:lpstr>PIE CHART WITH SPECIES PROTECTED BY CATEGORY</vt:lpstr>
      <vt:lpstr>RECOMENDATIONS FOR CONSERVATIONISTS </vt:lpstr>
      <vt:lpstr>ESTALISHING THE SAMPLE SIZE FOR FOOT AND MOUSTH DISEASE </vt:lpstr>
      <vt:lpstr>BAR CHART WITH SHEEP OBSERVATIONS BY 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IN US NATIONAL PARKS</dc:title>
  <dc:creator>Mariano Miró</dc:creator>
  <cp:lastModifiedBy>Mariano Miró</cp:lastModifiedBy>
  <cp:revision>1</cp:revision>
  <dcterms:created xsi:type="dcterms:W3CDTF">2020-09-16T01:18:53Z</dcterms:created>
  <dcterms:modified xsi:type="dcterms:W3CDTF">2020-09-16T01:19:30Z</dcterms:modified>
</cp:coreProperties>
</file>