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4" autoAdjust="0"/>
    <p:restoredTop sz="94660"/>
  </p:normalViewPr>
  <p:slideViewPr>
    <p:cSldViewPr snapToGrid="0">
      <p:cViewPr varScale="1">
        <p:scale>
          <a:sx n="56" d="100"/>
          <a:sy n="56" d="100"/>
        </p:scale>
        <p:origin x="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D4C2D-BEC4-4C5F-9B06-AB3F68C4DB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the Netflix stock for 2017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D125B8-C07E-41EF-9EA9-3652704B2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Evolution of the Price of  the stocks and a comparison with the </a:t>
            </a:r>
            <a:r>
              <a:rPr lang="en-US" dirty="0" err="1"/>
              <a:t>dow</a:t>
            </a:r>
            <a:r>
              <a:rPr lang="en-US" dirty="0"/>
              <a:t> jones industrial average</a:t>
            </a:r>
          </a:p>
        </p:txBody>
      </p:sp>
    </p:spTree>
    <p:extLst>
      <p:ext uri="{BB962C8B-B14F-4D97-AF65-F5344CB8AC3E}">
        <p14:creationId xmlns:p14="http://schemas.microsoft.com/office/powerpoint/2010/main" val="179012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B42A7-D8E1-4679-ACB6-2B99D1BB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819076"/>
            <a:ext cx="11029615" cy="1497507"/>
          </a:xfrm>
        </p:spPr>
        <p:txBody>
          <a:bodyPr/>
          <a:lstStyle/>
          <a:p>
            <a:r>
              <a:rPr lang="en-US" dirty="0" err="1"/>
              <a:t>Visualizationes</a:t>
            </a:r>
            <a:r>
              <a:rPr lang="en-US" dirty="0"/>
              <a:t> created for this report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81BE1B-F572-452F-A707-3F585CBD1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2723128"/>
            <a:ext cx="11029615" cy="2164182"/>
          </a:xfrm>
        </p:spPr>
        <p:txBody>
          <a:bodyPr/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Violin report with distribution of the prices por quarter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Comparative of earnings (actual and estimate per quarter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Comparative of earnings and revenues per quarter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Evolution of the Netflix stock Price and the </a:t>
            </a:r>
            <a:r>
              <a:rPr lang="en-US" dirty="0" err="1"/>
              <a:t>dow</a:t>
            </a:r>
            <a:r>
              <a:rPr lang="en-US" dirty="0"/>
              <a:t> jones industrial average</a:t>
            </a:r>
          </a:p>
        </p:txBody>
      </p:sp>
    </p:spTree>
    <p:extLst>
      <p:ext uri="{BB962C8B-B14F-4D97-AF65-F5344CB8AC3E}">
        <p14:creationId xmlns:p14="http://schemas.microsoft.com/office/powerpoint/2010/main" val="377004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posición de imagen 5" descr="Imagen que contiene texto&#10;&#10;Descripción generada automáticamente">
            <a:extLst>
              <a:ext uri="{FF2B5EF4-FFF2-40B4-BE49-F238E27FC236}">
                <a16:creationId xmlns:a16="http://schemas.microsoft.com/office/drawing/2014/main" id="{0BDFF68B-43AC-452B-A3AC-0FF4133E332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933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AD56E8-A738-4659-A631-E3817B561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021741"/>
            <a:ext cx="3081576" cy="10382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Violin report for the spread of the Netflix stock price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BE2DB879-D0BB-4EDF-8B7A-CF35972F49D0}"/>
              </a:ext>
            </a:extLst>
          </p:cNvPr>
          <p:cNvSpPr txBox="1"/>
          <p:nvPr/>
        </p:nvSpPr>
        <p:spPr>
          <a:xfrm>
            <a:off x="8296275" y="2231730"/>
            <a:ext cx="29275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report shows</a:t>
            </a:r>
            <a:r>
              <a:rPr lang="es-AR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stock price raised throughout the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Prices ranged mostly between 140 and 190 USD.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lowest price was in the first quarter and the highest was in the fourth quarter.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 the third quarter the stock experienced a bigger fluctuation than the rest of the quarters.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818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0CBCFCFB-DCB0-482B-BD99-5422B97F4AB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6688" t="-6722" r="6062" b="-6725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65000">
                <a:schemeClr val="accent1">
                  <a:lumMod val="95000"/>
                  <a:lumOff val="5000"/>
                  <a:alpha val="81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E4A086-8BB7-4A2E-8E64-17374508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487" y="1005839"/>
            <a:ext cx="3081576" cy="166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FFFF"/>
                </a:solidFill>
              </a:rPr>
              <a:t>COMPARATIVE OF THE EARNINGS ESTIMATED WITH THE ACTUAL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BB94CA-4BE0-4DB2-952F-A06152E63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86487" y="2904395"/>
            <a:ext cx="3081576" cy="21298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cap="all" dirty="0">
                <a:solidFill>
                  <a:schemeClr val="bg2"/>
                </a:solidFill>
              </a:rPr>
              <a:t>Source: Yahoo</a:t>
            </a:r>
          </a:p>
          <a:p>
            <a:r>
              <a:rPr lang="en-US" sz="1600" cap="all" dirty="0">
                <a:solidFill>
                  <a:schemeClr val="bg2"/>
                </a:solidFill>
              </a:rPr>
              <a:t>The chart shows that the earnings estimated were accurate both in the 2</a:t>
            </a:r>
            <a:r>
              <a:rPr lang="en-US" sz="1600" cap="all" baseline="30000" dirty="0">
                <a:solidFill>
                  <a:schemeClr val="bg2"/>
                </a:solidFill>
              </a:rPr>
              <a:t>nd</a:t>
            </a:r>
            <a:r>
              <a:rPr lang="en-US" sz="1600" cap="all" dirty="0">
                <a:solidFill>
                  <a:schemeClr val="bg2"/>
                </a:solidFill>
              </a:rPr>
              <a:t> and the 4</a:t>
            </a:r>
            <a:r>
              <a:rPr lang="en-US" sz="1600" cap="all" baseline="30000" dirty="0">
                <a:solidFill>
                  <a:schemeClr val="bg2"/>
                </a:solidFill>
              </a:rPr>
              <a:t>th</a:t>
            </a:r>
            <a:r>
              <a:rPr lang="en-US" sz="1600" cap="all" dirty="0">
                <a:solidFill>
                  <a:schemeClr val="bg2"/>
                </a:solidFill>
              </a:rPr>
              <a:t> quarter.</a:t>
            </a:r>
          </a:p>
          <a:p>
            <a:r>
              <a:rPr lang="en-US" sz="1600" cap="all" dirty="0">
                <a:solidFill>
                  <a:schemeClr val="bg2"/>
                </a:solidFill>
              </a:rPr>
              <a:t>See purple dots</a:t>
            </a:r>
          </a:p>
          <a:p>
            <a:endParaRPr lang="en-US" sz="1600" cap="all" dirty="0">
              <a:solidFill>
                <a:schemeClr val="bg2"/>
              </a:solidFill>
            </a:endParaRPr>
          </a:p>
          <a:p>
            <a:endParaRPr lang="en-US" sz="1600" cap="all" dirty="0">
              <a:solidFill>
                <a:schemeClr val="bg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961051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26A64B-3BCB-44CC-892E-C791C324B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7191B7-CF8E-42FA-A936-776D64B7F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4209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solidFill>
                  <a:schemeClr val="bg1"/>
                </a:solidFill>
              </a:rPr>
              <a:t>Comparative Bar chart of revenues and earnings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DA2B79-BC4D-4CF8-88F2-98553E899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255" y="2416113"/>
            <a:ext cx="3409782" cy="2250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THIS CHART SHOWS THAT THE REVENUES AND EARNINGS INCREASED OVER THE YEAR. </a:t>
            </a:r>
          </a:p>
          <a:p>
            <a:r>
              <a:rPr lang="en-US" sz="1800" dirty="0">
                <a:solidFill>
                  <a:schemeClr val="bg1"/>
                </a:solidFill>
              </a:rPr>
              <a:t>ROUGHLY THE EARNINGS REPRESENTED A 10% OF THE REVENUES</a:t>
            </a:r>
          </a:p>
        </p:txBody>
      </p:sp>
      <p:pic>
        <p:nvPicPr>
          <p:cNvPr id="6" name="Marcador de posición de imagen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DE4986F4-9705-4FF5-BD40-AF748391F36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5977" r="5961" b="-2"/>
          <a:stretch/>
        </p:blipFill>
        <p:spPr>
          <a:xfrm>
            <a:off x="4961799" y="1111641"/>
            <a:ext cx="6149264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5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EF4BC-CF69-41D4-9139-4329201F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COMPARATIVE EVOLUTION FOR NETFLIX AND THE DOW JONES INDUSTRIAL AVERAGE</a:t>
            </a:r>
            <a:endParaRPr lang="es-AR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4B94D36-BA41-427B-AF7B-1BA7361D2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94" y="2330080"/>
            <a:ext cx="7501135" cy="146415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632882F-2C9B-4E9D-9461-E3CFD75D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64" y="4576837"/>
            <a:ext cx="7432175" cy="172937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00F3B37-C0EF-4352-BB6E-B653A54FF58E}"/>
              </a:ext>
            </a:extLst>
          </p:cNvPr>
          <p:cNvSpPr txBox="1"/>
          <p:nvPr/>
        </p:nvSpPr>
        <p:spPr>
          <a:xfrm>
            <a:off x="8059596" y="2122920"/>
            <a:ext cx="3701480" cy="4519617"/>
          </a:xfrm>
          <a:prstGeom prst="rect">
            <a:avLst/>
          </a:prstGeom>
          <a:solidFill>
            <a:srgbClr val="002060">
              <a:alpha val="88000"/>
            </a:srgbClr>
          </a:solid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1100C94-A1F5-4BAF-8587-2F9AC374F9DA}"/>
              </a:ext>
            </a:extLst>
          </p:cNvPr>
          <p:cNvSpPr txBox="1"/>
          <p:nvPr/>
        </p:nvSpPr>
        <p:spPr>
          <a:xfrm>
            <a:off x="8397766" y="2228192"/>
            <a:ext cx="30338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Netflix Stock price behaved relatively equal to the Dow Jones Industrial Average</a:t>
            </a:r>
            <a:r>
              <a:rPr lang="es-AR" dirty="0">
                <a:solidFill>
                  <a:schemeClr val="bg1"/>
                </a:solidFill>
              </a:rPr>
              <a:t>. </a:t>
            </a:r>
            <a:r>
              <a:rPr lang="en-US" dirty="0">
                <a:solidFill>
                  <a:schemeClr val="bg1"/>
                </a:solidFill>
              </a:rPr>
              <a:t>However it experienced a more volatile behavior especially during the month of June where it ended with a value closer to March.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Nevertheless the Netflix Stock gained a 40 % increase (140 to 196), just like the Dow Jones Industrial Average (20000 to 25000).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1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B55BB-7408-4603-AEEB-C67F95B14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CONCLUTION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B5F4BD-A7A1-44C6-BB75-48BEA45757C4}"/>
              </a:ext>
            </a:extLst>
          </p:cNvPr>
          <p:cNvSpPr txBox="1"/>
          <p:nvPr/>
        </p:nvSpPr>
        <p:spPr>
          <a:xfrm>
            <a:off x="575894" y="2480441"/>
            <a:ext cx="1102961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accent1">
                    <a:lumMod val="75000"/>
                  </a:schemeClr>
                </a:solidFill>
              </a:rPr>
              <a:t>2017 WAS A GOOD YEAR FOR BOTH THE NETLIX STOCK PRICE AND THE DOW JONES INDUSTRIAL AVERAGE.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accent1">
                    <a:lumMod val="75000"/>
                  </a:schemeClr>
                </a:solidFill>
              </a:rPr>
              <a:t>IT REMAINS TO BE SEEN HOW MUCH HIGHER THE STOCK CAN GET DURING THE YEAR 2018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accent1">
                    <a:lumMod val="75000"/>
                  </a:schemeClr>
                </a:solidFill>
              </a:rPr>
              <a:t>THERE HAS BEEN SEVERAL REPORTS THAT AMAZON, APPLE AND DISNEY ARE PLANNING TO CREATE OR EXPAND THIER CURRENT STREAMING SERVICES.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accent1">
                    <a:lumMod val="75000"/>
                  </a:schemeClr>
                </a:solidFill>
              </a:rPr>
              <a:t>THIS COULD HAVE A HUGE IMPACT ON THE STOCK PRICE FOR THE NETFLIX SHARE.</a:t>
            </a:r>
          </a:p>
        </p:txBody>
      </p:sp>
    </p:spTree>
    <p:extLst>
      <p:ext uri="{BB962C8B-B14F-4D97-AF65-F5344CB8AC3E}">
        <p14:creationId xmlns:p14="http://schemas.microsoft.com/office/powerpoint/2010/main" val="28269033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336</Words>
  <Application>Microsoft Office PowerPoint</Application>
  <PresentationFormat>Panorámica</PresentationFormat>
  <Paragraphs>28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Wingdings 2</vt:lpstr>
      <vt:lpstr>Dividendo</vt:lpstr>
      <vt:lpstr>Analysis of the Netflix stock for 2017</vt:lpstr>
      <vt:lpstr>Visualizationes created for this report</vt:lpstr>
      <vt:lpstr>Violin report for the spread of the Netflix stock price</vt:lpstr>
      <vt:lpstr>COMPARATIVE OF THE EARNINGS ESTIMATED WITH THE ACTUAL</vt:lpstr>
      <vt:lpstr>Comparative Bar chart of revenues and earnings</vt:lpstr>
      <vt:lpstr>COMPARATIVE EVOLUTION FOR NETFLIX AND THE DOW JONES INDUSTRIAL AVERAGE</vt:lpstr>
      <vt:lpstr>CONCLUTION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of the Netflix stock for 2017</dc:title>
  <dc:creator>Mariano Miró</dc:creator>
  <cp:lastModifiedBy>Mariano Miró</cp:lastModifiedBy>
  <cp:revision>2</cp:revision>
  <dcterms:created xsi:type="dcterms:W3CDTF">2020-09-20T18:12:08Z</dcterms:created>
  <dcterms:modified xsi:type="dcterms:W3CDTF">2020-09-20T18:31:58Z</dcterms:modified>
</cp:coreProperties>
</file>