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embeddedFontLst>
    <p:embeddedFont>
      <p:font typeface="Roboto"/>
      <p:regular r:id="rId61"/>
      <p:bold r:id="rId62"/>
      <p:italic r:id="rId63"/>
      <p:boldItalic r:id="rId64"/>
    </p:embeddedFont>
    <p:embeddedFont>
      <p:font typeface="Playfair Display"/>
      <p:regular r:id="rId65"/>
      <p:bold r:id="rId66"/>
      <p:italic r:id="rId67"/>
      <p:boldItalic r:id="rId68"/>
    </p:embeddedFont>
    <p:embeddedFont>
      <p:font typeface="Lato"/>
      <p:regular r:id="rId69"/>
      <p:bold r:id="rId70"/>
      <p:italic r:id="rId71"/>
      <p:boldItalic r:id="rId72"/>
    </p:embeddedFont>
    <p:embeddedFont>
      <p:font typeface="Lato Light"/>
      <p:regular r:id="rId73"/>
      <p:bold r:id="rId74"/>
      <p:italic r:id="rId75"/>
      <p:boldItalic r:id="rId76"/>
    </p:embeddedFont>
    <p:embeddedFont>
      <p:font typeface="Lato Hairline"/>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288">
          <p15:clr>
            <a:srgbClr val="9AA0A6"/>
          </p15:clr>
        </p15:guide>
        <p15:guide id="3" pos="648">
          <p15:clr>
            <a:srgbClr val="9AA0A6"/>
          </p15:clr>
        </p15:guide>
        <p15:guide id="4" orient="horz" pos="864">
          <p15:clr>
            <a:srgbClr val="9AA0A6"/>
          </p15:clr>
        </p15:guide>
        <p15:guide id="5" pos="4176">
          <p15:clr>
            <a:srgbClr val="9AA0A6"/>
          </p15:clr>
        </p15:guide>
        <p15:guide id="6" pos="5472">
          <p15:clr>
            <a:srgbClr val="9AA0A6"/>
          </p15:clr>
        </p15:guide>
        <p15:guide id="7" pos="900">
          <p15:clr>
            <a:srgbClr val="9AA0A6"/>
          </p15:clr>
        </p15:guide>
        <p15:guide id="8" orient="horz" pos="2880">
          <p15:clr>
            <a:srgbClr val="9AA0A6"/>
          </p15:clr>
        </p15:guide>
        <p15:guide id="9" pos="3434">
          <p15:clr>
            <a:srgbClr val="9AA0A6"/>
          </p15:clr>
        </p15:guide>
        <p15:guide id="10" orient="horz" pos="230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3" name="Brian Wiley"/>
  <p:cmAuthor clrIdx="1" id="1" initials="" lastIdx="1" name="Yea Ji Se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4342C59-D699-4A91-8DD6-B166F0EAC224}">
  <a:tblStyle styleId="{E4342C59-D699-4A91-8DD6-B166F0EAC2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guide pos="288"/>
        <p:guide pos="648"/>
        <p:guide pos="864" orient="horz"/>
        <p:guide pos="4176"/>
        <p:guide pos="5472"/>
        <p:guide pos="900"/>
        <p:guide pos="2880" orient="horz"/>
        <p:guide pos="3434"/>
        <p:guide pos="2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LatoHairlin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atoLight-regular.fntdata"/><Relationship Id="rId72" Type="http://schemas.openxmlformats.org/officeDocument/2006/relationships/font" Target="fonts/Lato-boldItalic.fntdata"/><Relationship Id="rId31" Type="http://schemas.openxmlformats.org/officeDocument/2006/relationships/slide" Target="slides/slide24.xml"/><Relationship Id="rId75" Type="http://schemas.openxmlformats.org/officeDocument/2006/relationships/font" Target="fonts/LatoLight-italic.fntdata"/><Relationship Id="rId30" Type="http://schemas.openxmlformats.org/officeDocument/2006/relationships/slide" Target="slides/slide23.xml"/><Relationship Id="rId74" Type="http://schemas.openxmlformats.org/officeDocument/2006/relationships/font" Target="fonts/LatoLight-bold.fntdata"/><Relationship Id="rId33" Type="http://schemas.openxmlformats.org/officeDocument/2006/relationships/slide" Target="slides/slide26.xml"/><Relationship Id="rId77" Type="http://schemas.openxmlformats.org/officeDocument/2006/relationships/font" Target="fonts/LatoHairline-regular.fntdata"/><Relationship Id="rId32" Type="http://schemas.openxmlformats.org/officeDocument/2006/relationships/slide" Target="slides/slide25.xml"/><Relationship Id="rId76" Type="http://schemas.openxmlformats.org/officeDocument/2006/relationships/font" Target="fonts/LatoLight-boldItalic.fntdata"/><Relationship Id="rId35" Type="http://schemas.openxmlformats.org/officeDocument/2006/relationships/slide" Target="slides/slide28.xml"/><Relationship Id="rId79" Type="http://schemas.openxmlformats.org/officeDocument/2006/relationships/font" Target="fonts/LatoHairline-italic.fntdata"/><Relationship Id="rId34" Type="http://schemas.openxmlformats.org/officeDocument/2006/relationships/slide" Target="slides/slide27.xml"/><Relationship Id="rId78" Type="http://schemas.openxmlformats.org/officeDocument/2006/relationships/font" Target="fonts/LatoHairline-bold.fntdata"/><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3.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5.xml"/><Relationship Id="rId66" Type="http://schemas.openxmlformats.org/officeDocument/2006/relationships/font" Target="fonts/PlayfairDisplay-bold.fntdata"/><Relationship Id="rId21" Type="http://schemas.openxmlformats.org/officeDocument/2006/relationships/slide" Target="slides/slide14.xml"/><Relationship Id="rId65" Type="http://schemas.openxmlformats.org/officeDocument/2006/relationships/font" Target="fonts/PlayfairDisplay-regular.fntdata"/><Relationship Id="rId24" Type="http://schemas.openxmlformats.org/officeDocument/2006/relationships/slide" Target="slides/slide17.xml"/><Relationship Id="rId68" Type="http://schemas.openxmlformats.org/officeDocument/2006/relationships/font" Target="fonts/PlayfairDisplay-boldItalic.fntdata"/><Relationship Id="rId23" Type="http://schemas.openxmlformats.org/officeDocument/2006/relationships/slide" Target="slides/slide16.xml"/><Relationship Id="rId67" Type="http://schemas.openxmlformats.org/officeDocument/2006/relationships/font" Target="fonts/PlayfairDisplay-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5T09:25:36.593">
    <p:pos x="6000" y="0"/>
    <p:text>DONE</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20-04-25T09:29:24.582">
    <p:pos x="6000" y="0"/>
    <p:text>Starting to get lengthy.  Need to cut this out even though important.  May leave as slide and indicate for good reading?</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20-04-25T20:52:14.815">
    <p:pos x="3447" y="864"/>
    <p:text>Note formyself: make sure all the slides are uniform</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20-04-27T05:46:29.014">
    <p:pos x="196" y="-5"/>
    <p:text>I am not even sure if these two papers are both valid. Need to read both. If I don't finish by Tuesday at 12:00 PM I will remove.</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20-04-27T05:45:32.512">
    <p:pos x="6000" y="0"/>
    <p:text>I would say this:
"For sake of simplicity...say there are 200..."</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25T09:25:18.614">
    <p:pos x="6000" y="0"/>
    <p:text>DONE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4-25T09:25:52.139">
    <p:pos x="6000" y="0"/>
    <p:text>DONE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4-20T08:55:20.878">
    <p:pos x="196" y="234"/>
    <p:text>Assigning this slide to Chris to present introduction to Part 2 of presentation as he is going first.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4-25T09:27:54.546">
    <p:pos x="239" y="882"/>
    <p:text>DONE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20-04-25T03:05:59.873">
    <p:pos x="288" y="243"/>
    <p:text>DONE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20-04-25T03:05:45.058">
    <p:pos x="288" y="234"/>
    <p:text>DONE</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20-04-27T06:41:07.421">
    <p:pos x="6000" y="0"/>
    <p:text>May remove this slide.  Next slide is easier to understand its not a simple story for all DNMTs.</p:text>
  </p:cm>
  <p:cm authorId="0" idx="9" dt="2020-04-25T03:04:47.567">
    <p:pos x="6000" y="100"/>
    <p:text>DONE</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20-04-25T03:04:32.956">
    <p:pos x="6000" y="0"/>
    <p:text>DONE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4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51.xml"/><Relationship Id="rId3" Type="http://schemas.openxmlformats.org/officeDocument/2006/relationships/slide" Target="/ppt/slides/slide5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48.xml"/><Relationship Id="rId3" Type="http://schemas.openxmlformats.org/officeDocument/2006/relationships/slide" Target="/ppt/slides/slide49.xml"/><Relationship Id="rId4" Type="http://schemas.openxmlformats.org/officeDocument/2006/relationships/slide" Target="/ppt/slides/slide49.xml"/><Relationship Id="rId5" Type="http://schemas.openxmlformats.org/officeDocument/2006/relationships/slide" Target="/ppt/slides/slide49.xml"/><Relationship Id="rId6" Type="http://schemas.openxmlformats.org/officeDocument/2006/relationships/slide" Target="/pp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4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class.  Welcome to our presentation tonight on Cancer Stem Cells and Epigenetics presented by myself Brian Wiley, Yea Ji Sea, and Chris Sohn.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43f446c35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3f446c35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vitro studies with leukemic cells, they found that these tumor traits could be reversed. </a:t>
            </a:r>
            <a:br>
              <a:rPr lang="en" sz="1200">
                <a:solidFill>
                  <a:schemeClr val="dk1"/>
                </a:solidFill>
              </a:rPr>
            </a:br>
            <a:r>
              <a:rPr lang="en" sz="1200">
                <a:solidFill>
                  <a:schemeClr val="dk1"/>
                </a:solidFill>
              </a:rPr>
              <a:t>Specific</a:t>
            </a:r>
            <a:endParaRPr sz="1200">
              <a:solidFill>
                <a:schemeClr val="dk1"/>
              </a:solidFill>
            </a:endParaRPr>
          </a:p>
          <a:p>
            <a:pPr indent="0" lvl="0" marL="0" rtl="0" algn="l">
              <a:lnSpc>
                <a:spcPct val="115000"/>
              </a:lnSpc>
              <a:spcBef>
                <a:spcPts val="1600"/>
              </a:spcBef>
              <a:spcAft>
                <a:spcPts val="0"/>
              </a:spcAft>
              <a:buNone/>
            </a:pPr>
            <a:r>
              <a:rPr lang="en"/>
              <a:t>In differentiating leukemic cells, they found that these cells have stable but reversible traits of both leukemic and solid tumor traits. This specific process will be explained by Brian in his inspiration slides.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rgbClr val="6AA84F"/>
              </a:buClr>
              <a:buSzPts val="1200"/>
              <a:buAutoNum type="arabicPeriod"/>
            </a:pPr>
            <a:r>
              <a:rPr lang="en" sz="1200">
                <a:solidFill>
                  <a:srgbClr val="6AA84F"/>
                </a:solidFill>
              </a:rPr>
              <a:t>In-vitro studies have been able to show reversible tumour growth properties.  One example which Brian will speak about at the end in the Motivational part is leukemic stem cells (LSCs).  The study showed that tumour cells can be epigenetically reprogrammed by inducing differentiation.  A link to the paper cited by Feinberg is given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3f446c3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3f446c3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Global methylation changes is seen in all tumor types.  Since the conventional genetic model also indicates the genetic mutation is also clonal, this would indicate that genetic changes and Global  methylation changes would occur simultaneously, as this paper indicates is highly unlikely.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Connection: To put it another way, this will indicate that single mutation change and global DNA methylation changes is occurring simultaneously and universally, which is unlikely. </a:t>
            </a:r>
            <a:endParaRPr/>
          </a:p>
          <a:p>
            <a:pPr indent="0" lvl="0" marL="0" rtl="0" algn="l">
              <a:lnSpc>
                <a:spcPct val="115000"/>
              </a:lnSpc>
              <a:spcBef>
                <a:spcPts val="0"/>
              </a:spcBef>
              <a:spcAft>
                <a:spcPts val="0"/>
              </a:spcAft>
              <a:buNone/>
            </a:pPr>
            <a:r>
              <a:rPr lang="en"/>
              <a:t>This suggest that global hypomethylation would come first before genetic changes.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Also it mentions that hypermethylation at certain tumor suppressor genes falls into this category</a:t>
            </a:r>
            <a:endParaRPr/>
          </a:p>
          <a:p>
            <a:pPr indent="0" lvl="0" marL="0" rtl="0" algn="l">
              <a:lnSpc>
                <a:spcPct val="115000"/>
              </a:lnSpc>
              <a:spcBef>
                <a:spcPts val="0"/>
              </a:spcBef>
              <a:spcAft>
                <a:spcPts val="0"/>
              </a:spcAft>
              <a:buNone/>
            </a:pPr>
            <a:r>
              <a:rPr lang="en"/>
              <a:t>(clonal genetic model of cancer: Each mutation leads to selective overgrowth of  monoclonal mutation) Epigenetic disruption precursor cells leads to polyclonal population of neoplasia cell)</a:t>
            </a:r>
            <a:endParaRPr/>
          </a:p>
          <a:p>
            <a:pPr indent="0" lvl="0" marL="0" rtl="0" algn="l">
              <a:lnSpc>
                <a:spcPct val="115000"/>
              </a:lnSpc>
              <a:spcBef>
                <a:spcPts val="0"/>
              </a:spcBef>
              <a:spcAft>
                <a:spcPts val="0"/>
              </a:spcAft>
              <a:buNone/>
            </a:pPr>
            <a:r>
              <a:rPr lang="en"/>
              <a:t>If single mutation change and DNA methylation changes occurred simultaneously and universally, would anyone survive?</a:t>
            </a:r>
            <a:endParaRPr/>
          </a:p>
          <a:p>
            <a:pPr indent="0" lvl="0" marL="0" rtl="0" algn="l">
              <a:lnSpc>
                <a:spcPct val="115000"/>
              </a:lnSpc>
              <a:spcBef>
                <a:spcPts val="0"/>
              </a:spcBef>
              <a:spcAft>
                <a:spcPts val="0"/>
              </a:spcAft>
              <a:buNone/>
            </a:pPr>
            <a:r>
              <a:rPr lang="en"/>
              <a:t>This suggest global hypomethylation would come first before genetic changes</a:t>
            </a:r>
            <a:endParaRPr/>
          </a:p>
          <a:p>
            <a:pPr indent="0" lvl="0" marL="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Clr>
                <a:srgbClr val="6AA84F"/>
              </a:buClr>
              <a:buSzPts val="1200"/>
              <a:buAutoNum type="arabicPeriod"/>
            </a:pPr>
            <a:r>
              <a:rPr lang="en" sz="1200" u="sng">
                <a:solidFill>
                  <a:srgbClr val="6AA84F"/>
                </a:solidFill>
              </a:rPr>
              <a:t>All tumors show global methylation changes</a:t>
            </a:r>
            <a:r>
              <a:rPr lang="en" sz="1200">
                <a:solidFill>
                  <a:srgbClr val="6AA84F"/>
                </a:solidFill>
              </a:rPr>
              <a:t>!  Both DNA methylation and genetic mutation in tumour are clonally inherited through cell replication.  Feinberg indicates that if genetic mutation was the initiating cause then the “global DNA hypomethylation would have to occur universally” (Feinberg et al. 2006) </a:t>
            </a:r>
            <a:r>
              <a:rPr baseline="30000" lang="en" sz="1200">
                <a:solidFill>
                  <a:srgbClr val="6AA84F"/>
                </a:solidFill>
              </a:rPr>
              <a:t> </a:t>
            </a:r>
            <a:r>
              <a:rPr baseline="30000" lang="en" sz="1200" u="sng">
                <a:solidFill>
                  <a:srgbClr val="6AA84F"/>
                </a:solidFill>
                <a:hlinkClick action="ppaction://hlinksldjump" r:id="rId2"/>
              </a:rPr>
              <a:t>1</a:t>
            </a:r>
            <a:r>
              <a:rPr lang="en" sz="1200">
                <a:solidFill>
                  <a:srgbClr val="6AA84F"/>
                </a:solidFill>
              </a:rPr>
              <a:t> at the same time as the genetic mutation responsible for the primary cancer.  He indicates this is very unlikely.  How can millions of CpG be demethylated at the same time as 1 genetic mutation.  Further proof here is indicated that normal tissue shows the same or similar global methylation pattern so the DNA methylation changes must occur first and then within any of those replicating cells a subset have genetic mutation causing cancer and the rest of the cells with the same epigenetic marks without the genetic mutation are “normal” non-tumour tissue.  We could just drop the mic right here as this is extremely solid proof but there’s more!</a:t>
            </a:r>
            <a:endParaRPr/>
          </a:p>
          <a:p>
            <a:pPr indent="0" lvl="0" marL="0" rtl="0" algn="l">
              <a:lnSpc>
                <a:spcPct val="115000"/>
              </a:lnSpc>
              <a:spcBef>
                <a:spcPts val="16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33. Feinberg, A. P. &amp; Vogelstein, B. Hypomethylation distinguishes genes of some human cancers from their normal counterparts. </a:t>
            </a:r>
            <a:r>
              <a:rPr i="1" lang="en"/>
              <a:t>Nature </a:t>
            </a:r>
            <a:r>
              <a:rPr b="1" lang="en"/>
              <a:t>301</a:t>
            </a:r>
            <a:r>
              <a:rPr lang="en"/>
              <a:t>, 89–92 (1983). </a:t>
            </a:r>
            <a:r>
              <a:rPr b="1" lang="en"/>
              <a:t>The first report that documents widespread hypomethylation in human cancer. </a:t>
            </a:r>
            <a:endParaRPr b="1"/>
          </a:p>
          <a:p>
            <a:pPr indent="0" lvl="0" marL="0" rtl="0" algn="l">
              <a:lnSpc>
                <a:spcPct val="115000"/>
              </a:lnSpc>
              <a:spcBef>
                <a:spcPts val="0"/>
              </a:spcBef>
              <a:spcAft>
                <a:spcPts val="0"/>
              </a:spcAft>
              <a:buNone/>
            </a:pPr>
            <a:r>
              <a:rPr lang="en"/>
              <a:t>73. Issa, J. P. </a:t>
            </a:r>
            <a:r>
              <a:rPr i="1" lang="en"/>
              <a:t>et al. </a:t>
            </a:r>
            <a:r>
              <a:rPr lang="en"/>
              <a:t>Methylation of the oestrogen receptor CpG island links ageing and neoplasia in human colon. </a:t>
            </a:r>
            <a:r>
              <a:rPr i="1" lang="en"/>
              <a:t>Nature Genet. </a:t>
            </a:r>
            <a:r>
              <a:rPr b="1" lang="en"/>
              <a:t>7</a:t>
            </a:r>
            <a:r>
              <a:rPr lang="en"/>
              <a:t>, 536–540 (1994).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3f446c35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3f446c35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“Nuclear transplantation (NT) can reprogram a terminally differentiated cell into a pluripotent embryonic cell that can direct development of an organism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solidFill>
                  <a:schemeClr val="dk1"/>
                </a:solidFill>
              </a:rPr>
              <a:t>In a two-step cloning process:</a:t>
            </a:r>
            <a:endParaRPr sz="1000"/>
          </a:p>
          <a:p>
            <a:pPr indent="0" lvl="0" marL="0" rtl="0" algn="l">
              <a:lnSpc>
                <a:spcPct val="115000"/>
              </a:lnSpc>
              <a:spcBef>
                <a:spcPts val="0"/>
              </a:spcBef>
              <a:spcAft>
                <a:spcPts val="0"/>
              </a:spcAft>
              <a:buNone/>
            </a:pPr>
            <a:r>
              <a:rPr lang="en" sz="1000"/>
              <a:t>1.Used melanoma nucleus </a:t>
            </a:r>
            <a:endParaRPr sz="1000"/>
          </a:p>
          <a:p>
            <a:pPr indent="0" lvl="0" marL="0" rtl="0" algn="l">
              <a:lnSpc>
                <a:spcPct val="115000"/>
              </a:lnSpc>
              <a:spcBef>
                <a:spcPts val="0"/>
              </a:spcBef>
              <a:spcAft>
                <a:spcPts val="0"/>
              </a:spcAft>
              <a:buNone/>
            </a:pPr>
            <a:r>
              <a:rPr lang="en" sz="1000"/>
              <a:t>2.Transferred into enucleated oocytes</a:t>
            </a:r>
            <a:endParaRPr sz="1000"/>
          </a:p>
          <a:p>
            <a:pPr indent="0" lvl="0" marL="0" rtl="0" algn="l">
              <a:lnSpc>
                <a:spcPct val="115000"/>
              </a:lnSpc>
              <a:spcBef>
                <a:spcPts val="0"/>
              </a:spcBef>
              <a:spcAft>
                <a:spcPts val="0"/>
              </a:spcAft>
              <a:buNone/>
            </a:pPr>
            <a:r>
              <a:rPr lang="en" sz="1000"/>
              <a:t>3.</a:t>
            </a:r>
            <a:r>
              <a:rPr lang="en" sz="1000"/>
              <a:t>Resultant blastocyst</a:t>
            </a:r>
            <a:r>
              <a:rPr lang="en" sz="1000"/>
              <a:t> explanted in culture to produce ES cell lines</a:t>
            </a:r>
            <a:endParaRPr sz="1000"/>
          </a:p>
          <a:p>
            <a:pPr indent="0" lvl="0" marL="0" rtl="0" algn="l">
              <a:lnSpc>
                <a:spcPct val="115000"/>
              </a:lnSpc>
              <a:spcBef>
                <a:spcPts val="0"/>
              </a:spcBef>
              <a:spcAft>
                <a:spcPts val="0"/>
              </a:spcAft>
              <a:buNone/>
            </a:pPr>
            <a:r>
              <a:rPr lang="en" sz="1000"/>
              <a:t>4.These tumorigenic ESC lines were </a:t>
            </a:r>
            <a:endParaRPr sz="1000"/>
          </a:p>
          <a:p>
            <a:pPr indent="457200" lvl="0" marL="0" rtl="0" algn="l">
              <a:lnSpc>
                <a:spcPct val="115000"/>
              </a:lnSpc>
              <a:spcBef>
                <a:spcPts val="0"/>
              </a:spcBef>
              <a:spcAft>
                <a:spcPts val="0"/>
              </a:spcAft>
              <a:buNone/>
            </a:pPr>
            <a:r>
              <a:rPr lang="en" sz="1000"/>
              <a:t>Analyzed to confirm tumor cell origins </a:t>
            </a:r>
            <a:endParaRPr sz="1000"/>
          </a:p>
          <a:p>
            <a:pPr indent="457200" lvl="0" marL="0" rtl="0" algn="l">
              <a:lnSpc>
                <a:spcPct val="115000"/>
              </a:lnSpc>
              <a:spcBef>
                <a:spcPts val="0"/>
              </a:spcBef>
              <a:spcAft>
                <a:spcPts val="0"/>
              </a:spcAft>
              <a:buNone/>
            </a:pPr>
            <a:r>
              <a:rPr lang="en" sz="1000"/>
              <a:t>Tested for </a:t>
            </a:r>
            <a:r>
              <a:rPr lang="en" sz="1000"/>
              <a:t>tumorigenic</a:t>
            </a:r>
            <a:r>
              <a:rPr lang="en" sz="1000"/>
              <a:t> potential </a:t>
            </a:r>
            <a:endParaRPr sz="1000"/>
          </a:p>
          <a:p>
            <a:pPr indent="457200" lvl="0" marL="0" rtl="0" algn="l">
              <a:lnSpc>
                <a:spcPct val="115000"/>
              </a:lnSpc>
              <a:spcBef>
                <a:spcPts val="0"/>
              </a:spcBef>
              <a:spcAft>
                <a:spcPts val="0"/>
              </a:spcAft>
              <a:buNone/>
            </a:pPr>
            <a:r>
              <a:rPr lang="en" sz="1000"/>
              <a:t>Developmental potential i.e. implanted into tetraploid  blastocysts into female mouse than examined</a:t>
            </a:r>
            <a:endParaRPr sz="1000"/>
          </a:p>
          <a:p>
            <a:pPr indent="0" lvl="0" marL="0" rtl="0" algn="l">
              <a:lnSpc>
                <a:spcPct val="115000"/>
              </a:lnSpc>
              <a:spcBef>
                <a:spcPts val="0"/>
              </a:spcBef>
              <a:spcAft>
                <a:spcPts val="0"/>
              </a:spcAft>
              <a:buNone/>
            </a:pPr>
            <a:r>
              <a:rPr lang="en" sz="1000">
                <a:solidFill>
                  <a:schemeClr val="dk1"/>
                </a:solidFill>
              </a:rPr>
              <a:t>“almost all all phenotypic properties of cancer were reversed” albeit these mice had increased melanoma incidence which indicates the tumors are not entirely epigenetic.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Connection: The tumor cells can be reprogrammed in order to make normal cells. This indicates tumor can be epigenetically controlled</a:t>
            </a:r>
            <a:endParaRPr sz="1000"/>
          </a:p>
          <a:p>
            <a:pPr indent="0" lvl="0" marL="0" rtl="0" algn="l">
              <a:lnSpc>
                <a:spcPct val="115000"/>
              </a:lnSpc>
              <a:spcBef>
                <a:spcPts val="0"/>
              </a:spcBef>
              <a:spcAft>
                <a:spcPts val="0"/>
              </a:spcAft>
              <a:buNone/>
            </a:pPr>
            <a:r>
              <a:rPr lang="en" sz="1200">
                <a:solidFill>
                  <a:srgbClr val="93C47D"/>
                </a:solidFill>
              </a:rPr>
              <a:t>In a two-step cloning process, a tumorigenic ESC lines were derived from melanoma nucleus somatic nuclear cell transfer and implanted into tetraploid blastocysts so that the tumorigenic ESCs were exclusive in giving rise to the embryo.  These stem cells derived from melanoma nucleus gave rise to entire mouse and “almost all all phenotypic properties of cancer were reversed” albeit these mice had increased melanoma incidence which indicates the tumors are not entirely epigenetic. </a:t>
            </a:r>
            <a:r>
              <a:rPr b="1" lang="en">
                <a:solidFill>
                  <a:srgbClr val="FFFFFF"/>
                </a:solidFill>
              </a:rPr>
              <a:t>mor cells can be reprogrammed in order to make normal cells. </a:t>
            </a:r>
            <a:endParaRPr b="1">
              <a:solidFill>
                <a:srgbClr val="FFFFFF"/>
              </a:solidFill>
            </a:endParaRPr>
          </a:p>
          <a:p>
            <a:pPr indent="0" lvl="0" marL="0" rtl="0" algn="l">
              <a:lnSpc>
                <a:spcPct val="115000"/>
              </a:lnSpc>
              <a:spcBef>
                <a:spcPts val="0"/>
              </a:spcBef>
              <a:spcAft>
                <a:spcPts val="0"/>
              </a:spcAft>
              <a:buNone/>
            </a:pPr>
            <a:r>
              <a:rPr b="1" lang="en">
                <a:solidFill>
                  <a:srgbClr val="FFFFFF"/>
                </a:solidFill>
              </a:rPr>
              <a:t>This indicates tumors can be epigeneticallyy controlled (since it can be reversed)</a:t>
            </a:r>
            <a:endParaRPr b="1">
              <a:solidFill>
                <a:srgbClr val="FFFFFF"/>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solidFill>
                  <a:srgbClr val="FFFFFF"/>
                </a:solidFill>
              </a:rPr>
              <a:t>Connection: The tumor cells can be reprogrammed in order to make normal cells. </a:t>
            </a:r>
            <a:endParaRPr b="1">
              <a:solidFill>
                <a:srgbClr val="FFFFFF"/>
              </a:solidFill>
            </a:endParaRPr>
          </a:p>
          <a:p>
            <a:pPr indent="0" lvl="0" marL="0" rtl="0" algn="l">
              <a:lnSpc>
                <a:spcPct val="115000"/>
              </a:lnSpc>
              <a:spcBef>
                <a:spcPts val="0"/>
              </a:spcBef>
              <a:spcAft>
                <a:spcPts val="0"/>
              </a:spcAft>
              <a:buNone/>
            </a:pPr>
            <a:r>
              <a:rPr b="1" lang="en">
                <a:solidFill>
                  <a:srgbClr val="FFFFFF"/>
                </a:solidFill>
              </a:rPr>
              <a:t>This indicates tumors can be epigeneticallyy controlled (since it can be reversed)</a:t>
            </a:r>
            <a:endParaRPr b="1">
              <a:solidFill>
                <a:srgbClr val="FFFFFF"/>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3f446c35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3f446c35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CD positive medulloblastoma (cancer) cells (CD113 is a cell-surface marker for self-renewing brain stem cells and early progenitor cells)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NOD-SCID (non-obese diabetic, severe combined immunodeficient) mouse brains. </a:t>
            </a:r>
            <a:endParaRPr/>
          </a:p>
          <a:p>
            <a:pPr indent="0" lvl="0" marL="0" rtl="0" algn="l">
              <a:lnSpc>
                <a:spcPct val="115000"/>
              </a:lnSpc>
              <a:spcBef>
                <a:spcPts val="0"/>
              </a:spcBef>
              <a:spcAft>
                <a:spcPts val="0"/>
              </a:spcAft>
              <a:buNone/>
            </a:pPr>
            <a:r>
              <a:rPr lang="en"/>
              <a:t>Human tumor cell lines injected into mouse</a:t>
            </a:r>
            <a:endParaRPr/>
          </a:p>
          <a:p>
            <a:pPr indent="0" lvl="0" marL="0" rtl="0" algn="l">
              <a:lnSpc>
                <a:spcPct val="115000"/>
              </a:lnSpc>
              <a:spcBef>
                <a:spcPts val="0"/>
              </a:spcBef>
              <a:spcAft>
                <a:spcPts val="0"/>
              </a:spcAft>
              <a:buNone/>
            </a:pPr>
            <a:r>
              <a:rPr lang="en"/>
              <a:t>CD113+ medullablastoma cell 16/19 mouse developed brain tumors</a:t>
            </a:r>
            <a:endParaRPr/>
          </a:p>
          <a:p>
            <a:pPr indent="0" lvl="0" marL="0" rtl="0" algn="l">
              <a:lnSpc>
                <a:spcPct val="115000"/>
              </a:lnSpc>
              <a:spcBef>
                <a:spcPts val="0"/>
              </a:spcBef>
              <a:spcAft>
                <a:spcPts val="0"/>
              </a:spcAft>
              <a:buNone/>
            </a:pPr>
            <a:r>
              <a:rPr lang="en"/>
              <a:t>CD113- medulloblastoma cell no tumor cells</a:t>
            </a:r>
            <a:endParaRPr/>
          </a:p>
          <a:p>
            <a:pPr indent="0" lvl="0" marL="0" rtl="0" algn="l">
              <a:lnSpc>
                <a:spcPct val="115000"/>
              </a:lnSpc>
              <a:spcBef>
                <a:spcPts val="0"/>
              </a:spcBef>
              <a:spcAft>
                <a:spcPts val="0"/>
              </a:spcAft>
              <a:buNone/>
            </a:pPr>
            <a:r>
              <a:rPr lang="en"/>
              <a:t>A.ARROW head show increasing mass under injection site</a:t>
            </a:r>
            <a:endParaRPr/>
          </a:p>
          <a:p>
            <a:pPr indent="0" lvl="0" marL="0" rtl="0" algn="l">
              <a:lnSpc>
                <a:spcPct val="115000"/>
              </a:lnSpc>
              <a:spcBef>
                <a:spcPts val="0"/>
              </a:spcBef>
              <a:spcAft>
                <a:spcPts val="0"/>
              </a:spcAft>
              <a:buNone/>
            </a:pPr>
            <a:r>
              <a:rPr lang="en"/>
              <a:t>C. IS JUST Xenograft show cellular mass below the inejctino site</a:t>
            </a:r>
            <a:endParaRPr/>
          </a:p>
          <a:p>
            <a:pPr indent="0" lvl="0" marL="0" rtl="0" algn="l">
              <a:lnSpc>
                <a:spcPct val="115000"/>
              </a:lnSpc>
              <a:spcBef>
                <a:spcPts val="0"/>
              </a:spcBef>
              <a:spcAft>
                <a:spcPts val="0"/>
              </a:spcAft>
              <a:buNone/>
            </a:pPr>
            <a:r>
              <a:rPr lang="en"/>
              <a:t>Connection: this means that progenitor cells are the targets for epigenetic changes in cancer </a:t>
            </a:r>
            <a:endParaRPr/>
          </a:p>
          <a:p>
            <a:pPr indent="0" lvl="0" marL="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Clr>
                <a:srgbClr val="6AA84F"/>
              </a:buClr>
              <a:buSzPts val="1200"/>
              <a:buAutoNum type="arabicPeriod"/>
            </a:pPr>
            <a:r>
              <a:rPr lang="en" sz="1200">
                <a:solidFill>
                  <a:srgbClr val="6AA84F"/>
                </a:solidFill>
              </a:rPr>
              <a:t>CD113+ and CD113- brain tumour cells, where CD113+ is a cell surface marker for self-renewal Neuronal Stem Cells (NSCs) were xenografted into 6-8 week old mice in the frontal cortex.  As little at 100 CD113+ cells were able to initiate brain tumors in the mice that received CD113+ xenografts but even 10</a:t>
            </a:r>
            <a:r>
              <a:rPr baseline="30000" lang="en" sz="1200">
                <a:solidFill>
                  <a:srgbClr val="6AA84F"/>
                </a:solidFill>
              </a:rPr>
              <a:t>5</a:t>
            </a:r>
            <a:r>
              <a:rPr lang="en" sz="1200">
                <a:solidFill>
                  <a:srgbClr val="6AA84F"/>
                </a:solidFill>
              </a:rPr>
              <a:t> CD113- brain tumour cells were not proving stemness characteristics are required to induce tumorigenesis.</a:t>
            </a:r>
            <a:endParaRPr sz="1200">
              <a:solidFill>
                <a:srgbClr val="6AA84F"/>
              </a:solidFill>
            </a:endParaRPr>
          </a:p>
          <a:p>
            <a:pPr indent="0" lvl="0" marL="45720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43f446c3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43f446c3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Biallelic expression of IGF2 due to activation of silent maternal allele as we have learned in class</a:t>
            </a:r>
            <a:endParaRPr/>
          </a:p>
          <a:p>
            <a:pPr indent="0" lvl="0" marL="0" rtl="0" algn="l">
              <a:lnSpc>
                <a:spcPct val="115000"/>
              </a:lnSpc>
              <a:spcBef>
                <a:spcPts val="0"/>
              </a:spcBef>
              <a:spcAft>
                <a:spcPts val="0"/>
              </a:spcAft>
              <a:buNone/>
            </a:pPr>
            <a:r>
              <a:rPr lang="en"/>
              <a:t>They also had longer intestinal crypts, the site for epithelium renewal shown by increased progenitor cell markers</a:t>
            </a:r>
            <a:endParaRPr/>
          </a:p>
          <a:p>
            <a:pPr indent="0" lvl="0" marL="0" rtl="0" algn="l">
              <a:lnSpc>
                <a:spcPct val="115000"/>
              </a:lnSpc>
              <a:spcBef>
                <a:spcPts val="0"/>
              </a:spcBef>
              <a:spcAft>
                <a:spcPts val="0"/>
              </a:spcAft>
              <a:buNone/>
            </a:pPr>
            <a:r>
              <a:rPr lang="en"/>
              <a:t>How exactly ? They used</a:t>
            </a:r>
            <a:endParaRPr/>
          </a:p>
          <a:p>
            <a:pPr indent="0" lvl="0" marL="0" rtl="0" algn="l">
              <a:lnSpc>
                <a:spcPct val="115000"/>
              </a:lnSpc>
              <a:spcBef>
                <a:spcPts val="0"/>
              </a:spcBef>
              <a:spcAft>
                <a:spcPts val="0"/>
              </a:spcAft>
              <a:buNone/>
            </a:pPr>
            <a:r>
              <a:rPr lang="en"/>
              <a:t>1.Min mice with Apc mutation </a:t>
            </a:r>
            <a:endParaRPr/>
          </a:p>
          <a:p>
            <a:pPr indent="0" lvl="0" marL="0" rtl="0" algn="l">
              <a:lnSpc>
                <a:spcPct val="115000"/>
              </a:lnSpc>
              <a:spcBef>
                <a:spcPts val="0"/>
              </a:spcBef>
              <a:spcAft>
                <a:spcPts val="0"/>
              </a:spcAft>
              <a:buNone/>
            </a:pPr>
            <a:r>
              <a:rPr lang="en"/>
              <a:t>2.Crossed female H19 +/- with male APC+/Min and compared littermates harboring APC mutation with or without maternally inherited H19 MUTATIONS (Thus with or without LOI)</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They used mouse model that took advantage of the fact differentially methylated region (upstream of nearby untranslated  H19 gene</a:t>
            </a:r>
            <a:endParaRPr/>
          </a:p>
          <a:p>
            <a:pPr indent="0" lvl="0" marL="0" rtl="0" algn="l">
              <a:lnSpc>
                <a:spcPct val="115000"/>
              </a:lnSpc>
              <a:spcBef>
                <a:spcPts val="0"/>
              </a:spcBef>
              <a:spcAft>
                <a:spcPts val="0"/>
              </a:spcAft>
              <a:buNone/>
            </a:pPr>
            <a:r>
              <a:rPr lang="en"/>
              <a:t>Deletion of DMR lead to billaleic expression (LOI) of Igf2</a:t>
            </a:r>
            <a:endParaRPr/>
          </a:p>
          <a:p>
            <a:pPr indent="0" lvl="0" marL="0" rtl="0" algn="l">
              <a:lnSpc>
                <a:spcPct val="115000"/>
              </a:lnSpc>
              <a:spcBef>
                <a:spcPts val="0"/>
              </a:spcBef>
              <a:spcAft>
                <a:spcPts val="0"/>
              </a:spcAft>
              <a:buNone/>
            </a:pPr>
            <a:r>
              <a:rPr lang="en"/>
              <a:t>This slide will be discussed further in detail along wiht Chris’s slide</a:t>
            </a:r>
            <a:endParaRPr/>
          </a:p>
          <a:p>
            <a:pPr indent="0" lvl="0" marL="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Clr>
                <a:srgbClr val="6AA84F"/>
              </a:buClr>
              <a:buSzPts val="1200"/>
              <a:buAutoNum type="arabicPeriod"/>
            </a:pPr>
            <a:r>
              <a:rPr lang="en" sz="1200">
                <a:solidFill>
                  <a:srgbClr val="6AA84F"/>
                </a:solidFill>
              </a:rPr>
              <a:t>Loss of Imprinting - Biallelic expression of Igf2 (Instead of paternal IGF2 and maternal H19nc) lead to shift in balance toward increased ratio progenitor to differentiated cells.</a:t>
            </a:r>
            <a:endParaRPr>
              <a:solidFill>
                <a:srgbClr val="6AA84F"/>
              </a:solidFill>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312c21d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312c21d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step of the </a:t>
            </a:r>
            <a:r>
              <a:rPr lang="en"/>
              <a:t>Epigenetic</a:t>
            </a:r>
            <a:r>
              <a:rPr lang="en"/>
              <a:t> Progenitor model - the initiating mutation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3c1a02d8a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3c1a02d8a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step is where the clonal genetic model of cancer starts; with the initiating genetic mutation.  This presents the time point in which the specific type of cancer or subtype of cancer is characterized.  For example Burkitt B-Cell lymphoma is due chromatin instability as a result of </a:t>
            </a:r>
            <a:r>
              <a:rPr lang="en"/>
              <a:t>hypomethylation</a:t>
            </a:r>
            <a:r>
              <a:rPr lang="en"/>
              <a:t> and chromosomal rearrangement of c-Myc (chromosome 8) and B-Cell IgH (chromosome 14) or specific to T-Cell ALL where we see 9(region)p deletions/mutations of p16, the cell cycle cyclin-dependent kinase inhibitor we previously indicated along with Notch1 mutations. Other examples include...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426984ff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426984ff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read answer here.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312c21d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12c21d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and final step of </a:t>
            </a:r>
            <a:r>
              <a:rPr lang="en"/>
              <a:t>Epigenetic</a:t>
            </a:r>
            <a:r>
              <a:rPr lang="en"/>
              <a:t> progenitor model of cancer - genetic and epigenetic plasticity.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3c1a02d8a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c1a02d8a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enetic and Epigenetic plasticity is basically summarized as the ability for tumour to stably evolve and this relates to the tumour microenvironment from last lecture.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some places genetic plasticity is well understood in some case such as telomere shortening with age where we have deletion of genetic material at the end of chromosomes during cellular replication.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Epigenetic changes such as active components of centromere protein H are upregulated in cancer resulting in aneuploidy (abnormally low or high amount of chromosome per cell) and occurs during cellular division.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Disruption</a:t>
            </a:r>
            <a:r>
              <a:rPr lang="en"/>
              <a:t> of normal DNMT1 activity, increased of PRC2’s EZH2, other Histone marks as we will see coming up in Part 2.</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f799b0f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f799b0f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was reading Chapter 34 at the beginning of the semester, I was really attracted to this cool topic about Cancer Stem Cells and their </a:t>
            </a:r>
            <a:r>
              <a:rPr lang="en"/>
              <a:t>implications</a:t>
            </a:r>
            <a:r>
              <a:rPr lang="en"/>
              <a:t> where we see cancer relapse in patients after they have been in remission for some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Stephen B. Baylin and Cynthia A. Zahnow of Sydney Kimmel Cancer Center wrote article in 2010 titled “Epigenetic Networks and miRNAs in Stem Cells and Cancer”  where they write “Cancers have many properties of embryonic-like cells.” and “increased expression of components of [</a:t>
            </a:r>
            <a:r>
              <a:rPr lang="en"/>
              <a:t>epigenetic</a:t>
            </a:r>
            <a:r>
              <a:rPr lang="en"/>
              <a:t> determinants] are a prominent feature of the cancer and embryonic stem cell signatures”.  (Baylin and Zanhow 2010) </a:t>
            </a:r>
            <a:r>
              <a:rPr baseline="30000" lang="en" u="sng">
                <a:solidFill>
                  <a:schemeClr val="hlink"/>
                </a:solidFill>
                <a:hlinkClick action="ppaction://hlinksldjump" r:id="rId2"/>
              </a:rPr>
              <a:t>24</a:t>
            </a:r>
            <a:endParaRPr baseline="30000"/>
          </a:p>
          <a:p>
            <a:pPr indent="0" lvl="0" marL="0" rtl="0" algn="l">
              <a:spcBef>
                <a:spcPts val="0"/>
              </a:spcBef>
              <a:spcAft>
                <a:spcPts val="0"/>
              </a:spcAft>
              <a:buNone/>
            </a:pPr>
            <a:r>
              <a:t/>
            </a:r>
            <a:endParaRPr/>
          </a:p>
          <a:p>
            <a:pPr indent="0" lvl="0" marL="0" rtl="0" algn="l">
              <a:spcBef>
                <a:spcPts val="0"/>
              </a:spcBef>
              <a:spcAft>
                <a:spcPts val="0"/>
              </a:spcAft>
              <a:buNone/>
            </a:pPr>
            <a:r>
              <a:rPr lang="en"/>
              <a:t>Peter A. Jones and Michael Lübbert wrote a textbook in 2014 titled “Epigenetic Therapy of Cancer: Preclinical Models and Treatment Approaches” where they write (page 57) “Stem cells are characterized by low expression of genes driving lineage differentiation but high expression of genes maintaining self-renewal... [and] studies in Dnmt1-mutant mice have shown that DNA methylation is essential...to protect self-renewal and multipotency in normal as well as leukemic stem cells by suppressing lineage-specific genes.”  (Jones and </a:t>
            </a:r>
            <a:r>
              <a:rPr lang="en"/>
              <a:t> Lübbert 2014) </a:t>
            </a:r>
            <a:r>
              <a:rPr baseline="30000" lang="en" u="sng">
                <a:solidFill>
                  <a:schemeClr val="hlink"/>
                </a:solidFill>
                <a:hlinkClick action="ppaction://hlinksldjump" r:id="rId3"/>
              </a:rPr>
              <a:t>26</a:t>
            </a:r>
            <a:endParaRPr baseline="30000"/>
          </a:p>
          <a:p>
            <a:pPr indent="0" lvl="0" marL="0" rtl="0" algn="l">
              <a:spcBef>
                <a:spcPts val="0"/>
              </a:spcBef>
              <a:spcAft>
                <a:spcPts val="0"/>
              </a:spcAft>
              <a:buNone/>
            </a:pPr>
            <a:r>
              <a:t/>
            </a:r>
            <a:endParaRPr/>
          </a:p>
          <a:p>
            <a:pPr indent="0" lvl="0" marL="0" rtl="0" algn="l">
              <a:spcBef>
                <a:spcPts val="0"/>
              </a:spcBef>
              <a:spcAft>
                <a:spcPts val="0"/>
              </a:spcAft>
              <a:buNone/>
            </a:pPr>
            <a:r>
              <a:rPr lang="en"/>
              <a:t>Many other articles declare that CSCs are more resistant to anti-tumour treatments than non-stem cancer cells and this source of resistance is likely </a:t>
            </a:r>
            <a:r>
              <a:rPr lang="en"/>
              <a:t>responsible</a:t>
            </a:r>
            <a:r>
              <a:rPr lang="en"/>
              <a:t> for cancer relapse.  After looking into some researchers regards stems cells within the Johns Hopkins family we came across this cool paper by Dr. Andrew Feinberg.  Chris will go into a little introduction about the topic and then about the paper.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f799b0f2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f799b0f2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we’re going to each talk about specific examples of the epigenetic changes leading to cancer and I’ll be doing colorectal cancer, Brian will be doing hematological cancer and yeaji will be doing ageing and cancer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Request access if you havent done so already </a:t>
            </a:r>
            <a:endParaRPr b="1" u="sng"/>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f799b0f2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f799b0f2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talked about before from the clonal genetic model, without any step regarding epigenetic disruptions to the cells, it was able to easily describe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 - Cancer arising from a combination of </a:t>
            </a:r>
            <a:r>
              <a:rPr lang="en" u="sng"/>
              <a:t>genetic </a:t>
            </a:r>
            <a:r>
              <a:rPr lang="en"/>
              <a:t>alterations from a single cell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was also very useful in predicting “gatekeeper mutations” which we talked about before that are integral for tumor development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1c - Other than the gatekeeper mutation, there are no other </a:t>
            </a:r>
            <a:r>
              <a:rPr lang="en" u="sng"/>
              <a:t>known </a:t>
            </a:r>
            <a:r>
              <a:rPr lang="en"/>
              <a:t>necessary mutations in the different stages of tumors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explanation of the shortcoming of the clonal genetic model (at least for colorectal cancer and some others) is the loss of imprinting in colorectal cancer</a:t>
            </a:r>
            <a:endParaRPr/>
          </a:p>
          <a:p>
            <a:pPr indent="0" lvl="0" marL="0" rtl="0" algn="l">
              <a:spcBef>
                <a:spcPts val="0"/>
              </a:spcBef>
              <a:spcAft>
                <a:spcPts val="0"/>
              </a:spcAft>
              <a:buNone/>
            </a:pPr>
            <a:r>
              <a:rPr lang="en"/>
              <a:t>LOI - refers to either the </a:t>
            </a:r>
            <a:r>
              <a:rPr lang="en" u="sng"/>
              <a:t>activation </a:t>
            </a:r>
            <a:r>
              <a:rPr lang="en"/>
              <a:t>of a normally </a:t>
            </a:r>
            <a:r>
              <a:rPr lang="en" u="sng"/>
              <a:t>silenced </a:t>
            </a:r>
            <a:r>
              <a:rPr lang="en"/>
              <a:t>imprinted gene or the </a:t>
            </a:r>
            <a:r>
              <a:rPr lang="en" u="sng"/>
              <a:t>silencing </a:t>
            </a:r>
            <a:r>
              <a:rPr lang="en"/>
              <a:t>of a normally </a:t>
            </a:r>
            <a:r>
              <a:rPr lang="en" u="sng"/>
              <a:t>active </a:t>
            </a:r>
            <a:r>
              <a:rPr lang="en"/>
              <a:t>imprinted gene</a:t>
            </a:r>
            <a:endParaRPr/>
          </a:p>
          <a:p>
            <a:pPr indent="0" lvl="0" marL="0" rtl="0" algn="l">
              <a:spcBef>
                <a:spcPts val="0"/>
              </a:spcBef>
              <a:spcAft>
                <a:spcPts val="0"/>
              </a:spcAft>
              <a:buNone/>
            </a:pPr>
            <a:r>
              <a:rPr lang="en"/>
              <a:t>2 - LOI of insulin growth factor igf2 is found in nearly half the cases  of the Wilms tumors found in children and is also well known to be a epigenetic factor in adults and leaves these adults to a much higher predisposition to colorectal cancer.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case someone wants to ask why it is this specific insulin growth factor that causes this increase in progenitor cells, that goes beyond the scope of this presentation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524744dd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524744dd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talked briefly before about tumor progenitor genes and how they were described as </a:t>
            </a:r>
            <a:r>
              <a:rPr lang="en">
                <a:solidFill>
                  <a:schemeClr val="dk1"/>
                </a:solidFill>
                <a:latin typeface="Lato"/>
                <a:ea typeface="Lato"/>
                <a:cs typeface="Lato"/>
                <a:sym typeface="Lato"/>
              </a:rPr>
              <a:t>promoting epigenetic disruption and regulating  ‘stemness’ itself, affecting pluripotency and unlimited self-renewal.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If we think about the example of IGF2 as expanding the progenitor cell population, as indicated from the excerpt from Feinberg’s paper, this also fits the epigenetic progenitor model of a tumor progenitor gene as IGF2 expands the progenitor cell population by means of epigenetic changes. So if we look at the diagram on the top right, this refers to step one, the TPG causing an expanded or epigenetically altered progenitor cell pool.</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f799b0f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f799b0f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I’ll briefly go over some data relating to colorectal cancer and epigenetics produced by bioinformatics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PRC2, as we remember from chapter 17, is a complex of methyltransferases that mono, di, and trimethylates histone H3K27, and this methylation is related to gene silencing.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look at the heat map above, on the left side of the diagram this data was obtained using ChIP-seq, this shows the occupancy data of SUZ12, EED, and trimethylation status of H3K27 on 177 genes. The blue means that the protein or trimethylation status is preset on a gene, and white means there is no presence. In cancer cells we can clearly see that the presence of these PRC2 related proteins and trimethylation status of H3K27 is very high, which is reflective of the results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side of the heatmap, the DNA methylation of colorectal tumors is shown and this data was obtained by </a:t>
            </a:r>
            <a:r>
              <a:rPr lang="en"/>
              <a:t>MethyLight assay, a qPCR method which can detect methylation in genomic DNA (and PMR stands for percentage methylation reference).</a:t>
            </a:r>
            <a:r>
              <a:rPr lang="en"/>
              <a:t> This clearly shows DNA hypermethylation in tumors.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Brian will talk about how epigenetic factors play a role in hematological cancers.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f799b0f2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f799b0f2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a little bit of research into hematological cancers; leukemias and </a:t>
            </a:r>
            <a:r>
              <a:rPr lang="en"/>
              <a:t>lymphomas,</a:t>
            </a:r>
            <a:r>
              <a:rPr lang="en"/>
              <a:t> and saw these cancers we very relatable to the CSC topic, if not having the most association.  We already spoke a little bit amount DNA methyltransferases and Homeobox proteins HoxA9 and Meis1 and now we will see the relation in a study involving Hematopoiesis and hematological cancers with Bioinformatics relevance.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497073a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497073a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Hematopoietic stem cells reside in the bone marrow and are defined by their capacity for the </a:t>
            </a:r>
            <a:r>
              <a:rPr lang="en" sz="1200" u="sng">
                <a:solidFill>
                  <a:schemeClr val="dk1"/>
                </a:solidFill>
              </a:rPr>
              <a:t>lifelong maintenance</a:t>
            </a:r>
            <a:r>
              <a:rPr lang="en" sz="1200">
                <a:solidFill>
                  <a:schemeClr val="dk1"/>
                </a:solidFill>
              </a:rPr>
              <a:t> of blood cells and bone marrow, [this is] achieved through their differentiation into a myriad of cell types, as well as the </a:t>
            </a:r>
            <a:r>
              <a:rPr lang="en" sz="1200" u="sng">
                <a:solidFill>
                  <a:schemeClr val="dk1"/>
                </a:solidFill>
              </a:rPr>
              <a:t>regeneration of stem cells via self-renewal</a:t>
            </a:r>
            <a:r>
              <a:rPr lang="en" sz="1200">
                <a:solidFill>
                  <a:schemeClr val="dk1"/>
                </a:solidFill>
              </a:rPr>
              <a:t>. (Challen et al. 2011) </a:t>
            </a:r>
            <a:r>
              <a:rPr baseline="30000" lang="en" sz="1200" u="sng">
                <a:solidFill>
                  <a:srgbClr val="0000FF"/>
                </a:solidFill>
                <a:hlinkClick action="ppaction://hlinksldjump" r:id="rId2"/>
              </a:rPr>
              <a:t>4</a:t>
            </a:r>
            <a:r>
              <a:rPr lang="en" sz="1200">
                <a:solidFill>
                  <a:srgbClr val="0000FF"/>
                </a:solidFill>
              </a:rPr>
              <a:t>.</a:t>
            </a:r>
            <a:r>
              <a:rPr lang="en" sz="1200">
                <a:solidFill>
                  <a:srgbClr val="0000FF"/>
                </a:solidFill>
              </a:rPr>
              <a:t> </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Hopefully when you are reading study after study of Hematopoiesis you will see may see LSK mentioned when referring to HSCs.  This just stands for Lineage dependent (see negative for HSCs) Sca-1+, and c-Kit+.</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497073a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497073a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 study was done by Dr. Grant Challen with others as mutations in </a:t>
            </a:r>
            <a:r>
              <a:rPr lang="en" sz="1200">
                <a:solidFill>
                  <a:srgbClr val="0000FF"/>
                </a:solidFill>
              </a:rPr>
              <a:t>Dnmt</a:t>
            </a:r>
            <a:r>
              <a:rPr lang="en" sz="1200">
                <a:solidFill>
                  <a:schemeClr val="dk1"/>
                </a:solidFill>
              </a:rPr>
              <a:t>3a account for 20% of Acute Myeloid Leukemia cases. </a:t>
            </a:r>
            <a:r>
              <a:rPr lang="en" sz="1200">
                <a:solidFill>
                  <a:srgbClr val="0000FF"/>
                </a:solidFill>
              </a:rPr>
              <a:t>Dnmt</a:t>
            </a:r>
            <a:r>
              <a:rPr lang="en" sz="1200">
                <a:solidFill>
                  <a:schemeClr val="dk1"/>
                </a:solidFill>
              </a:rPr>
              <a:t>3a is a critical participant in the epigenetic silencing of HSC regulatory genes [those responsible for self-renewal of HSCs], thereby enabling efficient differentiation [of HSCs]. (Challen et al. 2011) </a:t>
            </a:r>
            <a:r>
              <a:rPr baseline="30000" lang="en" sz="1200" u="sng">
                <a:solidFill>
                  <a:srgbClr val="0000FF"/>
                </a:solidFill>
                <a:hlinkClick action="ppaction://hlinksldjump" r:id="rId2"/>
              </a:rPr>
              <a:t>4</a:t>
            </a:r>
            <a:r>
              <a:rPr lang="en" sz="1200">
                <a:highlight>
                  <a:srgbClr val="FFFFFF"/>
                </a:highlight>
              </a:rPr>
              <a:t>.  </a:t>
            </a:r>
            <a:endParaRPr sz="1200">
              <a:highlight>
                <a:srgbClr val="FFFFFF"/>
              </a:highlight>
            </a:endParaRPr>
          </a:p>
          <a:p>
            <a:pPr indent="0" lvl="0" marL="0" rtl="0" algn="l">
              <a:spcBef>
                <a:spcPts val="1600"/>
              </a:spcBef>
              <a:spcAft>
                <a:spcPts val="0"/>
              </a:spcAft>
              <a:buNone/>
            </a:pPr>
            <a:r>
              <a:rPr lang="en" sz="1200">
                <a:highlight>
                  <a:srgbClr val="FFFFFF"/>
                </a:highlight>
              </a:rPr>
              <a:t>To the right in figure </a:t>
            </a:r>
            <a:r>
              <a:rPr b="1" lang="en" sz="1200">
                <a:highlight>
                  <a:srgbClr val="FFFFFF"/>
                </a:highlight>
              </a:rPr>
              <a:t>A,</a:t>
            </a:r>
            <a:r>
              <a:rPr lang="en" sz="1200">
                <a:highlight>
                  <a:srgbClr val="FFFFFF"/>
                </a:highlight>
              </a:rPr>
              <a:t> PCR analysis shows that Dnmt3a is expressed more than 10-fold higher in long-term HSCs over lineage specific progenitor cells indicating its role in hematopoiesis and lineage differentiation at the stem-cell level.  While figure </a:t>
            </a:r>
            <a:r>
              <a:rPr b="1" lang="en" sz="1200">
                <a:highlight>
                  <a:srgbClr val="FFFFFF"/>
                </a:highlight>
              </a:rPr>
              <a:t>A </a:t>
            </a:r>
            <a:r>
              <a:rPr lang="en" sz="1200">
                <a:highlight>
                  <a:srgbClr val="FFFFFF"/>
                </a:highlight>
              </a:rPr>
              <a:t>doesn’t necessarily indicate the role of Dnmt3a in HSC differentiation, this is complemented by figure </a:t>
            </a:r>
            <a:r>
              <a:rPr b="1" lang="en" sz="1200">
                <a:highlight>
                  <a:srgbClr val="FFFFFF"/>
                </a:highlight>
              </a:rPr>
              <a:t>F</a:t>
            </a:r>
            <a:r>
              <a:rPr lang="en" sz="1200">
                <a:highlight>
                  <a:srgbClr val="FFFFFF"/>
                </a:highlight>
              </a:rPr>
              <a:t> where by ablation/knockout of Dnmt3a cells which were transplanted from primary recipient to secondary recipients in red which shows large increases in HSCs in bone marrow in Dnmt3a-null cells compared to the control over 3 different phenotypes.  This shows that knockout of Dnmt3a increases HSC self-renewal and indicates Dnmt3a’s role in inducing stem-cell differentiation, specifically by silencing </a:t>
            </a:r>
            <a:r>
              <a:rPr b="1" lang="en" sz="1200">
                <a:highlight>
                  <a:srgbClr val="FFFFFF"/>
                </a:highlight>
              </a:rPr>
              <a:t>self-renewal specific genes</a:t>
            </a:r>
            <a:r>
              <a:rPr lang="en" sz="1200">
                <a:highlight>
                  <a:srgbClr val="FFFFFF"/>
                </a:highlight>
              </a:rPr>
              <a:t>.</a:t>
            </a:r>
            <a:endParaRPr sz="1200">
              <a:highlight>
                <a:srgbClr val="FFFFFF"/>
              </a:highlight>
            </a:endParaRPr>
          </a:p>
          <a:p>
            <a:pPr indent="0" lvl="0" marL="0" rtl="0" algn="l">
              <a:spcBef>
                <a:spcPts val="1600"/>
              </a:spcBef>
              <a:spcAft>
                <a:spcPts val="1600"/>
              </a:spcAft>
              <a:buNone/>
            </a:pPr>
            <a:r>
              <a:rPr lang="en" sz="1200">
                <a:highlight>
                  <a:srgbClr val="FFFFFF"/>
                </a:highlight>
              </a:rPr>
              <a:t>Finally to predict the effect of Dnmt3a knockout on long-term HSCs differentiation they purified HSCs from secondary recipients and transplanted into tertiary recipients with 3 different experimental replicates.  Again Dnmt3a-null regenerated 50-fold increase in HSCs in bone marrow showing that Dnmt3a mutant cells blocks differentiation.</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497073aa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497073aa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Bioinformatics exploration included targeted </a:t>
            </a:r>
            <a:r>
              <a:rPr lang="en"/>
              <a:t>bisulfite</a:t>
            </a:r>
            <a:r>
              <a:rPr lang="en"/>
              <a:t> sequencing for differential methylation </a:t>
            </a:r>
            <a:r>
              <a:rPr lang="en"/>
              <a:t>analysis</a:t>
            </a:r>
            <a:r>
              <a:rPr lang="en"/>
              <a:t>.  They consorted with KEGG Pathway database and Oncomine, a ThermoFisher bioinformatics platform for </a:t>
            </a:r>
            <a:r>
              <a:rPr lang="en"/>
              <a:t>translational</a:t>
            </a:r>
            <a:r>
              <a:rPr lang="en"/>
              <a:t> medicine research.  They discovered 741 hypomethylated differentially methylated regions (DMRs) which was defined as having at least 3 nearby differentially methylated CpGs.  Of these 741, 434 genes in Dnmt3a-null mice were strongly hypomethylated which leads to enrichment of mRNA expression of these genes.  Through KEGG and Ocomine exploration they discovered many of these hypomethylated genes are associated with hematological cancers such as AML, ALL, and B-cell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3 columns for CpG sites with respect to just individual genes and why are two columns so high?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426984ff2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426984ff2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statistical analysis that can be performed with Oncomine Concepts platform and KEGG Pathways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concluding the study, the paper indicates in agreement with Feinberg that </a:t>
            </a:r>
            <a:r>
              <a:rPr lang="en"/>
              <a:t>“although hypomethylation per se may not be oncogenic in stem cells, the inability to shut down stem cell genes during differentiation may drive transformation with a secondary oncogenic event”. (Challen 2011) (i.e. epigenecting precedes genetic).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43f446c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43f446c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treatment to mutant Dnmt3a in certain types of leukemias?  Not necessarily directly.  Studies have shown correlation with </a:t>
            </a:r>
            <a:r>
              <a:rPr lang="en"/>
              <a:t>leukemias</a:t>
            </a:r>
            <a:r>
              <a:rPr lang="en"/>
              <a:t> associated with mutation or deletion of Dnmt3a with histone H3K79 methylation.  We will discuss motivation for therapies at the end with respect to this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about other DNMTs?  Would we expect same or similar results from other studies?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f799b0f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f799b0f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get into the feinberg paper, ill talk about a bit of background.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epigenetic mechanism of cancer is DNA methylation. As described by baylin and jones in our textbook in chapter 34, there are three ways that methylation can contribute to cancer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Hypomethylation, which is a loss of methylation, leading to genome instability and aneuploidy (abnormal # chromosomes)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loss of methylation </a:t>
            </a:r>
            <a:r>
              <a:rPr lang="en"/>
              <a:t>may be accompanied by the activation of transcription,</a:t>
            </a:r>
            <a:endParaRPr/>
          </a:p>
          <a:p>
            <a:pPr indent="0" lvl="0" marL="0" rtl="0" algn="l">
              <a:spcBef>
                <a:spcPts val="0"/>
              </a:spcBef>
              <a:spcAft>
                <a:spcPts val="0"/>
              </a:spcAft>
              <a:buNone/>
            </a:pPr>
            <a:r>
              <a:rPr lang="en"/>
              <a:t>allowing transcription of repeats, transposable elements</a:t>
            </a:r>
            <a:endParaRPr/>
          </a:p>
          <a:p>
            <a:pPr indent="0" lvl="0" marL="0" rtl="0" algn="l">
              <a:spcBef>
                <a:spcPts val="0"/>
              </a:spcBef>
              <a:spcAft>
                <a:spcPts val="0"/>
              </a:spcAft>
              <a:buNone/>
            </a:pPr>
            <a:r>
              <a:rPr lang="en"/>
              <a:t>(TEs), and oncogenes which could lead to cancer Activation of repeats may predispose the genome of a cell to recombination or may express nearby proto-oncogenes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Hypermethylation of CpG islands in 5’ or promoter regions of tumor suppressor genes will silence these genes contributing to cancer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Mutagenesis of CpGs through UV exposure or other environmental factors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497073aa2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497073aa2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t>
            </a:r>
            <a:r>
              <a:rPr lang="en"/>
              <a:t>necessarily</a:t>
            </a:r>
            <a:r>
              <a:rPr lang="en"/>
              <a:t>.  In study by Broske, they found that complete ablation of Dnmt1 blocked differentiation to myeloid and B-cell lineages and disrupts HSCs differentiation potential.  So this experiment gave same results.  However since Dnmt1 double negative mice did not survive very long they also experimented with combining a hypomorphic Dnmt1 allele with Dnmt1 negative knockout and Dnmt1 positive control.  Haplo knocking out Dnmt1 found HSCs still differentiated to myeloid progenitor but not lymphoid.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begs the question to whether ablation of DNMTs would primarily relate to inducing leukemic cancer over </a:t>
            </a:r>
            <a:r>
              <a:rPr lang="en"/>
              <a:t>lymphomas</a:t>
            </a:r>
            <a:r>
              <a:rPr lang="en"/>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4f714dce1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4f714dce1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Interestingly the textbook by Peter A. Jones cited this specific study by Broske with respect to Dnmt1.  On the contrary study at Dana-Farber Cancer Institute in 2012 (which also cited Broske) links knockout of Dnmt1 to actually blocking leukemia (specifically MLL-AF9-induced AML) development and progression, meaning inhibiting Dnmt1 blocks self-renewal and proliferation of leukemic stem cells.  The figure on top right shows that Dnmt1 is consistently higher in all three cell types LSK HSCs, granulocyte–macrophage progenitors and leukemic granulocyte–macrophage progenitors.  The figure to the bottom right shows complete knockdown double - for Dnmt1 cells fail to develop AML whatsoever.  Later study in single allele knockdown of Dnmt1 (figure not shown) in pre-existing leukemia slowed the progression of leukemic cell self-renewal and increased survival time.  Where in the previous paper by Challen indicated the theory that blocking Dnmt3a promotes self-renewal in HSCs.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talked about fusion proteins in the last lecture with the human trithorax gene MLL.  MLL-AF9 fusion is the most frequent rearrangement in childhood AML and also found in ALL in infants.  From the Uniprot database “[AF-9] plays a key role in hematopoietic stem cell (HSC) maintenance by preserving, rather than </a:t>
            </a:r>
            <a:r>
              <a:rPr lang="en"/>
              <a:t>conferring</a:t>
            </a:r>
            <a:r>
              <a:rPr lang="en"/>
              <a:t>, HSC stemness (PubMed:31776511). Acts by binding to the transcription start site of active genes in HSCs and sustaining level of H3K79me2, probably by recruiting DOT1L”.  We will see at the end of the presentation some therapeutic motivation specifically related to H3K79 methylation and DOT1L.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4a109cf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4a109cf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sz="2300">
              <a:solidFill>
                <a:srgbClr val="111111"/>
              </a:solidFill>
              <a:latin typeface="Roboto"/>
              <a:ea typeface="Roboto"/>
              <a:cs typeface="Roboto"/>
              <a:sym typeface="Roboto"/>
            </a:endParaRPr>
          </a:p>
          <a:p>
            <a:pPr indent="0" lvl="0" marL="0" rtl="0" algn="l">
              <a:spcBef>
                <a:spcPts val="19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312c21d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312c21d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1200"/>
              </a:spcBef>
              <a:spcAft>
                <a:spcPts val="0"/>
              </a:spcAft>
              <a:buNone/>
            </a:pPr>
            <a:r>
              <a:rPr b="1" lang="en" sz="1000">
                <a:latin typeface="Lato"/>
                <a:ea typeface="Lato"/>
                <a:cs typeface="Lato"/>
                <a:sym typeface="Lato"/>
              </a:rPr>
              <a:t>ag-PCGT methylation signature</a:t>
            </a:r>
            <a:endParaRPr b="1" sz="1000">
              <a:latin typeface="Lato"/>
              <a:ea typeface="Lato"/>
              <a:cs typeface="Lato"/>
              <a:sym typeface="Lato"/>
            </a:endParaRPr>
          </a:p>
          <a:p>
            <a:pPr indent="0" lvl="0" marL="0" rtl="0" algn="l">
              <a:lnSpc>
                <a:spcPct val="136363"/>
              </a:lnSpc>
              <a:spcBef>
                <a:spcPts val="1200"/>
              </a:spcBef>
              <a:spcAft>
                <a:spcPts val="0"/>
              </a:spcAft>
              <a:buNone/>
            </a:pPr>
            <a:r>
              <a:rPr b="1" lang="en" sz="1000">
                <a:latin typeface="Lato"/>
                <a:ea typeface="Lato"/>
                <a:cs typeface="Lato"/>
                <a:sym typeface="Lato"/>
              </a:rPr>
              <a:t>The 69 PCGT CpGs as “age-PCGT”  CpG</a:t>
            </a:r>
            <a:endParaRPr b="1" sz="1000">
              <a:latin typeface="Lato"/>
              <a:ea typeface="Lato"/>
              <a:cs typeface="Lato"/>
              <a:sym typeface="Lato"/>
            </a:endParaRPr>
          </a:p>
          <a:p>
            <a:pPr indent="0" lvl="0" marL="0" rtl="0" algn="l">
              <a:lnSpc>
                <a:spcPct val="136363"/>
              </a:lnSpc>
              <a:spcBef>
                <a:spcPts val="1200"/>
              </a:spcBef>
              <a:spcAft>
                <a:spcPts val="0"/>
              </a:spcAft>
              <a:buNone/>
            </a:pPr>
            <a:r>
              <a:rPr lang="en" sz="1000">
                <a:latin typeface="Lato"/>
                <a:ea typeface="Lato"/>
                <a:cs typeface="Lato"/>
                <a:sym typeface="Lato"/>
              </a:rPr>
              <a:t>In recent study--&gt;Stem cell: undergo PCGTs in HESC undergo cancer specific hypermethylation compared to Non targets</a:t>
            </a:r>
            <a:endParaRPr sz="1000">
              <a:latin typeface="Lato"/>
              <a:ea typeface="Lato"/>
              <a:cs typeface="Lato"/>
              <a:sym typeface="Lato"/>
            </a:endParaRPr>
          </a:p>
          <a:p>
            <a:pPr indent="0" lvl="0" marL="0" rtl="0" algn="l">
              <a:lnSpc>
                <a:spcPct val="136363"/>
              </a:lnSpc>
              <a:spcBef>
                <a:spcPts val="1200"/>
              </a:spcBef>
              <a:spcAft>
                <a:spcPts val="0"/>
              </a:spcAft>
              <a:buNone/>
            </a:pPr>
            <a:r>
              <a:rPr lang="en" sz="1000">
                <a:latin typeface="Lato"/>
                <a:ea typeface="Lato"/>
                <a:cs typeface="Lato"/>
                <a:sym typeface="Lato"/>
              </a:rPr>
              <a:t>Targets? Subunits of PRC3</a:t>
            </a:r>
            <a:endParaRPr sz="1000">
              <a:latin typeface="Lato"/>
              <a:ea typeface="Lato"/>
              <a:cs typeface="Lato"/>
              <a:sym typeface="Lato"/>
            </a:endParaRPr>
          </a:p>
          <a:p>
            <a:pPr indent="0" lvl="0" marL="0" rtl="0" algn="l">
              <a:lnSpc>
                <a:spcPct val="136363"/>
              </a:lnSpc>
              <a:spcBef>
                <a:spcPts val="1200"/>
              </a:spcBef>
              <a:spcAft>
                <a:spcPts val="0"/>
              </a:spcAft>
              <a:buNone/>
            </a:pPr>
            <a:r>
              <a:rPr lang="en" sz="1000">
                <a:latin typeface="Lato"/>
                <a:ea typeface="Lato"/>
                <a:cs typeface="Lato"/>
                <a:sym typeface="Lato"/>
              </a:rPr>
              <a:t>Age may induce DNAm of PCGTs therefore predisoposing people of cancer</a:t>
            </a:r>
            <a:endParaRPr sz="1000">
              <a:latin typeface="Lato"/>
              <a:ea typeface="Lato"/>
              <a:cs typeface="Lato"/>
              <a:sym typeface="Lato"/>
            </a:endParaRPr>
          </a:p>
          <a:p>
            <a:pPr indent="0" lvl="0" marL="0" rtl="0" algn="l">
              <a:lnSpc>
                <a:spcPct val="136363"/>
              </a:lnSpc>
              <a:spcBef>
                <a:spcPts val="1200"/>
              </a:spcBef>
              <a:spcAft>
                <a:spcPts val="0"/>
              </a:spcAft>
              <a:buNone/>
            </a:pPr>
            <a:r>
              <a:rPr lang="en" sz="1000">
                <a:latin typeface="Lato"/>
                <a:ea typeface="Lato"/>
                <a:cs typeface="Lato"/>
                <a:sym typeface="Lato"/>
              </a:rPr>
              <a:t>PRC2 Subunits: </a:t>
            </a:r>
            <a:endParaRPr sz="1000">
              <a:latin typeface="Lato"/>
              <a:ea typeface="Lato"/>
              <a:cs typeface="Lato"/>
              <a:sym typeface="Lato"/>
            </a:endParaRPr>
          </a:p>
          <a:p>
            <a:pPr indent="0" lvl="0" marL="0" rtl="0" algn="l">
              <a:lnSpc>
                <a:spcPct val="136363"/>
              </a:lnSpc>
              <a:spcBef>
                <a:spcPts val="1200"/>
              </a:spcBef>
              <a:spcAft>
                <a:spcPts val="0"/>
              </a:spcAft>
              <a:buNone/>
            </a:pPr>
            <a:r>
              <a:rPr lang="en" sz="1000" u="sng">
                <a:latin typeface="Lato"/>
                <a:ea typeface="Lato"/>
                <a:cs typeface="Lato"/>
                <a:sym typeface="Lato"/>
              </a:rPr>
              <a:t>Suz12</a:t>
            </a:r>
            <a:r>
              <a:rPr lang="en" sz="1000">
                <a:latin typeface="Lato"/>
                <a:ea typeface="Lato"/>
                <a:cs typeface="Lato"/>
                <a:sym typeface="Lato"/>
              </a:rPr>
              <a:t>-enhances HMTas activity</a:t>
            </a:r>
            <a:endParaRPr sz="1000">
              <a:latin typeface="Lato"/>
              <a:ea typeface="Lato"/>
              <a:cs typeface="Lato"/>
              <a:sym typeface="Lato"/>
            </a:endParaRPr>
          </a:p>
          <a:p>
            <a:pPr indent="0" lvl="0" marL="0" rtl="0" algn="l">
              <a:lnSpc>
                <a:spcPct val="136363"/>
              </a:lnSpc>
              <a:spcBef>
                <a:spcPts val="1200"/>
              </a:spcBef>
              <a:spcAft>
                <a:spcPts val="0"/>
              </a:spcAft>
              <a:buNone/>
            </a:pPr>
            <a:r>
              <a:rPr lang="en" sz="1000" u="sng">
                <a:latin typeface="Lato"/>
                <a:ea typeface="Lato"/>
                <a:cs typeface="Lato"/>
                <a:sym typeface="Lato"/>
              </a:rPr>
              <a:t>Eed</a:t>
            </a:r>
            <a:r>
              <a:rPr lang="en" sz="1000">
                <a:latin typeface="Lato"/>
                <a:ea typeface="Lato"/>
                <a:cs typeface="Lato"/>
                <a:sym typeface="Lato"/>
              </a:rPr>
              <a:t>: Enhances HMTases activities</a:t>
            </a:r>
            <a:endParaRPr sz="1000">
              <a:latin typeface="Lato"/>
              <a:ea typeface="Lato"/>
              <a:cs typeface="Lato"/>
              <a:sym typeface="Lato"/>
            </a:endParaRPr>
          </a:p>
          <a:p>
            <a:pPr indent="0" lvl="0" marL="0" rtl="0" algn="l">
              <a:lnSpc>
                <a:spcPct val="136363"/>
              </a:lnSpc>
              <a:spcBef>
                <a:spcPts val="1200"/>
              </a:spcBef>
              <a:spcAft>
                <a:spcPts val="0"/>
              </a:spcAft>
              <a:buNone/>
            </a:pPr>
            <a:r>
              <a:rPr lang="en" sz="1000">
                <a:latin typeface="Lato"/>
                <a:ea typeface="Lato"/>
                <a:cs typeface="Lato"/>
                <a:sym typeface="Lato"/>
              </a:rPr>
              <a:t>Not mentioned subunit, EZH2 (SET domain, methylate H3K27)</a:t>
            </a:r>
            <a:endParaRPr sz="1000">
              <a:latin typeface="Lato"/>
              <a:ea typeface="Lato"/>
              <a:cs typeface="Lato"/>
              <a:sym typeface="Lato"/>
            </a:endParaRPr>
          </a:p>
          <a:p>
            <a:pPr indent="0" lvl="0" marL="0" rtl="0" algn="l">
              <a:lnSpc>
                <a:spcPct val="136363"/>
              </a:lnSpc>
              <a:spcBef>
                <a:spcPts val="1200"/>
              </a:spcBef>
              <a:spcAft>
                <a:spcPts val="0"/>
              </a:spcAft>
              <a:buNone/>
            </a:pPr>
            <a:r>
              <a:rPr lang="en" sz="1000">
                <a:latin typeface="Lato"/>
                <a:ea typeface="Lato"/>
                <a:cs typeface="Lato"/>
                <a:sym typeface="Lato"/>
              </a:rPr>
              <a:t>Exact mechanism of de novo methylation with DNMT3  unknown</a:t>
            </a:r>
            <a:endParaRPr sz="1000">
              <a:latin typeface="Lato"/>
              <a:ea typeface="Lato"/>
              <a:cs typeface="Lato"/>
              <a:sym typeface="Lato"/>
            </a:endParaRPr>
          </a:p>
          <a:p>
            <a:pPr indent="0" lvl="0" marL="0" rtl="0" algn="l">
              <a:lnSpc>
                <a:spcPct val="136363"/>
              </a:lnSpc>
              <a:spcBef>
                <a:spcPts val="1200"/>
              </a:spcBef>
              <a:spcAft>
                <a:spcPts val="0"/>
              </a:spcAft>
              <a:buNone/>
            </a:pPr>
            <a:r>
              <a:t/>
            </a:r>
            <a:endParaRPr sz="9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f799b0f2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f799b0f2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900"/>
              <a:t>1.Blood sample from 261 post menapausal women spanning 30 years=148 healthy and 113 ovarian cancer</a:t>
            </a:r>
            <a:endParaRPr sz="900"/>
          </a:p>
          <a:p>
            <a:pPr indent="0" lvl="0" marL="0" rtl="0" algn="l">
              <a:lnSpc>
                <a:spcPct val="125454"/>
              </a:lnSpc>
              <a:spcBef>
                <a:spcPts val="0"/>
              </a:spcBef>
              <a:spcAft>
                <a:spcPts val="0"/>
              </a:spcAft>
              <a:buNone/>
            </a:pPr>
            <a:r>
              <a:rPr lang="en" sz="900"/>
              <a:t>DNAm profiling (Illumina Infium 27K ) of peripheral blood samples bisulfite sequencing</a:t>
            </a:r>
            <a:endParaRPr sz="900"/>
          </a:p>
          <a:p>
            <a:pPr indent="0" lvl="0" marL="0" rtl="0" algn="l">
              <a:lnSpc>
                <a:spcPct val="125454"/>
              </a:lnSpc>
              <a:spcBef>
                <a:spcPts val="0"/>
              </a:spcBef>
              <a:spcAft>
                <a:spcPts val="0"/>
              </a:spcAft>
              <a:buNone/>
            </a:pPr>
            <a:r>
              <a:rPr lang="en" sz="900"/>
              <a:t>2.Out of 25,462 CpG sites, they defined PCGT promoters by EEZ, SUZ12 and H3K27me3 site and Found 69 CpG of PCGT with 64 unique gene loci</a:t>
            </a:r>
            <a:endParaRPr sz="900"/>
          </a:p>
          <a:p>
            <a:pPr indent="0" lvl="0" marL="0" rtl="0" algn="l">
              <a:lnSpc>
                <a:spcPct val="136363"/>
              </a:lnSpc>
              <a:spcBef>
                <a:spcPts val="0"/>
              </a:spcBef>
              <a:spcAft>
                <a:spcPts val="0"/>
              </a:spcAft>
              <a:buNone/>
            </a:pPr>
            <a:r>
              <a:rPr lang="en" sz="900"/>
              <a:t>3.the 69 PCGT CpGs as age related signature, (henceforth ‘‘age-PCGT’’ CpGs) (Teschendroff et al., 2010)</a:t>
            </a:r>
            <a:endParaRPr sz="900"/>
          </a:p>
          <a:p>
            <a:pPr indent="0" lvl="0" marL="0" rtl="0" algn="l">
              <a:lnSpc>
                <a:spcPct val="136363"/>
              </a:lnSpc>
              <a:spcBef>
                <a:spcPts val="0"/>
              </a:spcBef>
              <a:spcAft>
                <a:spcPts val="0"/>
              </a:spcAft>
              <a:buNone/>
            </a:pPr>
            <a:r>
              <a:rPr lang="en" sz="900"/>
              <a:t>Found DNAm changes independently of disease state, sex, tissue, and cell type.</a:t>
            </a:r>
            <a:endParaRPr sz="900"/>
          </a:p>
          <a:p>
            <a:pPr indent="0" lvl="0" marL="0" rtl="0" algn="l">
              <a:lnSpc>
                <a:spcPct val="136363"/>
              </a:lnSpc>
              <a:spcBef>
                <a:spcPts val="0"/>
              </a:spcBef>
              <a:spcAft>
                <a:spcPts val="0"/>
              </a:spcAft>
              <a:buNone/>
            </a:pPr>
            <a:r>
              <a:rPr lang="en" sz="900"/>
              <a:t>B.  PCGT more likely to be methylated by fivefold than non PCGT and in contrast 11 PCGT hypomethylation found with age  in whole blood </a:t>
            </a:r>
            <a:endParaRPr sz="900"/>
          </a:p>
          <a:p>
            <a:pPr indent="0" lvl="0" marL="0" rtl="0" algn="l">
              <a:lnSpc>
                <a:spcPct val="136363"/>
              </a:lnSpc>
              <a:spcBef>
                <a:spcPts val="0"/>
              </a:spcBef>
              <a:spcAft>
                <a:spcPts val="0"/>
              </a:spcAft>
              <a:buNone/>
            </a:pPr>
            <a:r>
              <a:rPr lang="en" sz="900"/>
              <a:t>C. In CD133+ Hematopoietc Stem cells specifically, they found FIVEFOLD Enrichment of H3K27me3 marks fin gene body or promoter region from whole blood</a:t>
            </a:r>
            <a:endParaRPr sz="900"/>
          </a:p>
          <a:p>
            <a:pPr indent="0" lvl="0" marL="0" rtl="0" algn="l">
              <a:lnSpc>
                <a:spcPct val="136363"/>
              </a:lnSpc>
              <a:spcBef>
                <a:spcPts val="0"/>
              </a:spcBef>
              <a:spcAft>
                <a:spcPts val="0"/>
              </a:spcAft>
              <a:buNone/>
            </a:pPr>
            <a:r>
              <a:rPr lang="en" sz="900"/>
              <a:t>D. Validation In whole blood of Type 1 diabetes from both men and female, enrichment of PCGT among CpG undergoing hypermethylation but not hypomethylation</a:t>
            </a:r>
            <a:endParaRPr sz="900"/>
          </a:p>
          <a:p>
            <a:pPr indent="0" lvl="0" marL="0" rtl="0" algn="l">
              <a:lnSpc>
                <a:spcPct val="136363"/>
              </a:lnSpc>
              <a:spcBef>
                <a:spcPts val="0"/>
              </a:spcBef>
              <a:spcAft>
                <a:spcPts val="0"/>
              </a:spcAft>
              <a:buNone/>
            </a:pPr>
            <a:r>
              <a:rPr lang="en" sz="900"/>
              <a:t>E validation . Women with ovarian cancer, same result as D</a:t>
            </a:r>
            <a:endParaRPr sz="900"/>
          </a:p>
          <a:p>
            <a:pPr indent="0" lvl="0" marL="0" rtl="0" algn="l">
              <a:lnSpc>
                <a:spcPct val="136363"/>
              </a:lnSpc>
              <a:spcBef>
                <a:spcPts val="0"/>
              </a:spcBef>
              <a:spcAft>
                <a:spcPts val="0"/>
              </a:spcAft>
              <a:buNone/>
            </a:pPr>
            <a:r>
              <a:t/>
            </a:r>
            <a:endParaRPr sz="900"/>
          </a:p>
          <a:p>
            <a:pPr indent="0" lvl="0" marL="0" rtl="0" algn="l">
              <a:lnSpc>
                <a:spcPct val="125454"/>
              </a:lnSpc>
              <a:spcBef>
                <a:spcPts val="0"/>
              </a:spcBef>
              <a:spcAft>
                <a:spcPts val="0"/>
              </a:spcAft>
              <a:buNone/>
            </a:pPr>
            <a:r>
              <a:t/>
            </a:r>
            <a:endParaRPr sz="900"/>
          </a:p>
          <a:p>
            <a:pPr indent="0" lvl="0" marL="457200" rtl="0" algn="l">
              <a:spcBef>
                <a:spcPts val="0"/>
              </a:spcBef>
              <a:spcAft>
                <a:spcPts val="0"/>
              </a:spcAft>
              <a:buNone/>
            </a:pPr>
            <a:r>
              <a:t/>
            </a:r>
            <a:endParaRPr sz="9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43f446c35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43f446c35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Eight samples of Mesenchymal stem cells bone marrow (24-88yrs)</a:t>
            </a:r>
            <a:endParaRPr/>
          </a:p>
          <a:p>
            <a:pPr indent="0" lvl="0" marL="0" rtl="0" algn="l">
              <a:spcBef>
                <a:spcPts val="0"/>
              </a:spcBef>
              <a:spcAft>
                <a:spcPts val="0"/>
              </a:spcAft>
              <a:buNone/>
            </a:pPr>
            <a:r>
              <a:rPr lang="en"/>
              <a:t>Yes it was a small pool, but it still showed increased with age</a:t>
            </a:r>
            <a:endParaRPr/>
          </a:p>
          <a:p>
            <a:pPr indent="0" lvl="0" marL="0" rtl="0" algn="l">
              <a:spcBef>
                <a:spcPts val="0"/>
              </a:spcBef>
              <a:spcAft>
                <a:spcPts val="0"/>
              </a:spcAft>
              <a:buNone/>
            </a:pPr>
            <a:r>
              <a:rPr lang="en"/>
              <a:t>Validation in stem cell specifically in MSC (69 age hypermethylated PCGT)</a:t>
            </a:r>
            <a:endParaRPr/>
          </a:p>
          <a:p>
            <a:pPr indent="0" lvl="0" marL="0" rtl="0" algn="l">
              <a:spcBef>
                <a:spcPts val="0"/>
              </a:spcBef>
              <a:spcAft>
                <a:spcPts val="0"/>
              </a:spcAft>
              <a:buNone/>
            </a:pPr>
            <a:r>
              <a:t/>
            </a:r>
            <a:endParaRPr/>
          </a:p>
          <a:p>
            <a:pPr indent="0" lvl="0" marL="0" rtl="0" algn="l">
              <a:lnSpc>
                <a:spcPct val="136363"/>
              </a:lnSpc>
              <a:spcBef>
                <a:spcPts val="0"/>
              </a:spcBef>
              <a:spcAft>
                <a:spcPts val="0"/>
              </a:spcAft>
              <a:buNone/>
            </a:pPr>
            <a:r>
              <a:rPr lang="en" sz="900"/>
              <a:t>2d.69 PCGT CpG signatures reflected in Mulitpotent progenitor and stem cell pools? Yes, it was shown 59/69 CpG was hypermethylated demonstrating increase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4e58556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4e58556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t/>
            </a:r>
            <a:endParaRPr sz="900" u="sng"/>
          </a:p>
          <a:p>
            <a:pPr indent="0" lvl="0" marL="0" rtl="0" algn="l">
              <a:lnSpc>
                <a:spcPct val="125454"/>
              </a:lnSpc>
              <a:spcBef>
                <a:spcPts val="0"/>
              </a:spcBef>
              <a:spcAft>
                <a:spcPts val="0"/>
              </a:spcAft>
              <a:buNone/>
            </a:pPr>
            <a:r>
              <a:rPr lang="en" sz="900" u="sng"/>
              <a:t>●A,B) Average methylation values of the 69 age-hypermethylated and 20 -- PCGT CpGs as a function of disease status in 48 cervical cytology samples. </a:t>
            </a:r>
            <a:endParaRPr sz="900" u="sng"/>
          </a:p>
          <a:p>
            <a:pPr indent="0" lvl="0" marL="0" rtl="0" algn="l">
              <a:lnSpc>
                <a:spcPct val="125454"/>
              </a:lnSpc>
              <a:spcBef>
                <a:spcPts val="0"/>
              </a:spcBef>
              <a:spcAft>
                <a:spcPts val="0"/>
              </a:spcAft>
              <a:buNone/>
            </a:pPr>
            <a:r>
              <a:rPr lang="en" sz="900"/>
              <a:t>A. It clealrly shows sthat HPVsampleshowing dysplasia shows higher level of  PCGT methyaltion than the other two normal samples</a:t>
            </a:r>
            <a:endParaRPr sz="900"/>
          </a:p>
          <a:p>
            <a:pPr indent="0" lvl="0" marL="0" rtl="0" algn="l">
              <a:lnSpc>
                <a:spcPct val="125454"/>
              </a:lnSpc>
              <a:spcBef>
                <a:spcPts val="0"/>
              </a:spcBef>
              <a:spcAft>
                <a:spcPts val="0"/>
              </a:spcAft>
              <a:buNone/>
            </a:pPr>
            <a:r>
              <a:t/>
            </a:r>
            <a:endParaRPr sz="900"/>
          </a:p>
          <a:p>
            <a:pPr indent="0" lvl="0" marL="0" rtl="0" algn="l">
              <a:lnSpc>
                <a:spcPct val="125454"/>
              </a:lnSpc>
              <a:spcBef>
                <a:spcPts val="0"/>
              </a:spcBef>
              <a:spcAft>
                <a:spcPts val="0"/>
              </a:spcAft>
              <a:buNone/>
            </a:pPr>
            <a:r>
              <a:rPr lang="en" sz="900"/>
              <a:t>Dysplasia defition-presence of abnormal cell types, signify a stage before </a:t>
            </a:r>
            <a:r>
              <a:rPr lang="en" sz="900"/>
              <a:t>development</a:t>
            </a:r>
            <a:r>
              <a:rPr lang="en" sz="900"/>
              <a:t> of cancer</a:t>
            </a:r>
            <a:endParaRPr sz="900"/>
          </a:p>
          <a:p>
            <a:pPr indent="0" lvl="0" marL="0" rtl="0" algn="l">
              <a:lnSpc>
                <a:spcPct val="125454"/>
              </a:lnSpc>
              <a:spcBef>
                <a:spcPts val="0"/>
              </a:spcBef>
              <a:spcAft>
                <a:spcPts val="0"/>
              </a:spcAft>
              <a:buNone/>
            </a:pPr>
            <a:r>
              <a:t/>
            </a:r>
            <a:endParaRPr sz="900"/>
          </a:p>
          <a:p>
            <a:pPr indent="0" lvl="0" marL="0" rtl="0" algn="l">
              <a:lnSpc>
                <a:spcPct val="125454"/>
              </a:lnSpc>
              <a:spcBef>
                <a:spcPts val="0"/>
              </a:spcBef>
              <a:spcAft>
                <a:spcPts val="0"/>
              </a:spcAft>
              <a:buNone/>
            </a:pPr>
            <a:r>
              <a:t/>
            </a:r>
            <a:endParaRPr sz="900"/>
          </a:p>
          <a:p>
            <a:pPr indent="0" lvl="0" marL="0" rtl="0" algn="l">
              <a:lnSpc>
                <a:spcPct val="125454"/>
              </a:lnSpc>
              <a:spcBef>
                <a:spcPts val="0"/>
              </a:spcBef>
              <a:spcAft>
                <a:spcPts val="0"/>
              </a:spcAft>
              <a:buNone/>
            </a:pPr>
            <a:r>
              <a:t/>
            </a:r>
            <a:endParaRPr sz="900" u="sng"/>
          </a:p>
          <a:p>
            <a:pPr indent="0" lvl="0" marL="0" rtl="0" algn="l">
              <a:lnSpc>
                <a:spcPct val="115000"/>
              </a:lnSpc>
              <a:spcBef>
                <a:spcPts val="0"/>
              </a:spcBef>
              <a:spcAft>
                <a:spcPts val="0"/>
              </a:spcAft>
              <a:buNone/>
            </a:pPr>
            <a:r>
              <a:t/>
            </a:r>
            <a:endParaRPr sz="900" u="sng"/>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fe332243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fe332243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p>
          <a:p>
            <a:pPr indent="0" lvl="0" marL="0" rtl="0" algn="l">
              <a:lnSpc>
                <a:spcPct val="125454"/>
              </a:lnSpc>
              <a:spcBef>
                <a:spcPts val="0"/>
              </a:spcBef>
              <a:spcAft>
                <a:spcPts val="0"/>
              </a:spcAft>
              <a:buNone/>
            </a:pPr>
            <a:r>
              <a:rPr lang="en"/>
              <a:t>World bank</a:t>
            </a:r>
            <a:endParaRPr/>
          </a:p>
          <a:p>
            <a:pPr indent="0" lvl="0" marL="0" rtl="0" algn="l">
              <a:lnSpc>
                <a:spcPct val="125454"/>
              </a:lnSpc>
              <a:spcBef>
                <a:spcPts val="0"/>
              </a:spcBef>
              <a:spcAft>
                <a:spcPts val="0"/>
              </a:spcAft>
              <a:buNone/>
            </a:pPr>
            <a:r>
              <a:rPr lang="en"/>
              <a:t>epiTOC score or pcgtAge score using 385 PCGT/PRC2</a:t>
            </a:r>
            <a:endParaRPr/>
          </a:p>
          <a:p>
            <a:pPr indent="0" lvl="0" marL="0" rtl="0" algn="l">
              <a:lnSpc>
                <a:spcPct val="125454"/>
              </a:lnSpc>
              <a:spcBef>
                <a:spcPts val="0"/>
              </a:spcBef>
              <a:spcAft>
                <a:spcPts val="0"/>
              </a:spcAft>
              <a:buNone/>
            </a:pPr>
            <a:r>
              <a:rPr lang="en"/>
              <a:t>Not random but specific PCGT that is hypermethylated </a:t>
            </a:r>
            <a:endParaRPr/>
          </a:p>
          <a:p>
            <a:pPr indent="0" lvl="0" marL="0" rtl="0" algn="l">
              <a:lnSpc>
                <a:spcPct val="125454"/>
              </a:lnSpc>
              <a:spcBef>
                <a:spcPts val="0"/>
              </a:spcBef>
              <a:spcAft>
                <a:spcPts val="0"/>
              </a:spcAft>
              <a:buNone/>
            </a:pPr>
            <a:r>
              <a:rPr lang="en"/>
              <a:t>Pcgt age average DNAm over these 385 sites</a:t>
            </a:r>
            <a:endParaRPr/>
          </a:p>
          <a:p>
            <a:pPr indent="0" lvl="0" marL="0" rtl="0" algn="l">
              <a:lnSpc>
                <a:spcPct val="125454"/>
              </a:lnSpc>
              <a:spcBef>
                <a:spcPts val="0"/>
              </a:spcBef>
              <a:spcAft>
                <a:spcPts val="0"/>
              </a:spcAft>
              <a:buNone/>
            </a:pPr>
            <a:r>
              <a:rPr lang="en"/>
              <a:t>epiTOC rate using pcgtAge estimates stem cell rate division per stem cell</a:t>
            </a:r>
            <a:endParaRPr/>
          </a:p>
          <a:p>
            <a:pPr indent="0" lvl="0" marL="0" rtl="0" algn="l">
              <a:lnSpc>
                <a:spcPct val="125454"/>
              </a:lnSpc>
              <a:spcBef>
                <a:spcPts val="0"/>
              </a:spcBef>
              <a:spcAft>
                <a:spcPts val="0"/>
              </a:spcAft>
              <a:buNone/>
            </a:pPr>
            <a:r>
              <a:rPr lang="en"/>
              <a:t>epiTOC/pcgtAge</a:t>
            </a:r>
            <a:endParaRPr/>
          </a:p>
          <a:p>
            <a:pPr indent="0" lvl="0" marL="0" rtl="0" algn="l">
              <a:lnSpc>
                <a:spcPct val="125454"/>
              </a:lnSpc>
              <a:spcBef>
                <a:spcPts val="0"/>
              </a:spcBef>
              <a:spcAft>
                <a:spcPts val="0"/>
              </a:spcAft>
              <a:buNone/>
            </a:pPr>
            <a:r>
              <a:rPr lang="en"/>
              <a:t>p</a:t>
            </a:r>
            <a:r>
              <a:rPr lang="en"/>
              <a:t>cgtAge (DNAm)</a:t>
            </a:r>
            <a:endParaRPr/>
          </a:p>
          <a:p>
            <a:pPr indent="0" lvl="0" marL="0" rtl="0" algn="l">
              <a:lnSpc>
                <a:spcPct val="125454"/>
              </a:lnSpc>
              <a:spcBef>
                <a:spcPts val="0"/>
              </a:spcBef>
              <a:spcAft>
                <a:spcPts val="0"/>
              </a:spcAft>
              <a:buNone/>
            </a:pPr>
            <a:r>
              <a:t/>
            </a:r>
            <a:endParaRPr/>
          </a:p>
          <a:p>
            <a:pPr indent="0" lvl="0" marL="0" rtl="0" algn="l">
              <a:lnSpc>
                <a:spcPct val="125454"/>
              </a:lnSpc>
              <a:spcBef>
                <a:spcPts val="0"/>
              </a:spcBef>
              <a:spcAft>
                <a:spcPts val="0"/>
              </a:spcAft>
              <a:buNone/>
            </a:pPr>
            <a:r>
              <a:rPr lang="en"/>
              <a:t>So it uses methylation changes at the promoter CpGs targetd by Polycomb groups and compare the normal stem cell rate division against cancer cell rate divison. This can predict the mitotic rate of cancer cells due to the changes that has occurred in stem cells due to epigenetic alterations</a:t>
            </a:r>
            <a:endParaRPr/>
          </a:p>
          <a:p>
            <a:pPr indent="0" lvl="0" marL="0" rtl="0" algn="l">
              <a:lnSpc>
                <a:spcPct val="125454"/>
              </a:lnSpc>
              <a:spcBef>
                <a:spcPts val="0"/>
              </a:spcBef>
              <a:spcAft>
                <a:spcPts val="0"/>
              </a:spcAft>
              <a:buNone/>
            </a:pPr>
            <a:r>
              <a:rPr lang="en"/>
              <a:t>They isolated each tissue type since it would be more accurate to see the mitotic rate in each type of cells</a:t>
            </a:r>
            <a:endParaRPr/>
          </a:p>
          <a:p>
            <a:pPr indent="0" lvl="0" marL="0" rtl="0" algn="l">
              <a:lnSpc>
                <a:spcPct val="125454"/>
              </a:lnSpc>
              <a:spcBef>
                <a:spcPts val="0"/>
              </a:spcBef>
              <a:spcAft>
                <a:spcPts val="0"/>
              </a:spcAft>
              <a:buNone/>
            </a:pPr>
            <a:r>
              <a:rPr lang="en"/>
              <a:t>Break down slides</a:t>
            </a:r>
            <a:endParaRPr/>
          </a:p>
          <a:p>
            <a:pPr indent="0" lvl="0" marL="0" rtl="0" algn="l">
              <a:lnSpc>
                <a:spcPct val="125454"/>
              </a:lnSpc>
              <a:spcBef>
                <a:spcPts val="0"/>
              </a:spcBef>
              <a:spcAft>
                <a:spcPts val="0"/>
              </a:spcAft>
              <a:buNone/>
            </a:pPr>
            <a:r>
              <a:rPr lang="en"/>
              <a:t>1.</a:t>
            </a:r>
            <a:r>
              <a:rPr lang="en" sz="900"/>
              <a:t> Using 650 whole blood samples from healthy individuals, They estimated over 385 PCGT/PRC2 marked promoters  CpGs that are unmethylated in 37 fetal tissue from 12 tissue types.</a:t>
            </a:r>
            <a:endParaRPr sz="900"/>
          </a:p>
          <a:p>
            <a:pPr indent="0" lvl="0" marL="0" rtl="0" algn="l">
              <a:lnSpc>
                <a:spcPct val="125454"/>
              </a:lnSpc>
              <a:spcBef>
                <a:spcPts val="0"/>
              </a:spcBef>
              <a:spcAft>
                <a:spcPts val="0"/>
              </a:spcAft>
              <a:buNone/>
            </a:pPr>
            <a:r>
              <a:rPr lang="en" sz="900"/>
              <a:t> They found 385 sites to start that changes that could account for DNA methylation changes</a:t>
            </a:r>
            <a:endParaRPr sz="900"/>
          </a:p>
          <a:p>
            <a:pPr indent="0" lvl="0" marL="0" rtl="0" algn="l">
              <a:lnSpc>
                <a:spcPct val="125454"/>
              </a:lnSpc>
              <a:spcBef>
                <a:spcPts val="0"/>
              </a:spcBef>
              <a:spcAft>
                <a:spcPts val="0"/>
              </a:spcAft>
              <a:buNone/>
            </a:pPr>
            <a:r>
              <a:rPr lang="en" sz="900"/>
              <a:t>And also provide number of stem cell division to start with</a:t>
            </a:r>
            <a:endParaRPr sz="900"/>
          </a:p>
          <a:p>
            <a:pPr indent="0" lvl="0" marL="0" rtl="0" algn="l">
              <a:lnSpc>
                <a:spcPct val="125454"/>
              </a:lnSpc>
              <a:spcBef>
                <a:spcPts val="0"/>
              </a:spcBef>
              <a:spcAft>
                <a:spcPts val="0"/>
              </a:spcAft>
              <a:buNone/>
            </a:pPr>
            <a:r>
              <a:rPr lang="en" sz="900"/>
              <a:t>Samples from 656 individuals whose DNAm changes were assed over one tissue type (blood)</a:t>
            </a:r>
            <a:endParaRPr sz="900"/>
          </a:p>
          <a:p>
            <a:pPr indent="0" lvl="0" marL="0" rtl="0" algn="l">
              <a:lnSpc>
                <a:spcPct val="125454"/>
              </a:lnSpc>
              <a:spcBef>
                <a:spcPts val="0"/>
              </a:spcBef>
              <a:spcAft>
                <a:spcPts val="0"/>
              </a:spcAft>
              <a:buNone/>
            </a:pPr>
            <a:r>
              <a:rPr lang="en" sz="900"/>
              <a:t>Lower panel They found linear relationship of increase in DNA methylation with age using just one tissue type</a:t>
            </a:r>
            <a:endParaRPr sz="900"/>
          </a:p>
          <a:p>
            <a:pPr indent="0" lvl="0" marL="0" rtl="0" algn="l">
              <a:spcBef>
                <a:spcPts val="0"/>
              </a:spcBef>
              <a:spcAft>
                <a:spcPts val="0"/>
              </a:spcAft>
              <a:buNone/>
            </a:pPr>
            <a:r>
              <a:t/>
            </a:r>
            <a:endParaRPr sz="9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4f714dce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4f714dce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Methylation increases in pcgtAge sows that it correlates with age</a:t>
            </a:r>
            <a:endParaRPr/>
          </a:p>
          <a:p>
            <a:pPr indent="0" lvl="0" marL="0" rtl="0" algn="l">
              <a:lnSpc>
                <a:spcPct val="115000"/>
              </a:lnSpc>
              <a:spcBef>
                <a:spcPts val="0"/>
              </a:spcBef>
              <a:spcAft>
                <a:spcPts val="0"/>
              </a:spcAft>
              <a:buNone/>
            </a:pPr>
            <a:r>
              <a:rPr lang="en"/>
              <a:t>A. B CELLS T CELLS, Monocytes</a:t>
            </a:r>
            <a:endParaRPr/>
          </a:p>
          <a:p>
            <a:pPr indent="0" lvl="0" marL="0" rtl="0" algn="l">
              <a:lnSpc>
                <a:spcPct val="115000"/>
              </a:lnSpc>
              <a:spcBef>
                <a:spcPts val="0"/>
              </a:spcBef>
              <a:spcAft>
                <a:spcPts val="0"/>
              </a:spcAft>
              <a:buNone/>
            </a:pPr>
            <a:r>
              <a:rPr lang="en"/>
              <a:t>Bottom</a:t>
            </a:r>
            <a:endParaRPr/>
          </a:p>
          <a:p>
            <a:pPr indent="0" lvl="0" marL="0" rtl="0" algn="l">
              <a:lnSpc>
                <a:spcPct val="115000"/>
              </a:lnSpc>
              <a:spcBef>
                <a:spcPts val="0"/>
              </a:spcBef>
              <a:spcAft>
                <a:spcPts val="0"/>
              </a:spcAft>
              <a:buNone/>
            </a:pPr>
            <a:r>
              <a:rPr lang="en"/>
              <a:t>Mesenchymal stem cell</a:t>
            </a:r>
            <a:endParaRPr/>
          </a:p>
          <a:p>
            <a:pPr indent="0" lvl="0" marL="0" rtl="0" algn="l">
              <a:lnSpc>
                <a:spcPct val="115000"/>
              </a:lnSpc>
              <a:spcBef>
                <a:spcPts val="0"/>
              </a:spcBef>
              <a:spcAft>
                <a:spcPts val="0"/>
              </a:spcAft>
              <a:buNone/>
            </a:pPr>
            <a:r>
              <a:rPr lang="en"/>
              <a:t>HPC hematopoieitc  progenitor cell</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fe33224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fe33224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a:t>TCGA-The Cancer Genome Atlas</a:t>
            </a:r>
            <a:endParaRPr/>
          </a:p>
          <a:p>
            <a:pPr indent="0" lvl="0" marL="0" rtl="0" algn="l">
              <a:lnSpc>
                <a:spcPct val="125454"/>
              </a:lnSpc>
              <a:spcBef>
                <a:spcPts val="0"/>
              </a:spcBef>
              <a:spcAft>
                <a:spcPts val="0"/>
              </a:spcAft>
              <a:buNone/>
            </a:pPr>
            <a:r>
              <a:rPr lang="en"/>
              <a:t>2. Rate of stem cell division via TCGA in normal tissues</a:t>
            </a:r>
            <a:endParaRPr/>
          </a:p>
          <a:p>
            <a:pPr indent="0" lvl="0" marL="0" rtl="0" algn="l">
              <a:lnSpc>
                <a:spcPct val="125454"/>
              </a:lnSpc>
              <a:spcBef>
                <a:spcPts val="0"/>
              </a:spcBef>
              <a:spcAft>
                <a:spcPts val="0"/>
              </a:spcAft>
              <a:buNone/>
            </a:pPr>
            <a:r>
              <a:rPr lang="en"/>
              <a:t>2. Rate of mRNA expression (protein levels in cancer) also from TCGA</a:t>
            </a:r>
            <a:endParaRPr/>
          </a:p>
          <a:p>
            <a:pPr indent="0" lvl="0" marL="0" rtl="0" algn="l">
              <a:lnSpc>
                <a:spcPct val="125454"/>
              </a:lnSpc>
              <a:spcBef>
                <a:spcPts val="0"/>
              </a:spcBef>
              <a:spcAft>
                <a:spcPts val="0"/>
              </a:spcAft>
              <a:buNone/>
            </a:pPr>
            <a:r>
              <a:rPr lang="en"/>
              <a:t>3. Assessment to see if epiTOC/pcgtAge rate is accelerated in  cancerous tissue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f799b0f2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f799b0f2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we’ll talk about early abnormal programming in stem cells and progenitor cells.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in the diagram, the stem cells or progenitor cells can undergo abnormal epigenetic programming early in their differentiation and if this abnormal programming isn’t taken care of quickly, it will delve further into the tumor progression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Abnormal clonal expansion - is caused by environmental factors like aging or chronic inflammation and are at risk of epigenetic changes that would lead to tumor progression </a:t>
            </a:r>
            <a:endParaRPr/>
          </a:p>
          <a:p>
            <a:pPr indent="0" lvl="0" marL="0" rtl="0" algn="l">
              <a:spcBef>
                <a:spcPts val="0"/>
              </a:spcBef>
              <a:spcAft>
                <a:spcPts val="0"/>
              </a:spcAft>
              <a:buNone/>
            </a:pPr>
            <a:r>
              <a:t/>
            </a:r>
            <a:endParaRPr/>
          </a:p>
          <a:p>
            <a:pPr indent="457200" lvl="0" marL="457200" rtl="0" algn="l">
              <a:spcBef>
                <a:spcPts val="0"/>
              </a:spcBef>
              <a:spcAft>
                <a:spcPts val="0"/>
              </a:spcAft>
              <a:buNone/>
            </a:pPr>
            <a:r>
              <a:rPr lang="en"/>
              <a:t>These kinds of epigenetic changes are things like gene silencing which is triggered by modifications to chromatin will push stem cells and progenitor cells away from the path of normal differentiation and further down the path of tumor progression.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As we will explain in later slides, the progenitor cells and their ability to undergo abnormal epigenetic programming is what causes tumorigenesis.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52d8c19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52d8c19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Seperate slides </a:t>
            </a:r>
            <a:endParaRPr/>
          </a:p>
          <a:p>
            <a:pPr indent="0" lvl="0" marL="0" rtl="0" algn="l">
              <a:lnSpc>
                <a:spcPct val="115000"/>
              </a:lnSpc>
              <a:spcBef>
                <a:spcPts val="0"/>
              </a:spcBef>
              <a:spcAft>
                <a:spcPts val="0"/>
              </a:spcAft>
              <a:buNone/>
            </a:pPr>
            <a:r>
              <a:rPr lang="en"/>
              <a:t>Put in rate down for tunrover rate</a:t>
            </a:r>
            <a:endParaRPr/>
          </a:p>
          <a:p>
            <a:pPr indent="0" lvl="0" marL="0" rtl="0" algn="l">
              <a:lnSpc>
                <a:spcPct val="115000"/>
              </a:lnSpc>
              <a:spcBef>
                <a:spcPts val="0"/>
              </a:spcBef>
              <a:spcAft>
                <a:spcPts val="0"/>
              </a:spcAft>
              <a:buNone/>
            </a:pPr>
            <a:r>
              <a:rPr lang="en"/>
              <a:t>Increased mRNA expression of genes in cell proliferation clusters because increased level of these genes are seen in tumor</a:t>
            </a:r>
            <a:endParaRPr/>
          </a:p>
          <a:p>
            <a:pPr indent="0" lvl="0" marL="0" rtl="0" algn="l">
              <a:lnSpc>
                <a:spcPct val="115000"/>
              </a:lnSpc>
              <a:spcBef>
                <a:spcPts val="0"/>
              </a:spcBef>
              <a:spcAft>
                <a:spcPts val="0"/>
              </a:spcAft>
              <a:buNone/>
            </a:pPr>
            <a:r>
              <a:rPr lang="en"/>
              <a:t>Go over present at least 3 times </a:t>
            </a:r>
            <a:endParaRPr/>
          </a:p>
          <a:p>
            <a:pPr indent="0" lvl="0" marL="0" rtl="0" algn="l">
              <a:lnSpc>
                <a:spcPct val="115000"/>
              </a:lnSpc>
              <a:spcBef>
                <a:spcPts val="0"/>
              </a:spcBef>
              <a:spcAft>
                <a:spcPts val="0"/>
              </a:spcAft>
              <a:buNone/>
            </a:pPr>
            <a:r>
              <a:rPr lang="en"/>
              <a:t>Go over hard to pronounce words, and thoughts</a:t>
            </a:r>
            <a:endParaRPr/>
          </a:p>
          <a:p>
            <a:pPr indent="0" lvl="0" marL="0" rtl="0" algn="l">
              <a:lnSpc>
                <a:spcPct val="115000"/>
              </a:lnSpc>
              <a:spcBef>
                <a:spcPts val="0"/>
              </a:spcBef>
              <a:spcAft>
                <a:spcPts val="0"/>
              </a:spcAft>
              <a:buNone/>
            </a:pPr>
            <a:r>
              <a:rPr lang="en"/>
              <a:t>LSCC: Lung squamos cell caricinoma</a:t>
            </a:r>
            <a:endParaRPr/>
          </a:p>
          <a:p>
            <a:pPr indent="0" lvl="0" marL="0" rtl="0" algn="l">
              <a:lnSpc>
                <a:spcPct val="115000"/>
              </a:lnSpc>
              <a:spcBef>
                <a:spcPts val="0"/>
              </a:spcBef>
              <a:spcAft>
                <a:spcPts val="0"/>
              </a:spcAft>
              <a:buNone/>
            </a:pPr>
            <a:r>
              <a:rPr lang="en"/>
              <a:t>LUAD:Lung adenomacarcinoma</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52d8c19f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52d8c19f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Genes in proliferation clusters meaning gene expression that is activated in tumor type cells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52d8c19f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52d8c19f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From previous figure they showed pcgtAge/epiTOC model showed universal age acceleration in cancer from 15 different samples attained from TCGA.</a:t>
            </a:r>
            <a:endParaRPr/>
          </a:p>
          <a:p>
            <a:pPr indent="0" lvl="0" marL="0" rtl="0" algn="l">
              <a:lnSpc>
                <a:spcPct val="115000"/>
              </a:lnSpc>
              <a:spcBef>
                <a:spcPts val="0"/>
              </a:spcBef>
              <a:spcAft>
                <a:spcPts val="0"/>
              </a:spcAft>
              <a:buNone/>
            </a:pPr>
            <a:r>
              <a:rPr lang="en"/>
              <a:t>This particular one on the left is  of the 15 which was  LSCC lung squamos cell carcinoma vs normal</a:t>
            </a:r>
            <a:endParaRPr/>
          </a:p>
          <a:p>
            <a:pPr indent="0" lvl="0" marL="0" rtl="0" algn="l">
              <a:lnSpc>
                <a:spcPct val="115000"/>
              </a:lnSpc>
              <a:spcBef>
                <a:spcPts val="0"/>
              </a:spcBef>
              <a:spcAft>
                <a:spcPts val="0"/>
              </a:spcAft>
              <a:buNone/>
            </a:pPr>
            <a:r>
              <a:rPr lang="en"/>
              <a:t>To take it one step further, they tried to see if they can  predict pre-cancerous lesions. Answer is yes</a:t>
            </a:r>
            <a:endParaRPr/>
          </a:p>
          <a:p>
            <a:pPr indent="0" lvl="0" marL="0" rtl="0" algn="l">
              <a:lnSpc>
                <a:spcPct val="115000"/>
              </a:lnSpc>
              <a:spcBef>
                <a:spcPts val="0"/>
              </a:spcBef>
              <a:spcAft>
                <a:spcPts val="0"/>
              </a:spcAft>
              <a:buNone/>
            </a:pPr>
            <a:r>
              <a:rPr lang="en"/>
              <a:t>Lower panel shows normal lung vs, lung carcinoma in situ vs LCIS that developed into invasive lung cancer. It shows positive increase in methylation,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4f714dce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4f714dce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05050"/>
                </a:solidFill>
                <a:highlight>
                  <a:srgbClr val="FFFFFF"/>
                </a:highlight>
              </a:rPr>
              <a:t>Remember from my Presentation regarding IDH mutations lead to decreases in amounts of alpha-ketoglutarate for active DNA demethylation and histone demethylation.  We see that upregulation of Sox2 blocks differentiation in ESCs but conversely in the case of Neuronal Stems Cell downregulation of Sox2 blocks differentiation and drives gliomagenesis.  However, another study of Sox2 indicates “In addition to gene amplification, overexpression of Sox2 has been reported in a number of human brain tumors including glioblastoma and medulloblastoma.” </a:t>
            </a:r>
            <a:r>
              <a:rPr baseline="30000" lang="en" sz="1350" u="sng">
                <a:solidFill>
                  <a:schemeClr val="hlink"/>
                </a:solidFill>
                <a:highlight>
                  <a:srgbClr val="FFFFFF"/>
                </a:highlight>
                <a:hlinkClick action="ppaction://hlinksldjump" r:id="rId2"/>
              </a:rPr>
              <a:t>13</a:t>
            </a:r>
            <a:r>
              <a:rPr lang="en" sz="1350">
                <a:solidFill>
                  <a:srgbClr val="505050"/>
                </a:solidFill>
                <a:highlight>
                  <a:srgbClr val="FFFFFF"/>
                </a:highlight>
              </a:rPr>
              <a:t>  The study goes further and even indicates “the promoter of SOX2 was also found to be hypomethylated, which leads to its aberrant expression in brain tumors such as glioblastoma (GBM), reflecting the more primitive cellular state that is also found in neural stem cells (NSCs).  This is saying the </a:t>
            </a:r>
            <a:r>
              <a:rPr lang="en" sz="1350">
                <a:solidFill>
                  <a:srgbClr val="505050"/>
                </a:solidFill>
                <a:highlight>
                  <a:srgbClr val="FFFFFF"/>
                </a:highlight>
              </a:rPr>
              <a:t>opposite</a:t>
            </a:r>
            <a:r>
              <a:rPr lang="en" sz="1350">
                <a:solidFill>
                  <a:srgbClr val="505050"/>
                </a:solidFill>
                <a:highlight>
                  <a:srgbClr val="FFFFFF"/>
                </a:highlight>
              </a:rPr>
              <a:t>, so which is it???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4fc99c729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4fc99c729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brian mentioned in the beginning of the presentation, there are some surviving properties of cancer stem cells that could be responsible for tumor relapse after successful therapy.</a:t>
            </a:r>
            <a:endParaRPr/>
          </a:p>
          <a:p>
            <a:pPr indent="0" lvl="0" marL="0" rtl="0" algn="l">
              <a:spcBef>
                <a:spcPts val="0"/>
              </a:spcBef>
              <a:spcAft>
                <a:spcPts val="0"/>
              </a:spcAft>
              <a:buNone/>
            </a:pPr>
            <a:r>
              <a:rPr lang="en"/>
              <a:t>Some more difficulties include that chemotherapy for one type of cancer at the time could lead to cancer at a later time. Say for example there are 200 cells that have the same epigenetic footprint but only 100 are the ones causing cancer due to some mutation after the epigenetic change. If chemotherapy is done, the initial 100 cells that are cancer causing could be targeted and destroyed, but the other 100 cells that weren’t initially oncogenic could undergo mutagenesis to become oncogenic, leading to another form of cancer later down the line. </a:t>
            </a:r>
            <a:endParaRPr/>
          </a:p>
          <a:p>
            <a:pPr indent="0" lvl="0" marL="0" rtl="0" algn="l">
              <a:spcBef>
                <a:spcPts val="0"/>
              </a:spcBef>
              <a:spcAft>
                <a:spcPts val="0"/>
              </a:spcAft>
              <a:buNone/>
            </a:pPr>
            <a:r>
              <a:rPr lang="en"/>
              <a:t>This shows that epigenetic changes come first and then mutation happens which lead to cancer </a:t>
            </a:r>
            <a:endParaRPr/>
          </a:p>
          <a:p>
            <a:pPr indent="0" lvl="0" marL="0" rtl="0" algn="l">
              <a:spcBef>
                <a:spcPts val="0"/>
              </a:spcBef>
              <a:spcAft>
                <a:spcPts val="0"/>
              </a:spcAft>
              <a:buNone/>
            </a:pPr>
            <a:r>
              <a:rPr lang="en"/>
              <a:t>then brian will go into the motivations of this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4f01cae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4f01cae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As previously indicated mutant Dnmt3a leukemias especially AML has been associated with increased </a:t>
            </a:r>
            <a:r>
              <a:rPr lang="en" sz="1200"/>
              <a:t>expression</a:t>
            </a:r>
            <a:r>
              <a:rPr lang="en" sz="1200"/>
              <a:t> of DOT1L. In addition, translocation of Mixed Lineage </a:t>
            </a:r>
            <a:r>
              <a:rPr lang="en" sz="1200"/>
              <a:t>Leukemia</a:t>
            </a:r>
            <a:r>
              <a:rPr lang="en" sz="1200"/>
              <a:t> (MLL) genes accounts for ¾ of pediatric leukemias.  MLL fusion protein can recruit DOT1L lysine methyltransferase into a transcription complex, which methylates H3K79, primarily an activating mark. This leads to dysregulation and overexpression of many MLL-target genes, including Homeobox A9 (HoxA9) and Meis homeobox 1 (Meis1) (Toh et al. 2017) </a:t>
            </a:r>
            <a:r>
              <a:rPr baseline="30000" lang="en" sz="1200" u="sng">
                <a:solidFill>
                  <a:schemeClr val="hlink"/>
                </a:solidFill>
                <a:hlinkClick action="ppaction://hlinksldjump" r:id="rId2"/>
              </a:rPr>
              <a:t>12</a:t>
            </a:r>
            <a:r>
              <a:rPr lang="en" sz="1200"/>
              <a:t> .  These two genes are major regulators of HSC differentiation and leukemogenesis in that they are associated with HSCs self-renewal.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Another study at Memorial Sloan Kettering Cancer Center confirms </a:t>
            </a:r>
            <a:r>
              <a:rPr lang="en" sz="1200"/>
              <a:t>MLL-AF9 fusion proteins target downstream </a:t>
            </a:r>
            <a:r>
              <a:rPr lang="en" sz="1200"/>
              <a:t>expression</a:t>
            </a:r>
            <a:r>
              <a:rPr lang="en" sz="1200"/>
              <a:t> of HoxA9 and Meis1-mediated AML (acute myeloid leukemias) and promotes stem cell self-renewal. (Zhu et al. 2016) </a:t>
            </a:r>
            <a:r>
              <a:rPr baseline="30000" lang="en" sz="1200" u="sng">
                <a:solidFill>
                  <a:schemeClr val="hlink"/>
                </a:solidFill>
                <a:hlinkClick action="ppaction://hlinksldjump" r:id="rId3"/>
              </a:rPr>
              <a:t>15</a:t>
            </a:r>
            <a:r>
              <a:rPr lang="en" sz="1200"/>
              <a:t>.  A third study also confirms that </a:t>
            </a:r>
            <a:r>
              <a:rPr lang="en" sz="1200">
                <a:highlight>
                  <a:srgbClr val="FFFFFF"/>
                </a:highlight>
              </a:rPr>
              <a:t>in normal hematopoiesis, Meis1 expression among the various cell compartments is correlated with </a:t>
            </a:r>
            <a:r>
              <a:rPr lang="en" sz="1200">
                <a:highlight>
                  <a:srgbClr val="FFFFFF"/>
                </a:highlight>
              </a:rPr>
              <a:t>the</a:t>
            </a:r>
            <a:r>
              <a:rPr lang="en" sz="1200">
                <a:highlight>
                  <a:srgbClr val="FFFFFF"/>
                </a:highlight>
              </a:rPr>
              <a:t> degree of self-renewal, with the levels being highest in hematopoietic stem cells (HSCs)</a:t>
            </a:r>
            <a:r>
              <a:rPr lang="en" sz="1200">
                <a:solidFill>
                  <a:srgbClr val="4D5156"/>
                </a:solidFill>
                <a:highlight>
                  <a:srgbClr val="FFFFFF"/>
                </a:highlight>
              </a:rPr>
              <a:t> (</a:t>
            </a:r>
            <a:r>
              <a:rPr lang="en" sz="1200"/>
              <a:t>Unnisa et al. 2013) </a:t>
            </a:r>
            <a:r>
              <a:rPr baseline="30000" lang="en" sz="1200" u="sng">
                <a:solidFill>
                  <a:schemeClr val="hlink"/>
                </a:solidFill>
                <a:hlinkClick action="ppaction://hlinksldjump" r:id="rId4"/>
              </a:rPr>
              <a:t>16</a:t>
            </a:r>
            <a:r>
              <a:rPr lang="en" sz="1200"/>
              <a:t>. So gene activation does not </a:t>
            </a:r>
            <a:r>
              <a:rPr lang="en" sz="1200"/>
              <a:t>necessarily</a:t>
            </a:r>
            <a:r>
              <a:rPr lang="en" sz="1200"/>
              <a:t> promote differentiation, it matters which genes.  Activation of HoxA9 and Meis1 block HSC differentiation.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Pinonmetostat is a DOT1L Histone Lysine </a:t>
            </a:r>
            <a:r>
              <a:rPr lang="en" sz="1200"/>
              <a:t>Methyltransferase</a:t>
            </a:r>
            <a:r>
              <a:rPr lang="en" sz="1200"/>
              <a:t> inhibitor that is currently recruiting in a Phase 1B/2 trial.  It’s aim in inhibiting DOT1L’s methylation target H3K79 which activates self-renewal homeobox genes HoxA9 and Meis1.  By inhibiting the activation of these genes this can induced differentiation of HSCs and leukemia cells in various types of leukemias such as MLL-fusion, AML and ALL.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Belinostat is an HDACi specific to class 1 and 2 HDACs and is in the most studied class of HDAC inhibitors, called hydroxamate inhibitors.  </a:t>
            </a:r>
            <a:endParaRPr sz="1200"/>
          </a:p>
          <a:p>
            <a:pPr indent="0" lvl="0" marL="0" rtl="0" algn="l">
              <a:spcBef>
                <a:spcPts val="0"/>
              </a:spcBef>
              <a:spcAft>
                <a:spcPts val="0"/>
              </a:spcAft>
              <a:buNone/>
            </a:pPr>
            <a:r>
              <a:rPr lang="en" sz="1200"/>
              <a:t>According to NCBI’s PubChem, Belinostat targets HDAC enzymes, thereby inhibiting tumor cell proliferation, inducing apoptosis, </a:t>
            </a:r>
            <a:r>
              <a:rPr b="1" lang="en" sz="1200"/>
              <a:t>promoting cellular differentiation</a:t>
            </a:r>
            <a:r>
              <a:rPr lang="en" sz="1200"/>
              <a:t>, and inhibiting angiogenesis. (NCBI PubChem 2020) </a:t>
            </a:r>
            <a:r>
              <a:rPr baseline="30000" lang="en" sz="1200" u="sng">
                <a:solidFill>
                  <a:srgbClr val="0000FF"/>
                </a:solidFill>
                <a:hlinkClick action="ppaction://hlinksldjump" r:id="rId5"/>
              </a:rPr>
              <a:t>18</a:t>
            </a:r>
            <a:r>
              <a:rPr lang="en" sz="1200"/>
              <a:t>.  So we see there is exciting opportunity in the class of medicine that induces cellular differentiation of tumour cells instead of destroying tumour cells.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SKIP</a:t>
            </a:r>
            <a:endParaRPr sz="1200"/>
          </a:p>
          <a:p>
            <a:pPr indent="0" lvl="0" marL="0" rtl="0" algn="l">
              <a:spcBef>
                <a:spcPts val="0"/>
              </a:spcBef>
              <a:spcAft>
                <a:spcPts val="0"/>
              </a:spcAft>
              <a:buNone/>
            </a:pPr>
            <a:r>
              <a:rPr lang="en" sz="1200"/>
              <a:t>The mechanism of action is </a:t>
            </a:r>
            <a:r>
              <a:rPr lang="en" sz="1200"/>
              <a:t>fascinating</a:t>
            </a:r>
            <a:r>
              <a:rPr lang="en" sz="1200"/>
              <a:t> where because class </a:t>
            </a:r>
            <a:r>
              <a:rPr lang="en" sz="1200"/>
              <a:t>1/2</a:t>
            </a:r>
            <a:r>
              <a:rPr lang="en" sz="1200"/>
              <a:t> HDACs require a zinc atom and well positioned water molecule in their active sites (see chapter 5 of our textbook) “hydroxamic acid coordinates the zinc ion through it carbonyl and hydroxyl groups” (Seto and Yoshida 2014) </a:t>
            </a:r>
            <a:r>
              <a:rPr baseline="30000" lang="en" sz="1200" u="sng">
                <a:solidFill>
                  <a:schemeClr val="hlink"/>
                </a:solidFill>
                <a:hlinkClick action="ppaction://hlinksldjump" r:id="rId6"/>
              </a:rPr>
              <a:t>17</a:t>
            </a:r>
            <a:r>
              <a:rPr lang="en" sz="1200"/>
              <a:t> and also replaces hydrogen bonds between the water molecule and key residues in HDAC class </a:t>
            </a:r>
            <a:r>
              <a:rPr lang="en" sz="1200"/>
              <a:t>1/2</a:t>
            </a:r>
            <a:r>
              <a:rPr lang="en" sz="1200"/>
              <a:t> active site to inhibit their catalysis.  </a:t>
            </a:r>
            <a:endParaRPr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205e6a8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205e6a8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497073aa2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497073aa2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4f714dce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4f714dce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8426984ff2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426984ff2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205e6a86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205e6a86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Now we’ll move onto a big topic in our main paper by Andrew Feinberg</a:t>
            </a:r>
            <a:endParaRPr>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1"/>
                </a:solidFill>
                <a:latin typeface="Lato"/>
                <a:ea typeface="Lato"/>
                <a:cs typeface="Lato"/>
                <a:sym typeface="Lato"/>
              </a:rPr>
              <a:t>Feinberg proposed the Epigenetic Progenitor Model of Cancer which c</a:t>
            </a:r>
            <a:r>
              <a:rPr lang="en">
                <a:solidFill>
                  <a:schemeClr val="dk1"/>
                </a:solidFill>
                <a:latin typeface="Lato"/>
                <a:ea typeface="Lato"/>
                <a:cs typeface="Lato"/>
                <a:sym typeface="Lato"/>
              </a:rPr>
              <a:t>hallenges the original view on cancer - which was initially viewed as a variety of disorders mostly pertaining to abnormal functions of tumor suppressor genes and oncogenes.</a:t>
            </a:r>
            <a:endParaRPr>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1"/>
                </a:solidFill>
                <a:latin typeface="Lato"/>
                <a:ea typeface="Lato"/>
                <a:cs typeface="Lato"/>
                <a:sym typeface="Lato"/>
              </a:rPr>
              <a:t>This model adds in an extra step before the clonal genetic model of cancer which, according to the diagram, starts at step 2. </a:t>
            </a:r>
            <a:endParaRPr>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1"/>
                </a:solidFill>
                <a:latin typeface="Lato"/>
                <a:ea typeface="Lato"/>
                <a:cs typeface="Lato"/>
                <a:sym typeface="Lato"/>
              </a:rPr>
              <a:t>	Instead, the model starts at step 1 according to the diagram which indicates the epigenetic disruption of stem cells and progenitor cells </a:t>
            </a:r>
            <a:endParaRPr>
              <a:solidFill>
                <a:schemeClr val="dk1"/>
              </a:solidFill>
              <a:latin typeface="Lato"/>
              <a:ea typeface="Lato"/>
              <a:cs typeface="Lato"/>
              <a:sym typeface="Lato"/>
            </a:endParaRPr>
          </a:p>
          <a:p>
            <a:pPr indent="457200" lvl="0" marL="457200" rtl="0" algn="l">
              <a:lnSpc>
                <a:spcPct val="115000"/>
              </a:lnSpc>
              <a:spcBef>
                <a:spcPts val="1600"/>
              </a:spcBef>
              <a:spcAft>
                <a:spcPts val="0"/>
              </a:spcAft>
              <a:buNone/>
            </a:pPr>
            <a:r>
              <a:rPr lang="en">
                <a:solidFill>
                  <a:schemeClr val="dk1"/>
                </a:solidFill>
                <a:latin typeface="Lato"/>
                <a:ea typeface="Lato"/>
                <a:cs typeface="Lato"/>
                <a:sym typeface="Lato"/>
              </a:rPr>
              <a:t>Progenitor cells can either differentiate normally or, due to some epigenetic changes or due to tumour progenitor genes indicated by TPG in the diagram, these progenitor cells will expand into an altered progenitor cell pool. To better understand these TPGs,  Feinberg talks about them in his paper and refers to their function as to “promote epigenetic disruption and to  regulate ‘stemness’ itself, affecting pluripotency and unlimited self-renewal” </a:t>
            </a:r>
            <a:endParaRPr>
              <a:solidFill>
                <a:schemeClr val="dk1"/>
              </a:solidFill>
              <a:latin typeface="Lato"/>
              <a:ea typeface="Lato"/>
              <a:cs typeface="Lato"/>
              <a:sym typeface="Lato"/>
            </a:endParaRPr>
          </a:p>
          <a:p>
            <a:pPr indent="457200" lvl="0" marL="914400" rtl="0" algn="l">
              <a:lnSpc>
                <a:spcPct val="115000"/>
              </a:lnSpc>
              <a:spcBef>
                <a:spcPts val="1600"/>
              </a:spcBef>
              <a:spcAft>
                <a:spcPts val="0"/>
              </a:spcAft>
              <a:buNone/>
            </a:pPr>
            <a:r>
              <a:rPr lang="en">
                <a:solidFill>
                  <a:schemeClr val="dk1"/>
                </a:solidFill>
                <a:latin typeface="Lato"/>
                <a:ea typeface="Lato"/>
                <a:cs typeface="Lato"/>
                <a:sym typeface="Lato"/>
              </a:rPr>
              <a:t>Epigenetic changes that could cause the disruption of stem and progenitor cells include global DNA hypermethylation, hypomethylation, and chromatin </a:t>
            </a:r>
            <a:r>
              <a:rPr lang="en">
                <a:solidFill>
                  <a:schemeClr val="dk1"/>
                </a:solidFill>
                <a:latin typeface="Lato"/>
                <a:ea typeface="Lato"/>
                <a:cs typeface="Lato"/>
                <a:sym typeface="Lato"/>
              </a:rPr>
              <a:t>alterations</a:t>
            </a:r>
            <a:endParaRPr>
              <a:solidFill>
                <a:schemeClr val="dk1"/>
              </a:solidFill>
              <a:latin typeface="Lato"/>
              <a:ea typeface="Lato"/>
              <a:cs typeface="Lato"/>
              <a:sym typeface="Lato"/>
            </a:endParaRPr>
          </a:p>
          <a:p>
            <a:pPr indent="457200" lvl="0" marL="914400" rtl="0" algn="l">
              <a:lnSpc>
                <a:spcPct val="115000"/>
              </a:lnSpc>
              <a:spcBef>
                <a:spcPts val="1600"/>
              </a:spcBef>
              <a:spcAft>
                <a:spcPts val="0"/>
              </a:spcAft>
              <a:buNone/>
            </a:pPr>
            <a:r>
              <a:rPr lang="en">
                <a:solidFill>
                  <a:schemeClr val="dk1"/>
                </a:solidFill>
                <a:latin typeface="Lato"/>
                <a:ea typeface="Lato"/>
                <a:cs typeface="Lato"/>
                <a:sym typeface="Lato"/>
              </a:rPr>
              <a:t>To confirm that these are in fact epigenetic changes, in vitro studies have shown that tumors in differentiating leukemia cells show highly reversible properties thus suggesting an epigenetic mechanism </a:t>
            </a:r>
            <a:endParaRPr b="1" u="sng">
              <a:solidFill>
                <a:schemeClr val="dk1"/>
              </a:solidFill>
              <a:latin typeface="Lato"/>
              <a:ea typeface="Lato"/>
              <a:cs typeface="Lato"/>
              <a:sym typeface="Lato"/>
            </a:endParaRPr>
          </a:p>
          <a:p>
            <a:pPr indent="0" lvl="0" marL="457200" rtl="0" algn="l">
              <a:lnSpc>
                <a:spcPct val="115000"/>
              </a:lnSpc>
              <a:spcBef>
                <a:spcPts val="1600"/>
              </a:spcBef>
              <a:spcAft>
                <a:spcPts val="0"/>
              </a:spcAft>
              <a:buNone/>
            </a:pPr>
            <a:r>
              <a:rPr lang="en">
                <a:solidFill>
                  <a:schemeClr val="dk1"/>
                </a:solidFill>
                <a:latin typeface="Lato"/>
                <a:ea typeface="Lato"/>
                <a:cs typeface="Lato"/>
                <a:sym typeface="Lato"/>
              </a:rPr>
              <a:t>This now leads us to the start of the clonal genetic model which starts with the second step: Initiating mutation in the epigenetically disrupted progenitor cells </a:t>
            </a:r>
            <a:endParaRPr>
              <a:solidFill>
                <a:schemeClr val="dk1"/>
              </a:solidFill>
              <a:latin typeface="Lato"/>
              <a:ea typeface="Lato"/>
              <a:cs typeface="Lato"/>
              <a:sym typeface="Lato"/>
            </a:endParaRPr>
          </a:p>
          <a:p>
            <a:pPr indent="0" lvl="0" marL="914400" rtl="0" algn="l">
              <a:lnSpc>
                <a:spcPct val="115000"/>
              </a:lnSpc>
              <a:spcBef>
                <a:spcPts val="1600"/>
              </a:spcBef>
              <a:spcAft>
                <a:spcPts val="0"/>
              </a:spcAft>
              <a:buNone/>
            </a:pPr>
            <a:r>
              <a:rPr lang="en">
                <a:solidFill>
                  <a:schemeClr val="dk1"/>
                </a:solidFill>
                <a:latin typeface="Lato"/>
                <a:ea typeface="Lato"/>
                <a:cs typeface="Lato"/>
                <a:sym typeface="Lato"/>
              </a:rPr>
              <a:t>Gate keeper mutations indicated by GKM on the diagram themselves are monoclonal, but because of the expanded progenitor cell pool by epigenetic changes or by tumor progenitor genes this leads to an increased risk of cancer. This expanded progenitor cell pool, as indicated by the picture, gives rise to tumorigenesis through oncogenes, or a gatekeeper mutation in tumor suppressor genes. </a:t>
            </a:r>
            <a:endParaRPr>
              <a:solidFill>
                <a:schemeClr val="dk1"/>
              </a:solidFill>
              <a:latin typeface="Lato"/>
              <a:ea typeface="Lato"/>
              <a:cs typeface="Lato"/>
              <a:sym typeface="Lato"/>
            </a:endParaRPr>
          </a:p>
          <a:p>
            <a:pPr indent="0" lvl="0" marL="457200" rtl="0" algn="l">
              <a:lnSpc>
                <a:spcPct val="115000"/>
              </a:lnSpc>
              <a:spcBef>
                <a:spcPts val="1600"/>
              </a:spcBef>
              <a:spcAft>
                <a:spcPts val="0"/>
              </a:spcAft>
              <a:buNone/>
            </a:pPr>
            <a:r>
              <a:rPr lang="en">
                <a:solidFill>
                  <a:schemeClr val="dk1"/>
                </a:solidFill>
                <a:latin typeface="Lato"/>
                <a:ea typeface="Lato"/>
                <a:cs typeface="Lato"/>
                <a:sym typeface="Lato"/>
              </a:rPr>
              <a:t>Third step: Genetic and epigenetic plasticity </a:t>
            </a:r>
            <a:endParaRPr>
              <a:solidFill>
                <a:schemeClr val="dk1"/>
              </a:solidFill>
              <a:latin typeface="Lato"/>
              <a:ea typeface="Lato"/>
              <a:cs typeface="Lato"/>
              <a:sym typeface="Lato"/>
            </a:endParaRPr>
          </a:p>
          <a:p>
            <a:pPr indent="0" lvl="0" marL="914400" rtl="0" algn="l">
              <a:lnSpc>
                <a:spcPct val="115000"/>
              </a:lnSpc>
              <a:spcBef>
                <a:spcPts val="1600"/>
              </a:spcBef>
              <a:spcAft>
                <a:spcPts val="0"/>
              </a:spcAft>
              <a:buNone/>
            </a:pPr>
            <a:r>
              <a:rPr lang="en">
                <a:solidFill>
                  <a:schemeClr val="dk1"/>
                </a:solidFill>
                <a:latin typeface="Lato"/>
                <a:ea typeface="Lato"/>
                <a:cs typeface="Lato"/>
                <a:sym typeface="Lato"/>
              </a:rPr>
              <a:t>This allows for a heightened ability for the tumor propagate with its new phenotype with an epigenetic basis. This will lead to increased tumor evolution .</a:t>
            </a:r>
            <a:endParaRPr>
              <a:solidFill>
                <a:schemeClr val="dk1"/>
              </a:solidFill>
              <a:latin typeface="Lato"/>
              <a:ea typeface="Lato"/>
              <a:cs typeface="Lato"/>
              <a:sym typeface="Lato"/>
            </a:endParaRPr>
          </a:p>
          <a:p>
            <a:pPr indent="0" lvl="0" marL="0" rtl="0" algn="l">
              <a:lnSpc>
                <a:spcPct val="115000"/>
              </a:lnSpc>
              <a:spcBef>
                <a:spcPts val="1600"/>
              </a:spcBef>
              <a:spcAft>
                <a:spcPts val="1600"/>
              </a:spcAft>
              <a:buNone/>
            </a:pPr>
            <a:r>
              <a:rPr lang="en">
                <a:solidFill>
                  <a:schemeClr val="dk1"/>
                </a:solidFill>
                <a:latin typeface="Lato"/>
                <a:ea typeface="Lato"/>
                <a:cs typeface="Lato"/>
                <a:sym typeface="Lato"/>
              </a:rPr>
              <a:t>Brian will now go into further detail about the underlying reasons behind this first step of epigenetic disruption of progenitor cells </a:t>
            </a:r>
            <a:endParaRPr>
              <a:solidFill>
                <a:schemeClr val="dk1"/>
              </a:solidFill>
              <a:latin typeface="Lato"/>
              <a:ea typeface="Lato"/>
              <a:cs typeface="Lato"/>
              <a:sym typeface="La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524744d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7524744d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52d8c19f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52d8c19f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52d8c19f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52d8c19f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52d8c19f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52d8c19f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2b650a1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2b650a1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of the Epigenetic Progenitor Model of Cancer is the epigenetic disruption of progenitor cells.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3c1a02d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3c1a02d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Epigenetic disruption at the stem and progenitor cell levels prepares cells for diseased states.  Epigenetic alterations are a main source in tipping balance required for normal stem cell renewal and lineage specific cells needed in the body.  This event likely precedes the clonal genetic model for cancer which begins at step 2 of the Epigenetic Progenitor Model of Cancer.  What could be some reasons that disrupt the health balance between stems cells and lineage committed cells.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fc99c729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fc99c729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Defects or loss of DNA methyltransferases and the effect with respect to what is known as tumour-progenitor genes mentioned in the progenitor model.</a:t>
            </a:r>
            <a:endParaRPr sz="1000">
              <a:solidFill>
                <a:schemeClr val="dk1"/>
              </a:solidFill>
            </a:endParaRPr>
          </a:p>
          <a:p>
            <a:pPr indent="0" lvl="0" marL="0" rtl="0" algn="l">
              <a:lnSpc>
                <a:spcPct val="115000"/>
              </a:lnSpc>
              <a:spcBef>
                <a:spcPts val="1600"/>
              </a:spcBef>
              <a:spcAft>
                <a:spcPts val="0"/>
              </a:spcAft>
              <a:buNone/>
            </a:pPr>
            <a:r>
              <a:rPr lang="en" sz="1000">
                <a:solidFill>
                  <a:schemeClr val="dk1"/>
                </a:solidFill>
              </a:rPr>
              <a:t>Factors that disrupt the balance of Homeobox (HOX) proteins regulated by PcG and Trithorax groups.</a:t>
            </a:r>
            <a:endParaRPr sz="1000">
              <a:solidFill>
                <a:schemeClr val="dk1"/>
              </a:solidFill>
            </a:endParaRPr>
          </a:p>
          <a:p>
            <a:pPr indent="0" lvl="0" marL="0" rtl="0" algn="l">
              <a:lnSpc>
                <a:spcPct val="115000"/>
              </a:lnSpc>
              <a:spcBef>
                <a:spcPts val="1600"/>
              </a:spcBef>
              <a:spcAft>
                <a:spcPts val="0"/>
              </a:spcAft>
              <a:buNone/>
            </a:pPr>
            <a:r>
              <a:rPr lang="en" sz="1000">
                <a:solidFill>
                  <a:schemeClr val="dk1"/>
                </a:solidFill>
              </a:rPr>
              <a:t>Upregulation or downregulation of PcG and Trithorax protein themselves.  Specifically E(Z)/EZH1/2 the methyltransferase (SET domain) for H3K27me3.</a:t>
            </a:r>
            <a:endParaRPr sz="1000">
              <a:solidFill>
                <a:schemeClr val="dk1"/>
              </a:solidFill>
            </a:endParaRPr>
          </a:p>
          <a:p>
            <a:pPr indent="0" lvl="0" marL="0" rtl="0" algn="l">
              <a:lnSpc>
                <a:spcPct val="115000"/>
              </a:lnSpc>
              <a:spcBef>
                <a:spcPts val="1600"/>
              </a:spcBef>
              <a:spcAft>
                <a:spcPts val="0"/>
              </a:spcAft>
              <a:buNone/>
            </a:pPr>
            <a:r>
              <a:rPr lang="en" sz="1000">
                <a:solidFill>
                  <a:schemeClr val="dk1"/>
                </a:solidFill>
              </a:rPr>
              <a:t>Many other genes such as Sox2, Transcription Factors, Homeobox protein Meis1, IDH, Cell Cycle genes p16ink4a, c-Myc, Immunoglobulin genes such as IgH, …</a:t>
            </a:r>
            <a:endParaRPr sz="1000">
              <a:solidFill>
                <a:schemeClr val="dk1"/>
              </a:solidFill>
            </a:endParaRPr>
          </a:p>
          <a:p>
            <a:pPr indent="0" lvl="0" marL="0" rtl="0" algn="l">
              <a:lnSpc>
                <a:spcPct val="115000"/>
              </a:lnSpc>
              <a:spcBef>
                <a:spcPts val="1600"/>
              </a:spcBef>
              <a:spcAft>
                <a:spcPts val="0"/>
              </a:spcAft>
              <a:buNone/>
            </a:pPr>
            <a:r>
              <a:rPr lang="en" sz="1000">
                <a:solidFill>
                  <a:schemeClr val="dk1"/>
                </a:solidFill>
              </a:rPr>
              <a:t>The paper we chose to study by Feinberg was nice enough to provide 5 specific lines of evidence that prove that epigenetic disruption in stem and progenitor cells which Yea Ji will devel in.  Just as for foreclose, this is the most exciting and most important part of the paper.  No pressure Yea Ji (Brian laughs) :) </a:t>
            </a:r>
            <a:endParaRPr sz="1000">
              <a:solidFill>
                <a:schemeClr val="dk1"/>
              </a:solidFill>
            </a:endParaRPr>
          </a:p>
          <a:p>
            <a:pPr indent="0" lvl="0" marL="0" rtl="0" algn="l">
              <a:lnSpc>
                <a:spcPct val="115000"/>
              </a:lnSpc>
              <a:spcBef>
                <a:spcPts val="1600"/>
              </a:spcBef>
              <a:spcAft>
                <a:spcPts val="1600"/>
              </a:spcAft>
              <a:buNone/>
            </a:pPr>
            <a:r>
              <a:t/>
            </a:r>
            <a:endParaRPr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43f446c3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3f446c3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AutoNum type="arabicPeriod"/>
            </a:pPr>
            <a:r>
              <a:rPr lang="en" sz="1200">
                <a:solidFill>
                  <a:schemeClr val="dk1"/>
                </a:solidFill>
              </a:rPr>
              <a:t>In-vitro studies have been able to show reversible tumour growth properties.  One example which Brian will speak about at the end in the Motivational part is leukemic stem cells (LSCs).  The study showed that tumour cells can be epigenetically reprogrammed by inducing differentiation.  A link to the paper cited by Feinberg is given.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u="sng">
                <a:solidFill>
                  <a:schemeClr val="dk1"/>
                </a:solidFill>
              </a:rPr>
              <a:t>All tumors show global methylation changes</a:t>
            </a:r>
            <a:r>
              <a:rPr lang="en" sz="1200">
                <a:solidFill>
                  <a:schemeClr val="dk1"/>
                </a:solidFill>
              </a:rPr>
              <a:t>!  Both DNA methylation and genetic mutation in tumour are clonally inherited through cell replication.  Feinberg indicates that if genetic mutation was the initiating cause then the “global DNA hypomethylation would have to occur universally” (Feinberg et al. 2006) </a:t>
            </a:r>
            <a:r>
              <a:rPr baseline="30000" lang="en" sz="1200">
                <a:solidFill>
                  <a:schemeClr val="dk1"/>
                </a:solidFill>
              </a:rPr>
              <a:t> </a:t>
            </a:r>
            <a:r>
              <a:rPr baseline="30000" lang="en" sz="1200" u="sng">
                <a:solidFill>
                  <a:schemeClr val="accent5"/>
                </a:solidFill>
                <a:hlinkClick action="ppaction://hlinksldjump" r:id="rId2"/>
              </a:rPr>
              <a:t>1</a:t>
            </a:r>
            <a:r>
              <a:rPr lang="en" sz="1200">
                <a:solidFill>
                  <a:schemeClr val="dk1"/>
                </a:solidFill>
              </a:rPr>
              <a:t> at the same time as the genetic mutation responsible for the primary cancer.  He indicates this is very unlikely.  How can millions of CpG be demethylated at the same time as 1 genetic mutation.  Further proof here is indicated that normal tissue shows the same or similar global methylation pattern so the DNA methylation changes must occur first and then within any of those replicating cells a subset have genetic mutation causing cancer and the rest of the cells with the same epigenetic marks without the genetic mutation are “normal” non-tumour tissue.  We could just drop the mic right here as this is extremely solid proof but there’s more!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 a two-step cloning process, a tumorigenic ESC lines were derived from melanoma nucleus somatic nuclear cell transfer and implanted into tetraploid blastocysts so that the tumorigenic ESCs were exclusive in giving rise to the embryo.  These stem cells derived from melanoma nucleus gave rise to entire mouse and “almost all all phenotypic properties of cancer were reversed” albeit these mice had increased melanoma incidence which indicates the tumors are not entirely epigenetic.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CD113+ and CD113- brain tumour cells, where CD113+ is a cell surface marker for self-renewal Neuronal Stem Cells (NSCs) were xenografted into 6-8 week old mice in the frontal cortex.  As little at 100 CD113+ cells were able to initiate brain tumors in the mice that received CD113+ xenografts but even 10</a:t>
            </a:r>
            <a:r>
              <a:rPr baseline="30000" lang="en" sz="1200">
                <a:solidFill>
                  <a:schemeClr val="dk1"/>
                </a:solidFill>
              </a:rPr>
              <a:t>5</a:t>
            </a:r>
            <a:r>
              <a:rPr lang="en" sz="1200">
                <a:solidFill>
                  <a:schemeClr val="dk1"/>
                </a:solidFill>
              </a:rPr>
              <a:t> CD113- brain tumour cells were not proving stemness characteristics are required to induce tumorigenesis.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Loss of Imprinting - Biallelic expression of Igf2 (Instead of paternal IGF2 and maternal H19nc) lead to shift in balance toward increased ratio progenitor to differentiated cells.</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7565100" cy="31509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AutoNum type="arabicPeriod"/>
              <a:defRPr b="1" sz="1700"/>
            </a:lvl1pPr>
            <a:lvl2pPr indent="-317500" lvl="1" marL="914400">
              <a:spcBef>
                <a:spcPts val="160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cbi.nlm.nih.gov/pmc/articles/PMC517407/"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8.xml"/><Relationship Id="rId4" Type="http://schemas.openxmlformats.org/officeDocument/2006/relationships/slide" Target="/ppt/slides/slide48.xml"/><Relationship Id="rId5" Type="http://schemas.openxmlformats.org/officeDocument/2006/relationships/image" Target="../media/image2.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5.xml"/><Relationship Id="rId4" Type="http://schemas.openxmlformats.org/officeDocument/2006/relationships/slide" Target="/ppt/slides/slide46.xml"/><Relationship Id="rId5" Type="http://schemas.openxmlformats.org/officeDocument/2006/relationships/image" Target="../media/image12.png"/><Relationship Id="rId6" Type="http://schemas.openxmlformats.org/officeDocument/2006/relationships/slide" Target="/ppt/slides/slide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6.xml"/><Relationship Id="rId4" Type="http://schemas.openxmlformats.org/officeDocument/2006/relationships/slide" Target="/ppt/slides/slide46.xml"/><Relationship Id="rId5" Type="http://schemas.openxmlformats.org/officeDocument/2006/relationships/slide" Target="/ppt/slides/slide46.xml"/><Relationship Id="rId6" Type="http://schemas.openxmlformats.org/officeDocument/2006/relationships/image" Target="../media/image16.png"/><Relationship Id="rId7" Type="http://schemas.openxmlformats.org/officeDocument/2006/relationships/image" Target="../media/image11.png"/><Relationship Id="rId8"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7.xml"/><Relationship Id="rId4" Type="http://schemas.openxmlformats.org/officeDocument/2006/relationships/slide" Target="/ppt/slides/slide46.xml"/><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omments" Target="../comments/comment8.xml"/><Relationship Id="rId4" Type="http://schemas.openxmlformats.org/officeDocument/2006/relationships/slide" Target="/ppt/slides/slide47.xml"/><Relationship Id="rId5" Type="http://schemas.openxmlformats.org/officeDocument/2006/relationships/image" Target="../media/image13.png"/><Relationship Id="rId6"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9.xml"/><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slide" Target="/ppt/slides/slide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10.xml"/><Relationship Id="rId4" Type="http://schemas.openxmlformats.org/officeDocument/2006/relationships/slide" Target="/ppt/slides/slide47.xml"/><Relationship Id="rId5" Type="http://schemas.openxmlformats.org/officeDocument/2006/relationships/slide" Target="/ppt/slides/slide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slide" Target="/ppt/slides/slide51.xml"/><Relationship Id="rId4" Type="http://schemas.openxmlformats.org/officeDocument/2006/relationships/slide" Target="/ppt/slides/slide51.xml"/><Relationship Id="rId5" Type="http://schemas.openxmlformats.org/officeDocument/2006/relationships/slide" Target="/ppt/slides/slide51.xml"/><Relationship Id="rId6" Type="http://schemas.openxmlformats.org/officeDocument/2006/relationships/slide" Target="/ppt/slides/slide5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11.xml"/><Relationship Id="rId4" Type="http://schemas.openxmlformats.org/officeDocument/2006/relationships/slide" Target="/ppt/slides/slide51.xml"/><Relationship Id="rId9" Type="http://schemas.openxmlformats.org/officeDocument/2006/relationships/image" Target="../media/image31.png"/><Relationship Id="rId5" Type="http://schemas.openxmlformats.org/officeDocument/2006/relationships/slide" Target="/ppt/slides/slide51.xml"/><Relationship Id="rId6" Type="http://schemas.openxmlformats.org/officeDocument/2006/relationships/slide" Target="/ppt/slides/slide51.xml"/><Relationship Id="rId7" Type="http://schemas.openxmlformats.org/officeDocument/2006/relationships/slide" Target="/ppt/slides/slide51.xml"/><Relationship Id="rId8" Type="http://schemas.openxmlformats.org/officeDocument/2006/relationships/slide" Target="/ppt/slides/slide5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slide" Target="/ppt/slides/slide5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slide" Target="/ppt/slides/slide5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slide" Target="/ppt/slides/slide52.xml"/><Relationship Id="rId4" Type="http://schemas.openxmlformats.org/officeDocument/2006/relationships/slide" Target="/ppt/slides/slide52.xml"/><Relationship Id="rId5" Type="http://schemas.openxmlformats.org/officeDocument/2006/relationships/slide" Target="/ppt/slides/slide52.xml"/><Relationship Id="rId6" Type="http://schemas.openxmlformats.org/officeDocument/2006/relationships/image" Target="../media/image21.png"/><Relationship Id="rId7"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slide" Target="/ppt/slides/slide52.xml"/><Relationship Id="rId4" Type="http://schemas.openxmlformats.org/officeDocument/2006/relationships/slide" Target="/ppt/slides/slide52.xml"/><Relationship Id="rId5"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slide" Target="/ppt/slides/slide52.xml"/><Relationship Id="rId4" Type="http://schemas.openxmlformats.org/officeDocument/2006/relationships/slide" Target="/ppt/slides/slide52.xml"/><Relationship Id="rId5" Type="http://schemas.openxmlformats.org/officeDocument/2006/relationships/slide" Target="/ppt/slides/slide52.xml"/><Relationship Id="rId6" Type="http://schemas.openxmlformats.org/officeDocument/2006/relationships/image" Target="../media/image30.png"/><Relationship Id="rId7"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53.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comments" Target="../comments/comment12.xml"/><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slide" Target="/ppt/slides/slide47.xml"/><Relationship Id="rId7" Type="http://schemas.openxmlformats.org/officeDocument/2006/relationships/slide" Target="/ppt/slides/slide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comments" Target="../comments/comment13.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slide" Target="/ppt/slides/slide48.xml"/><Relationship Id="rId4" Type="http://schemas.openxmlformats.org/officeDocument/2006/relationships/hyperlink" Target="https://clinicaltrials.gov/ct2/show/NCT03724084" TargetMode="External"/><Relationship Id="rId5"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oi.org/10.1038/ng.1009"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i.org/10.1038/ng.463" TargetMode="External"/><Relationship Id="rId4" Type="http://schemas.openxmlformats.org/officeDocument/2006/relationships/hyperlink" Target="https://doi.org/10.1016/j.ccr.2012.06.00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oi.org/10.1038/sj.onc.1210259" TargetMode="External"/><Relationship Id="rId4" Type="http://schemas.openxmlformats.org/officeDocument/2006/relationships/hyperlink" Target="https://doi.org/10.1186/s12943-017-0596-9" TargetMode="External"/><Relationship Id="rId5" Type="http://schemas.openxmlformats.org/officeDocument/2006/relationships/hyperlink" Target="https://doi.org/10.1093/jnci/85.11.87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i.org/10.1172/JCI82978" TargetMode="External"/><Relationship Id="rId4" Type="http://schemas.openxmlformats.org/officeDocument/2006/relationships/hyperlink" Target="https://doi.org/10.1182/blood-2012-06-435800" TargetMode="External"/><Relationship Id="rId5" Type="http://schemas.openxmlformats.org/officeDocument/2006/relationships/hyperlink" Target="https://doi.org/10.1101/cshperspect.a01871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i.org/10.1172/JCI82978" TargetMode="External"/><Relationship Id="rId4" Type="http://schemas.openxmlformats.org/officeDocument/2006/relationships/hyperlink" Target="https://doi.org/10.1182/blood-2012-06-435800" TargetMode="External"/><Relationship Id="rId5" Type="http://schemas.openxmlformats.org/officeDocument/2006/relationships/hyperlink" Target="https://doi.org/10.1101/cshperspect.a01871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oi.org/10.1101/gr.103606.109" TargetMode="External"/><Relationship Id="rId4" Type="http://schemas.openxmlformats.org/officeDocument/2006/relationships/hyperlink" Target="https://doi.org/10.1016/j.cell.2006.02.043"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oi.org/10.1186/s13059-016-1064-3" TargetMode="External"/><Relationship Id="rId4" Type="http://schemas.openxmlformats.org/officeDocument/2006/relationships/hyperlink" Target="https://doi.org/10.1186/s13059-016-1085-y" TargetMode="External"/><Relationship Id="rId5" Type="http://schemas.openxmlformats.org/officeDocument/2006/relationships/hyperlink" Target="https://doi.org/10.1016/j.molcel.2010.08.036"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oi.org/10.1073/pnas.040199410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457200" y="15155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b="0" lang="en">
                <a:latin typeface="Lato Light"/>
                <a:ea typeface="Lato Light"/>
                <a:cs typeface="Lato Light"/>
                <a:sym typeface="Lato Light"/>
              </a:rPr>
              <a:t>Cancer and Epigenetics</a:t>
            </a:r>
            <a:endParaRPr b="0">
              <a:latin typeface="Lato Light"/>
              <a:ea typeface="Lato Light"/>
              <a:cs typeface="Lato Light"/>
              <a:sym typeface="Lato Light"/>
            </a:endParaRPr>
          </a:p>
          <a:p>
            <a:pPr indent="0" lvl="0" marL="0" rtl="0" algn="l">
              <a:spcBef>
                <a:spcPts val="1000"/>
              </a:spcBef>
              <a:spcAft>
                <a:spcPts val="0"/>
              </a:spcAft>
              <a:buNone/>
            </a:pPr>
            <a:r>
              <a:rPr b="0" lang="en" sz="3000">
                <a:latin typeface="Lato Light"/>
                <a:ea typeface="Lato Light"/>
                <a:cs typeface="Lato Light"/>
                <a:sym typeface="Lato Light"/>
              </a:rPr>
              <a:t>From Stem to Cancer</a:t>
            </a:r>
            <a:endParaRPr b="0" sz="3000">
              <a:latin typeface="Lato Light"/>
              <a:ea typeface="Lato Light"/>
              <a:cs typeface="Lato Light"/>
              <a:sym typeface="Lato Light"/>
            </a:endParaRPr>
          </a:p>
        </p:txBody>
      </p:sp>
      <p:sp>
        <p:nvSpPr>
          <p:cNvPr id="69" name="Google Shape;69;p13"/>
          <p:cNvSpPr txBox="1"/>
          <p:nvPr>
            <p:ph idx="1" type="subTitle"/>
          </p:nvPr>
        </p:nvSpPr>
        <p:spPr>
          <a:xfrm>
            <a:off x="4572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b="1" lang="en"/>
              <a:t>Brian Wiley</a:t>
            </a:r>
            <a:endParaRPr b="1"/>
          </a:p>
          <a:p>
            <a:pPr indent="0" lvl="0" marL="0" rtl="0" algn="l">
              <a:spcBef>
                <a:spcPts val="1000"/>
              </a:spcBef>
              <a:spcAft>
                <a:spcPts val="0"/>
              </a:spcAft>
              <a:buNone/>
            </a:pPr>
            <a:r>
              <a:rPr b="1" lang="en"/>
              <a:t>Yea Ji Sea</a:t>
            </a:r>
            <a:endParaRPr b="1"/>
          </a:p>
          <a:p>
            <a:pPr indent="0" lvl="0" marL="0" rtl="0" algn="l">
              <a:spcBef>
                <a:spcPts val="1000"/>
              </a:spcBef>
              <a:spcAft>
                <a:spcPts val="0"/>
              </a:spcAft>
              <a:buNone/>
            </a:pPr>
            <a:r>
              <a:rPr b="1" lang="en"/>
              <a:t>Chris Sohn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solidFill>
                  <a:srgbClr val="FFFFFF"/>
                </a:solidFill>
                <a:latin typeface="Lato Light"/>
                <a:ea typeface="Lato Light"/>
                <a:cs typeface="Lato Light"/>
                <a:sym typeface="Lato Light"/>
              </a:rPr>
              <a:t>Five lines of evidence 1</a:t>
            </a:r>
            <a:endParaRPr b="0">
              <a:latin typeface="Lato Light"/>
              <a:ea typeface="Lato Light"/>
              <a:cs typeface="Lato Light"/>
              <a:sym typeface="Lato Light"/>
            </a:endParaRPr>
          </a:p>
        </p:txBody>
      </p:sp>
      <p:sp>
        <p:nvSpPr>
          <p:cNvPr id="137" name="Google Shape;137;p22"/>
          <p:cNvSpPr txBox="1"/>
          <p:nvPr>
            <p:ph idx="1" type="body"/>
          </p:nvPr>
        </p:nvSpPr>
        <p:spPr>
          <a:xfrm>
            <a:off x="457200" y="1417800"/>
            <a:ext cx="5943600" cy="31509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400">
                <a:solidFill>
                  <a:srgbClr val="FFFFFF"/>
                </a:solidFill>
              </a:rPr>
              <a:t>Five  lines of evidence suggesting evidence of an epigenetically disrupted progenitor cells </a:t>
            </a:r>
            <a:r>
              <a:rPr lang="en" sz="1400"/>
              <a:t> (Feinberg et al., 2006)</a:t>
            </a:r>
            <a:endParaRPr sz="1400">
              <a:solidFill>
                <a:srgbClr val="FFFFFF"/>
              </a:solidFill>
            </a:endParaRPr>
          </a:p>
          <a:p>
            <a:pPr indent="0" lvl="0" marL="57150" rtl="0" algn="l">
              <a:lnSpc>
                <a:spcPct val="125454"/>
              </a:lnSpc>
              <a:spcBef>
                <a:spcPts val="0"/>
              </a:spcBef>
              <a:spcAft>
                <a:spcPts val="0"/>
              </a:spcAft>
              <a:buNone/>
            </a:pPr>
            <a:r>
              <a:t/>
            </a:r>
            <a:endParaRPr sz="1400">
              <a:solidFill>
                <a:srgbClr val="FFFFFF"/>
              </a:solidFill>
            </a:endParaRPr>
          </a:p>
          <a:p>
            <a:pPr indent="-431800" lvl="0" marL="457200" rtl="0" algn="l">
              <a:lnSpc>
                <a:spcPct val="125454"/>
              </a:lnSpc>
              <a:spcBef>
                <a:spcPts val="0"/>
              </a:spcBef>
              <a:spcAft>
                <a:spcPts val="0"/>
              </a:spcAft>
              <a:buSzPts val="1400"/>
              <a:buAutoNum type="arabicPeriod"/>
            </a:pPr>
            <a:r>
              <a:rPr lang="en" sz="1400">
                <a:solidFill>
                  <a:srgbClr val="FFFFFF"/>
                </a:solidFill>
              </a:rPr>
              <a:t>Reversible tumor growth properties </a:t>
            </a:r>
            <a:endParaRPr sz="1400">
              <a:solidFill>
                <a:srgbClr val="FFFFFF"/>
              </a:solidFill>
            </a:endParaRPr>
          </a:p>
          <a:p>
            <a:pPr indent="-406400" lvl="0" marL="457200" rtl="0" algn="l">
              <a:lnSpc>
                <a:spcPct val="125454"/>
              </a:lnSpc>
              <a:spcBef>
                <a:spcPts val="0"/>
              </a:spcBef>
              <a:spcAft>
                <a:spcPts val="0"/>
              </a:spcAft>
              <a:buClr>
                <a:srgbClr val="FFFFFF"/>
              </a:buClr>
              <a:buSzPts val="1000"/>
              <a:buChar char="●"/>
            </a:pPr>
            <a:r>
              <a:rPr lang="en" sz="1000">
                <a:solidFill>
                  <a:srgbClr val="FFFFFF"/>
                </a:solidFill>
              </a:rPr>
              <a:t>study was done in leukemic cells. </a:t>
            </a:r>
            <a:endParaRPr sz="1000">
              <a:solidFill>
                <a:srgbClr val="999999"/>
              </a:solidFill>
            </a:endParaRPr>
          </a:p>
          <a:p>
            <a:pPr indent="0" lvl="0" marL="0" rtl="0" algn="l">
              <a:spcBef>
                <a:spcPts val="0"/>
              </a:spcBef>
              <a:spcAft>
                <a:spcPts val="1600"/>
              </a:spcAft>
              <a:buNone/>
            </a:pPr>
            <a:r>
              <a:t/>
            </a:r>
            <a:endParaRPr/>
          </a:p>
        </p:txBody>
      </p:sp>
      <p:sp>
        <p:nvSpPr>
          <p:cNvPr id="138" name="Google Shape;138;p22"/>
          <p:cNvSpPr txBox="1"/>
          <p:nvPr/>
        </p:nvSpPr>
        <p:spPr>
          <a:xfrm>
            <a:off x="6553625" y="1494900"/>
            <a:ext cx="1945800" cy="18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Explained in detail in Brian’s </a:t>
            </a:r>
            <a:r>
              <a:rPr lang="en">
                <a:solidFill>
                  <a:srgbClr val="FFFFFF"/>
                </a:solidFill>
                <a:latin typeface="Lato"/>
                <a:ea typeface="Lato"/>
                <a:cs typeface="Lato"/>
                <a:sym typeface="Lato"/>
              </a:rPr>
              <a:t>motivational</a:t>
            </a:r>
            <a:r>
              <a:rPr lang="en">
                <a:solidFill>
                  <a:srgbClr val="FFFFFF"/>
                </a:solidFill>
                <a:latin typeface="Lato"/>
                <a:ea typeface="Lato"/>
                <a:cs typeface="Lato"/>
                <a:sym typeface="Lato"/>
              </a:rPr>
              <a:t> part</a:t>
            </a:r>
            <a:endParaRPr>
              <a:solidFill>
                <a:srgbClr val="FFFFFF"/>
              </a:solidFill>
              <a:latin typeface="Lato"/>
              <a:ea typeface="Lato"/>
              <a:cs typeface="Lato"/>
              <a:sym typeface="Lato"/>
            </a:endParaRPr>
          </a:p>
        </p:txBody>
      </p:sp>
      <p:sp>
        <p:nvSpPr>
          <p:cNvPr id="139" name="Google Shape;139;p22"/>
          <p:cNvSpPr txBox="1"/>
          <p:nvPr/>
        </p:nvSpPr>
        <p:spPr>
          <a:xfrm>
            <a:off x="8261675" y="0"/>
            <a:ext cx="4251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Five lines of evidence  2</a:t>
            </a:r>
            <a:endParaRPr b="0" sz="3000">
              <a:latin typeface="Lato Light"/>
              <a:ea typeface="Lato Light"/>
              <a:cs typeface="Lato Light"/>
              <a:sym typeface="Lato Light"/>
            </a:endParaRPr>
          </a:p>
        </p:txBody>
      </p:sp>
      <p:sp>
        <p:nvSpPr>
          <p:cNvPr id="145" name="Google Shape;145;p23"/>
          <p:cNvSpPr txBox="1"/>
          <p:nvPr>
            <p:ph idx="1" type="body"/>
          </p:nvPr>
        </p:nvSpPr>
        <p:spPr>
          <a:xfrm>
            <a:off x="457200" y="1371600"/>
            <a:ext cx="5943600" cy="31509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400">
                <a:solidFill>
                  <a:srgbClr val="FFFFFF"/>
                </a:solidFill>
              </a:rPr>
              <a:t>Five </a:t>
            </a:r>
            <a:r>
              <a:rPr lang="en" sz="1400">
                <a:solidFill>
                  <a:srgbClr val="FFFFFF"/>
                </a:solidFill>
              </a:rPr>
              <a:t>lines of evidence suggesting evidence of an epigenetically disrupted progenitor cells </a:t>
            </a:r>
            <a:r>
              <a:rPr lang="en" sz="1400"/>
              <a:t>(Feinberg et al., 2006)</a:t>
            </a:r>
            <a:endParaRPr sz="1400">
              <a:solidFill>
                <a:srgbClr val="FFFFFF"/>
              </a:solidFill>
            </a:endParaRPr>
          </a:p>
          <a:p>
            <a:pPr indent="0" lvl="0" marL="457200" rtl="0" algn="l">
              <a:lnSpc>
                <a:spcPct val="125454"/>
              </a:lnSpc>
              <a:spcBef>
                <a:spcPts val="0"/>
              </a:spcBef>
              <a:spcAft>
                <a:spcPts val="0"/>
              </a:spcAft>
              <a:buNone/>
            </a:pPr>
            <a:r>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  2.            </a:t>
            </a:r>
            <a:r>
              <a:rPr lang="en" sz="1400" u="sng">
                <a:solidFill>
                  <a:srgbClr val="FFFFFF"/>
                </a:solidFill>
              </a:rPr>
              <a:t>All</a:t>
            </a:r>
            <a:r>
              <a:rPr lang="en" sz="1400">
                <a:solidFill>
                  <a:srgbClr val="FFFFFF"/>
                </a:solidFill>
              </a:rPr>
              <a:t> tumors show global methylation changes </a:t>
            </a:r>
            <a:r>
              <a:rPr lang="en" sz="1400"/>
              <a:t>and even normal      </a:t>
            </a:r>
            <a:endParaRPr sz="1400"/>
          </a:p>
          <a:p>
            <a:pPr indent="0" lvl="0" marL="0" rtl="0" algn="l">
              <a:lnSpc>
                <a:spcPct val="125454"/>
              </a:lnSpc>
              <a:spcBef>
                <a:spcPts val="0"/>
              </a:spcBef>
              <a:spcAft>
                <a:spcPts val="0"/>
              </a:spcAft>
              <a:buNone/>
            </a:pPr>
            <a:r>
              <a:rPr lang="en" sz="1400"/>
              <a:t>                  (non-tumour) tissue        </a:t>
            </a:r>
            <a:endParaRPr sz="1400"/>
          </a:p>
          <a:p>
            <a:pPr indent="0" lvl="0" marL="0" rtl="0" algn="l">
              <a:lnSpc>
                <a:spcPct val="125454"/>
              </a:lnSpc>
              <a:spcBef>
                <a:spcPts val="0"/>
              </a:spcBef>
              <a:spcAft>
                <a:spcPts val="0"/>
              </a:spcAft>
              <a:buNone/>
            </a:pPr>
            <a:r>
              <a:rPr lang="en" sz="1400"/>
              <a:t>                  show same or similar methylation status.</a:t>
            </a:r>
            <a:r>
              <a:rPr lang="en" sz="1400">
                <a:solidFill>
                  <a:srgbClr val="FFFFFF"/>
                </a:solidFill>
              </a:rPr>
              <a:t> </a:t>
            </a:r>
            <a:endParaRPr sz="1400">
              <a:solidFill>
                <a:srgbClr val="FFFFFF"/>
              </a:solidFill>
            </a:endParaRPr>
          </a:p>
          <a:p>
            <a:pPr indent="-463550" lvl="0" marL="514350" rtl="0" algn="l">
              <a:lnSpc>
                <a:spcPct val="125454"/>
              </a:lnSpc>
              <a:spcBef>
                <a:spcPts val="0"/>
              </a:spcBef>
              <a:spcAft>
                <a:spcPts val="0"/>
              </a:spcAft>
              <a:buClr>
                <a:srgbClr val="FFFFFF"/>
              </a:buClr>
              <a:buSzPts val="1000"/>
              <a:buChar char="●"/>
            </a:pPr>
            <a:r>
              <a:rPr lang="en" sz="1000">
                <a:solidFill>
                  <a:srgbClr val="FFFFFF"/>
                </a:solidFill>
              </a:rPr>
              <a:t>how can global methylation change and single mutation change occur at the same time?</a:t>
            </a:r>
            <a:endParaRPr sz="1000">
              <a:solidFill>
                <a:srgbClr val="FFFFFF"/>
              </a:solidFill>
            </a:endParaRPr>
          </a:p>
          <a:p>
            <a:pPr indent="-463550" lvl="0" marL="514350" rtl="0" algn="l">
              <a:lnSpc>
                <a:spcPct val="125454"/>
              </a:lnSpc>
              <a:spcBef>
                <a:spcPts val="0"/>
              </a:spcBef>
              <a:spcAft>
                <a:spcPts val="0"/>
              </a:spcAft>
              <a:buSzPts val="1000"/>
              <a:buChar char="●"/>
            </a:pPr>
            <a:r>
              <a:rPr lang="en" sz="1000"/>
              <a:t>there is epigenetic footprint  in tumor and non tumors ,  how do you explain cells with no mutations?</a:t>
            </a:r>
            <a:endParaRPr sz="1000"/>
          </a:p>
          <a:p>
            <a:pPr indent="0" lvl="0" marL="0" rtl="0" algn="l">
              <a:lnSpc>
                <a:spcPct val="125454"/>
              </a:lnSpc>
              <a:spcBef>
                <a:spcPts val="0"/>
              </a:spcBef>
              <a:spcAft>
                <a:spcPts val="0"/>
              </a:spcAft>
              <a:buNone/>
            </a:pPr>
            <a:r>
              <a:rPr lang="en" sz="1000"/>
              <a:t>             DNA methylation changes comes before genetic changes</a:t>
            </a:r>
            <a:endParaRPr sz="1000"/>
          </a:p>
          <a:p>
            <a:pPr indent="0" lvl="0" marL="0" rtl="0" algn="l">
              <a:lnSpc>
                <a:spcPct val="125454"/>
              </a:lnSpc>
              <a:spcBef>
                <a:spcPts val="0"/>
              </a:spcBef>
              <a:spcAft>
                <a:spcPts val="0"/>
              </a:spcAft>
              <a:buNone/>
            </a:pPr>
            <a:r>
              <a:t/>
            </a:r>
            <a:endParaRPr sz="1000">
              <a:solidFill>
                <a:srgbClr val="FFFFFF"/>
              </a:solidFill>
            </a:endParaRPr>
          </a:p>
        </p:txBody>
      </p:sp>
      <p:pic>
        <p:nvPicPr>
          <p:cNvPr id="146" name="Google Shape;146;p23"/>
          <p:cNvPicPr preferRelativeResize="0"/>
          <p:nvPr/>
        </p:nvPicPr>
        <p:blipFill>
          <a:blip r:embed="rId3">
            <a:alphaModFix/>
          </a:blip>
          <a:stretch>
            <a:fillRect/>
          </a:stretch>
        </p:blipFill>
        <p:spPr>
          <a:xfrm>
            <a:off x="6158794" y="1417799"/>
            <a:ext cx="2528005" cy="732300"/>
          </a:xfrm>
          <a:prstGeom prst="rect">
            <a:avLst/>
          </a:prstGeom>
          <a:noFill/>
          <a:ln>
            <a:noFill/>
          </a:ln>
        </p:spPr>
      </p:pic>
      <p:sp>
        <p:nvSpPr>
          <p:cNvPr id="147" name="Google Shape;147;p23"/>
          <p:cNvSpPr txBox="1"/>
          <p:nvPr/>
        </p:nvSpPr>
        <p:spPr>
          <a:xfrm>
            <a:off x="7452600" y="2129525"/>
            <a:ext cx="1379700" cy="26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Lato Light"/>
                <a:ea typeface="Lato Light"/>
                <a:cs typeface="Lato Light"/>
                <a:sym typeface="Lato Light"/>
              </a:rPr>
              <a:t>The epigenetic progenitor model of cancer</a:t>
            </a:r>
            <a:endParaRPr sz="1100">
              <a:solidFill>
                <a:srgbClr val="FFFFFF"/>
              </a:solidFill>
              <a:latin typeface="Lato Light"/>
              <a:ea typeface="Lato Light"/>
              <a:cs typeface="Lato Light"/>
              <a:sym typeface="Lato Light"/>
            </a:endParaRPr>
          </a:p>
        </p:txBody>
      </p:sp>
      <p:sp>
        <p:nvSpPr>
          <p:cNvPr id="148" name="Google Shape;148;p23"/>
          <p:cNvSpPr txBox="1"/>
          <p:nvPr/>
        </p:nvSpPr>
        <p:spPr>
          <a:xfrm>
            <a:off x="6433200" y="2420350"/>
            <a:ext cx="10194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Light"/>
                <a:ea typeface="Lato Light"/>
                <a:cs typeface="Lato Light"/>
                <a:sym typeface="Lato Light"/>
              </a:rPr>
              <a:t>Same time?</a:t>
            </a:r>
            <a:endParaRPr sz="1000">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latin typeface="Lato"/>
              <a:ea typeface="Lato"/>
              <a:cs typeface="Lato"/>
              <a:sym typeface="Lato"/>
            </a:endParaRPr>
          </a:p>
        </p:txBody>
      </p:sp>
      <p:cxnSp>
        <p:nvCxnSpPr>
          <p:cNvPr id="149" name="Google Shape;149;p23"/>
          <p:cNvCxnSpPr/>
          <p:nvPr/>
        </p:nvCxnSpPr>
        <p:spPr>
          <a:xfrm>
            <a:off x="6578700" y="1855250"/>
            <a:ext cx="173100" cy="6540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3"/>
          <p:cNvCxnSpPr/>
          <p:nvPr/>
        </p:nvCxnSpPr>
        <p:spPr>
          <a:xfrm flipH="1">
            <a:off x="6979200" y="1745750"/>
            <a:ext cx="79200" cy="7920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3"/>
          <p:cNvSpPr txBox="1"/>
          <p:nvPr/>
        </p:nvSpPr>
        <p:spPr>
          <a:xfrm>
            <a:off x="8261675" y="0"/>
            <a:ext cx="4251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Five lines of evidence 3</a:t>
            </a:r>
            <a:endParaRPr b="0" sz="3000">
              <a:latin typeface="Lato Light"/>
              <a:ea typeface="Lato Light"/>
              <a:cs typeface="Lato Light"/>
              <a:sym typeface="Lato Light"/>
            </a:endParaRPr>
          </a:p>
        </p:txBody>
      </p:sp>
      <p:sp>
        <p:nvSpPr>
          <p:cNvPr id="157" name="Google Shape;157;p24"/>
          <p:cNvSpPr txBox="1"/>
          <p:nvPr>
            <p:ph idx="1" type="body"/>
          </p:nvPr>
        </p:nvSpPr>
        <p:spPr>
          <a:xfrm>
            <a:off x="457200" y="1371600"/>
            <a:ext cx="5943600" cy="30954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400">
                <a:solidFill>
                  <a:srgbClr val="FFFFFF"/>
                </a:solidFill>
              </a:rPr>
              <a:t>Five lines of evidence suggesting evidence of an epigenetically disrupted progenitor cells</a:t>
            </a:r>
            <a:endParaRPr sz="1400">
              <a:solidFill>
                <a:srgbClr val="FFFFFF"/>
              </a:solidFill>
            </a:endParaRPr>
          </a:p>
          <a:p>
            <a:pPr indent="0" lvl="0" marL="457200" rtl="0" algn="l">
              <a:lnSpc>
                <a:spcPct val="125454"/>
              </a:lnSpc>
              <a:spcBef>
                <a:spcPts val="0"/>
              </a:spcBef>
              <a:spcAft>
                <a:spcPts val="0"/>
              </a:spcAft>
              <a:buNone/>
            </a:pPr>
            <a:r>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3.         Melanoma nucleus can give rise to a normal mouse showing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              reprogramming potentials</a:t>
            </a:r>
            <a:endParaRPr sz="1400">
              <a:solidFill>
                <a:srgbClr val="FFFFFF"/>
              </a:solidFill>
            </a:endParaRPr>
          </a:p>
          <a:p>
            <a:pPr indent="-292100" lvl="0" marL="457200" rtl="0" algn="l">
              <a:lnSpc>
                <a:spcPct val="125454"/>
              </a:lnSpc>
              <a:spcBef>
                <a:spcPts val="0"/>
              </a:spcBef>
              <a:spcAft>
                <a:spcPts val="0"/>
              </a:spcAft>
              <a:buSzPts val="1000"/>
              <a:buChar char="●"/>
            </a:pPr>
            <a:r>
              <a:rPr b="0" lang="en" sz="1400"/>
              <a:t> </a:t>
            </a:r>
            <a:r>
              <a:rPr b="0" lang="en" sz="1000"/>
              <a:t>t</a:t>
            </a:r>
            <a:r>
              <a:rPr b="0" lang="en" sz="1000"/>
              <a:t>wo step </a:t>
            </a:r>
            <a:r>
              <a:rPr b="0" lang="en" sz="1000" u="sng">
                <a:solidFill>
                  <a:schemeClr val="accent5"/>
                </a:solidFill>
                <a:hlinkClick r:id="rId3"/>
              </a:rPr>
              <a:t>procedure</a:t>
            </a:r>
            <a:endParaRPr b="0" sz="1000"/>
          </a:p>
          <a:p>
            <a:pPr indent="-292100" lvl="2" marL="1085850" rtl="0" algn="l">
              <a:lnSpc>
                <a:spcPct val="100000"/>
              </a:lnSpc>
              <a:spcBef>
                <a:spcPts val="0"/>
              </a:spcBef>
              <a:spcAft>
                <a:spcPts val="0"/>
              </a:spcAft>
              <a:buSzPts val="1000"/>
              <a:buAutoNum type="romanLcPeriod"/>
            </a:pPr>
            <a:r>
              <a:rPr lang="en" sz="1000"/>
              <a:t>somatic Nuclear Cell Transfer (SCNT) of melanoma nucleus into enucleated oocyte</a:t>
            </a:r>
            <a:endParaRPr sz="1000"/>
          </a:p>
          <a:p>
            <a:pPr indent="-292100" lvl="2" marL="1085850" rtl="0" algn="l">
              <a:lnSpc>
                <a:spcPct val="100000"/>
              </a:lnSpc>
              <a:spcBef>
                <a:spcPts val="0"/>
              </a:spcBef>
              <a:spcAft>
                <a:spcPts val="0"/>
              </a:spcAft>
              <a:buSzPts val="1000"/>
              <a:buAutoNum type="romanLcPeriod"/>
            </a:pPr>
            <a:r>
              <a:rPr lang="en" sz="1000"/>
              <a:t>extracted ESCs from blastocyst and plated to grow ESC lines that were tumorigenic</a:t>
            </a:r>
            <a:endParaRPr sz="1000"/>
          </a:p>
          <a:p>
            <a:pPr indent="-292100" lvl="2" marL="1085850" rtl="0" algn="l">
              <a:lnSpc>
                <a:spcPct val="100000"/>
              </a:lnSpc>
              <a:spcBef>
                <a:spcPts val="0"/>
              </a:spcBef>
              <a:spcAft>
                <a:spcPts val="0"/>
              </a:spcAft>
              <a:buSzPts val="1000"/>
              <a:buAutoNum type="romanLcPeriod"/>
            </a:pPr>
            <a:r>
              <a:rPr lang="en" sz="1000"/>
              <a:t>injected tumorigenic ESCs into new tetraploid blastocysts</a:t>
            </a:r>
            <a:endParaRPr sz="1000">
              <a:solidFill>
                <a:srgbClr val="FFFFFF"/>
              </a:solidFill>
            </a:endParaRPr>
          </a:p>
          <a:p>
            <a:pPr indent="0" lvl="0" marL="0" rtl="0" algn="l">
              <a:lnSpc>
                <a:spcPct val="125454"/>
              </a:lnSpc>
              <a:spcBef>
                <a:spcPts val="1600"/>
              </a:spcBef>
              <a:spcAft>
                <a:spcPts val="0"/>
              </a:spcAft>
              <a:buNone/>
            </a:pPr>
            <a:r>
              <a:t/>
            </a:r>
            <a:endParaRPr sz="1400">
              <a:solidFill>
                <a:srgbClr val="FFFFFF"/>
              </a:solidFill>
            </a:endParaRPr>
          </a:p>
          <a:p>
            <a:pPr indent="-349250" lvl="0" marL="457200" rtl="0" algn="l">
              <a:lnSpc>
                <a:spcPct val="125454"/>
              </a:lnSpc>
              <a:spcBef>
                <a:spcPts val="0"/>
              </a:spcBef>
              <a:spcAft>
                <a:spcPts val="0"/>
              </a:spcAft>
              <a:buClr>
                <a:srgbClr val="FFFFFF"/>
              </a:buClr>
              <a:buSzPts val="1000"/>
              <a:buChar char="●"/>
            </a:pPr>
            <a:r>
              <a:rPr lang="en" sz="1000">
                <a:solidFill>
                  <a:srgbClr val="FFFFFF"/>
                </a:solidFill>
              </a:rPr>
              <a:t>almost all the  tumor properties were reversed (although some  mice had increased incidences of tumors)</a:t>
            </a:r>
            <a:endParaRPr sz="1000">
              <a:solidFill>
                <a:srgbClr val="FFFFFF"/>
              </a:solidFill>
            </a:endParaRPr>
          </a:p>
          <a:p>
            <a:pPr indent="0" lvl="0" marL="0" rtl="0" algn="l">
              <a:spcBef>
                <a:spcPts val="0"/>
              </a:spcBef>
              <a:spcAft>
                <a:spcPts val="1600"/>
              </a:spcAft>
              <a:buNone/>
            </a:pPr>
            <a:r>
              <a:t/>
            </a:r>
            <a:endParaRPr/>
          </a:p>
        </p:txBody>
      </p:sp>
      <p:pic>
        <p:nvPicPr>
          <p:cNvPr id="158" name="Google Shape;158;p24"/>
          <p:cNvPicPr preferRelativeResize="0"/>
          <p:nvPr/>
        </p:nvPicPr>
        <p:blipFill>
          <a:blip r:embed="rId4">
            <a:alphaModFix/>
          </a:blip>
          <a:stretch>
            <a:fillRect/>
          </a:stretch>
        </p:blipFill>
        <p:spPr>
          <a:xfrm>
            <a:off x="6400800" y="1417800"/>
            <a:ext cx="2286000" cy="1771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Five lines of evidence 4</a:t>
            </a:r>
            <a:endParaRPr b="0" sz="3000">
              <a:latin typeface="Lato Light"/>
              <a:ea typeface="Lato Light"/>
              <a:cs typeface="Lato Light"/>
              <a:sym typeface="Lato Light"/>
            </a:endParaRPr>
          </a:p>
        </p:txBody>
      </p:sp>
      <p:sp>
        <p:nvSpPr>
          <p:cNvPr id="164" name="Google Shape;164;p25"/>
          <p:cNvSpPr txBox="1"/>
          <p:nvPr>
            <p:ph idx="1" type="body"/>
          </p:nvPr>
        </p:nvSpPr>
        <p:spPr>
          <a:xfrm>
            <a:off x="457200" y="1417800"/>
            <a:ext cx="5943600" cy="31509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400">
                <a:solidFill>
                  <a:srgbClr val="FFFFFF"/>
                </a:solidFill>
              </a:rPr>
              <a:t>5 lines of evidence suggesting evidence of an epigenetically disrupted progenitor cells</a:t>
            </a:r>
            <a:endParaRPr sz="1400">
              <a:solidFill>
                <a:srgbClr val="FFFFFF"/>
              </a:solidFill>
            </a:endParaRPr>
          </a:p>
          <a:p>
            <a:pPr indent="0" lvl="0" marL="0" rtl="0" algn="l">
              <a:lnSpc>
                <a:spcPct val="125454"/>
              </a:lnSpc>
              <a:spcBef>
                <a:spcPts val="0"/>
              </a:spcBef>
              <a:spcAft>
                <a:spcPts val="0"/>
              </a:spcAft>
              <a:buNone/>
            </a:pPr>
            <a:r>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4.         Neoplastic cells  can only be maintained by cells with stem cell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              properties</a:t>
            </a:r>
            <a:endParaRPr sz="1400">
              <a:solidFill>
                <a:srgbClr val="FFFFFF"/>
              </a:solidFill>
            </a:endParaRPr>
          </a:p>
          <a:p>
            <a:pPr indent="-292100" lvl="0" marL="457200" rtl="0" algn="l">
              <a:spcBef>
                <a:spcPts val="0"/>
              </a:spcBef>
              <a:spcAft>
                <a:spcPts val="0"/>
              </a:spcAft>
              <a:buClr>
                <a:srgbClr val="FFFFFF"/>
              </a:buClr>
              <a:buSzPts val="1000"/>
              <a:buChar char="●"/>
            </a:pPr>
            <a:r>
              <a:rPr lang="en" sz="1000"/>
              <a:t>o</a:t>
            </a:r>
            <a:r>
              <a:rPr lang="en" sz="1000"/>
              <a:t>f the brain tumor cells grafted into NOD-SCID mice, only CD113</a:t>
            </a:r>
            <a:r>
              <a:rPr baseline="30000" lang="en" sz="1000"/>
              <a:t>+</a:t>
            </a:r>
            <a:r>
              <a:rPr lang="en" sz="1000"/>
              <a:t> can initiate tumours in mice while CD113</a:t>
            </a:r>
            <a:r>
              <a:rPr baseline="30000" lang="en" sz="1000"/>
              <a:t>-</a:t>
            </a:r>
            <a:r>
              <a:rPr lang="en" sz="1000"/>
              <a:t> brain tumor cells could not</a:t>
            </a:r>
            <a:endParaRPr sz="1000">
              <a:solidFill>
                <a:srgbClr val="FFFFFF"/>
              </a:solidFill>
            </a:endParaRPr>
          </a:p>
          <a:p>
            <a:pPr indent="0" lvl="0" marL="0" rtl="0" algn="l">
              <a:spcBef>
                <a:spcPts val="1600"/>
              </a:spcBef>
              <a:spcAft>
                <a:spcPts val="1600"/>
              </a:spcAft>
              <a:buNone/>
            </a:pPr>
            <a:r>
              <a:t/>
            </a:r>
            <a:endParaRPr/>
          </a:p>
        </p:txBody>
      </p:sp>
      <p:pic>
        <p:nvPicPr>
          <p:cNvPr id="165" name="Google Shape;165;p25"/>
          <p:cNvPicPr preferRelativeResize="0"/>
          <p:nvPr/>
        </p:nvPicPr>
        <p:blipFill>
          <a:blip r:embed="rId3">
            <a:alphaModFix/>
          </a:blip>
          <a:stretch>
            <a:fillRect/>
          </a:stretch>
        </p:blipFill>
        <p:spPr>
          <a:xfrm>
            <a:off x="7353025" y="1488050"/>
            <a:ext cx="1333775" cy="2167400"/>
          </a:xfrm>
          <a:prstGeom prst="rect">
            <a:avLst/>
          </a:prstGeom>
          <a:noFill/>
          <a:ln>
            <a:noFill/>
          </a:ln>
        </p:spPr>
      </p:pic>
      <p:sp>
        <p:nvSpPr>
          <p:cNvPr id="166" name="Google Shape;166;p25"/>
          <p:cNvSpPr txBox="1"/>
          <p:nvPr/>
        </p:nvSpPr>
        <p:spPr>
          <a:xfrm>
            <a:off x="7586375" y="3730125"/>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25"/>
          <p:cNvSpPr txBox="1"/>
          <p:nvPr/>
        </p:nvSpPr>
        <p:spPr>
          <a:xfrm>
            <a:off x="6629400" y="3655450"/>
            <a:ext cx="20574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Light"/>
                <a:ea typeface="Lato Light"/>
                <a:cs typeface="Lato Light"/>
                <a:sym typeface="Lato Light"/>
              </a:rPr>
              <a:t>Injection of CD133+ tumor cells shown by arrowhead</a:t>
            </a:r>
            <a:endParaRPr sz="1200">
              <a:solidFill>
                <a:srgbClr val="FFFFFF"/>
              </a:solidFill>
              <a:latin typeface="Lato Light"/>
              <a:ea typeface="Lato Light"/>
              <a:cs typeface="Lato Light"/>
              <a:sym typeface="Lato Light"/>
            </a:endParaRPr>
          </a:p>
          <a:p>
            <a:pPr indent="-304800" lvl="0" marL="457200" rtl="0" algn="l">
              <a:spcBef>
                <a:spcPts val="0"/>
              </a:spcBef>
              <a:spcAft>
                <a:spcPts val="0"/>
              </a:spcAft>
              <a:buClr>
                <a:srgbClr val="FFFFFF"/>
              </a:buClr>
              <a:buSzPts val="1200"/>
              <a:buFont typeface="Lato Light"/>
              <a:buAutoNum type="alphaLcPeriod"/>
            </a:pPr>
            <a:r>
              <a:rPr lang="en" sz="1200">
                <a:solidFill>
                  <a:srgbClr val="FFFFFF"/>
                </a:solidFill>
                <a:latin typeface="Lato Light"/>
                <a:ea typeface="Lato Light"/>
                <a:cs typeface="Lato Light"/>
                <a:sym typeface="Lato Light"/>
              </a:rPr>
              <a:t>MRI scan of mouse </a:t>
            </a:r>
            <a:endParaRPr sz="1200">
              <a:solidFill>
                <a:srgbClr val="FFFFFF"/>
              </a:solidFill>
              <a:latin typeface="Lato Light"/>
              <a:ea typeface="Lato Light"/>
              <a:cs typeface="Lato Light"/>
              <a:sym typeface="Lato Light"/>
            </a:endParaRPr>
          </a:p>
          <a:p>
            <a:pPr indent="-304800" lvl="0" marL="457200" rtl="0" algn="l">
              <a:spcBef>
                <a:spcPts val="0"/>
              </a:spcBef>
              <a:spcAft>
                <a:spcPts val="0"/>
              </a:spcAft>
              <a:buClr>
                <a:srgbClr val="FFFFFF"/>
              </a:buClr>
              <a:buSzPts val="1200"/>
              <a:buFont typeface="Lato Light"/>
              <a:buAutoNum type="alphaLcPeriod"/>
            </a:pPr>
            <a:r>
              <a:rPr lang="en" sz="1200">
                <a:solidFill>
                  <a:srgbClr val="FFFFFF"/>
                </a:solidFill>
                <a:latin typeface="Lato Light"/>
                <a:ea typeface="Lato Light"/>
                <a:cs typeface="Lato Light"/>
                <a:sym typeface="Lato Light"/>
              </a:rPr>
              <a:t>Magnification of histogram </a:t>
            </a:r>
            <a:endParaRPr sz="1200">
              <a:solidFill>
                <a:srgbClr val="FFFFFF"/>
              </a:solidFill>
              <a:latin typeface="Lato Light"/>
              <a:ea typeface="Lato Light"/>
              <a:cs typeface="Lato Light"/>
              <a:sym typeface="Lato Light"/>
            </a:endParaRPr>
          </a:p>
        </p:txBody>
      </p:sp>
      <p:cxnSp>
        <p:nvCxnSpPr>
          <p:cNvPr id="168" name="Google Shape;168;p25"/>
          <p:cNvCxnSpPr/>
          <p:nvPr/>
        </p:nvCxnSpPr>
        <p:spPr>
          <a:xfrm flipH="1">
            <a:off x="8194650" y="2769350"/>
            <a:ext cx="768000" cy="303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5"/>
          <p:cNvCxnSpPr/>
          <p:nvPr/>
        </p:nvCxnSpPr>
        <p:spPr>
          <a:xfrm flipH="1">
            <a:off x="8302800" y="1715050"/>
            <a:ext cx="768000" cy="303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5"/>
          <p:cNvSpPr txBox="1"/>
          <p:nvPr/>
        </p:nvSpPr>
        <p:spPr>
          <a:xfrm>
            <a:off x="8261675" y="0"/>
            <a:ext cx="4251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Five lines of evidence 5</a:t>
            </a:r>
            <a:endParaRPr b="0" sz="3000">
              <a:latin typeface="Lato Light"/>
              <a:ea typeface="Lato Light"/>
              <a:cs typeface="Lato Light"/>
              <a:sym typeface="Lato Light"/>
            </a:endParaRPr>
          </a:p>
        </p:txBody>
      </p:sp>
      <p:sp>
        <p:nvSpPr>
          <p:cNvPr id="176" name="Google Shape;176;p26"/>
          <p:cNvSpPr txBox="1"/>
          <p:nvPr>
            <p:ph idx="1" type="body"/>
          </p:nvPr>
        </p:nvSpPr>
        <p:spPr>
          <a:xfrm>
            <a:off x="457200" y="1417800"/>
            <a:ext cx="5943600" cy="31509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400">
                <a:solidFill>
                  <a:srgbClr val="FFFFFF"/>
                </a:solidFill>
              </a:rPr>
              <a:t>5 lines of evidence suggesting evidence of an epigenetically disrupted progenitor cells</a:t>
            </a:r>
            <a:endParaRPr sz="1400">
              <a:solidFill>
                <a:srgbClr val="FFFFFF"/>
              </a:solidFill>
            </a:endParaRPr>
          </a:p>
          <a:p>
            <a:pPr indent="0" lvl="0" marL="0" rtl="0" algn="l">
              <a:lnSpc>
                <a:spcPct val="125454"/>
              </a:lnSpc>
              <a:spcBef>
                <a:spcPts val="0"/>
              </a:spcBef>
              <a:spcAft>
                <a:spcPts val="0"/>
              </a:spcAft>
              <a:buNone/>
            </a:pPr>
            <a:r>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5.         Loss of imprinting</a:t>
            </a:r>
            <a:endParaRPr sz="1400">
              <a:solidFill>
                <a:srgbClr val="FFFFFF"/>
              </a:solidFill>
            </a:endParaRPr>
          </a:p>
          <a:p>
            <a:pPr indent="-292100" lvl="0" marL="457200" rtl="0" algn="l">
              <a:spcBef>
                <a:spcPts val="0"/>
              </a:spcBef>
              <a:spcAft>
                <a:spcPts val="0"/>
              </a:spcAft>
              <a:buClr>
                <a:srgbClr val="FFFFFF"/>
              </a:buClr>
              <a:buSzPts val="1000"/>
              <a:buChar char="●"/>
            </a:pPr>
            <a:r>
              <a:rPr lang="en" sz="1000"/>
              <a:t>b</a:t>
            </a:r>
            <a:r>
              <a:rPr lang="en" sz="1000"/>
              <a:t>iallelic expression of Igf2 (Instead of paternal IGF2 and maternal H19nc) lead to shift in balance toward increased ratio progenitor to differentiated cells.</a:t>
            </a:r>
            <a:endParaRPr sz="1000">
              <a:solidFill>
                <a:srgbClr val="FFFFFF"/>
              </a:solidFill>
            </a:endParaRPr>
          </a:p>
          <a:p>
            <a:pPr indent="0" lvl="0" marL="0" rtl="0" algn="l">
              <a:spcBef>
                <a:spcPts val="1600"/>
              </a:spcBef>
              <a:spcAft>
                <a:spcPts val="1600"/>
              </a:spcAft>
              <a:buNone/>
            </a:pPr>
            <a:r>
              <a:t/>
            </a:r>
            <a:endParaRPr/>
          </a:p>
        </p:txBody>
      </p:sp>
      <p:sp>
        <p:nvSpPr>
          <p:cNvPr id="177" name="Google Shape;177;p26"/>
          <p:cNvSpPr txBox="1"/>
          <p:nvPr/>
        </p:nvSpPr>
        <p:spPr>
          <a:xfrm>
            <a:off x="6553625" y="1494900"/>
            <a:ext cx="1945800" cy="18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Explained in detail in Chris’s  portion</a:t>
            </a:r>
            <a:endParaRPr>
              <a:solidFill>
                <a:srgbClr val="FFFFFF"/>
              </a:solidFill>
              <a:latin typeface="Lato"/>
              <a:ea typeface="Lato"/>
              <a:cs typeface="Lato"/>
              <a:sym typeface="Lato"/>
            </a:endParaRPr>
          </a:p>
        </p:txBody>
      </p:sp>
      <p:sp>
        <p:nvSpPr>
          <p:cNvPr id="178" name="Google Shape;178;p26"/>
          <p:cNvSpPr txBox="1"/>
          <p:nvPr/>
        </p:nvSpPr>
        <p:spPr>
          <a:xfrm>
            <a:off x="8261675" y="0"/>
            <a:ext cx="4251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YS</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82" name="Shape 182"/>
        <p:cNvGrpSpPr/>
        <p:nvPr/>
      </p:nvGrpSpPr>
      <p:grpSpPr>
        <a:xfrm>
          <a:off x="0" y="0"/>
          <a:ext cx="0" cy="0"/>
          <a:chOff x="0" y="0"/>
          <a:chExt cx="0" cy="0"/>
        </a:xfrm>
      </p:grpSpPr>
      <p:sp>
        <p:nvSpPr>
          <p:cNvPr id="183" name="Google Shape;183;p27"/>
          <p:cNvSpPr txBox="1"/>
          <p:nvPr>
            <p:ph type="title"/>
          </p:nvPr>
        </p:nvSpPr>
        <p:spPr>
          <a:xfrm>
            <a:off x="464100" y="3874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2nd Step - initiating mutation</a:t>
            </a:r>
            <a:endParaRPr b="0" sz="3000">
              <a:latin typeface="Lato Light"/>
              <a:ea typeface="Lato Light"/>
              <a:cs typeface="Lato Light"/>
              <a:sym typeface="Lato Light"/>
            </a:endParaRPr>
          </a:p>
          <a:p>
            <a:pPr indent="0" lvl="0" marL="0" rtl="0" algn="l">
              <a:spcBef>
                <a:spcPts val="0"/>
              </a:spcBef>
              <a:spcAft>
                <a:spcPts val="0"/>
              </a:spcAft>
              <a:buNone/>
            </a:pPr>
            <a:r>
              <a:t/>
            </a:r>
            <a:endParaRPr sz="3000"/>
          </a:p>
        </p:txBody>
      </p:sp>
      <p:sp>
        <p:nvSpPr>
          <p:cNvPr id="184" name="Google Shape;184;p27"/>
          <p:cNvSpPr txBox="1"/>
          <p:nvPr>
            <p:ph idx="1" type="body"/>
          </p:nvPr>
        </p:nvSpPr>
        <p:spPr>
          <a:xfrm>
            <a:off x="464100" y="1570200"/>
            <a:ext cx="4791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Clr>
                <a:srgbClr val="999999"/>
              </a:buClr>
              <a:buSzPts val="1800"/>
              <a:buAutoNum type="arabicPeriod"/>
            </a:pPr>
            <a:r>
              <a:rPr lang="en">
                <a:solidFill>
                  <a:srgbClr val="999999"/>
                </a:solidFill>
              </a:rPr>
              <a:t>The first step — epigenetic disruption of progenitor cells</a:t>
            </a:r>
            <a:endParaRPr>
              <a:solidFill>
                <a:srgbClr val="999999"/>
              </a:solidFill>
            </a:endParaRPr>
          </a:p>
          <a:p>
            <a:pPr indent="-342900" lvl="0" marL="457200" rtl="0" algn="l">
              <a:spcBef>
                <a:spcPts val="0"/>
              </a:spcBef>
              <a:spcAft>
                <a:spcPts val="0"/>
              </a:spcAft>
              <a:buSzPts val="1800"/>
              <a:buAutoNum type="arabicPeriod"/>
            </a:pPr>
            <a:r>
              <a:rPr lang="en"/>
              <a:t>The second step — initiating mutation. </a:t>
            </a:r>
            <a:endParaRPr/>
          </a:p>
          <a:p>
            <a:pPr indent="-342900" lvl="0" marL="457200" rtl="0" algn="l">
              <a:spcBef>
                <a:spcPts val="0"/>
              </a:spcBef>
              <a:spcAft>
                <a:spcPts val="0"/>
              </a:spcAft>
              <a:buClr>
                <a:srgbClr val="999999"/>
              </a:buClr>
              <a:buSzPts val="1800"/>
              <a:buAutoNum type="arabicPeriod"/>
            </a:pPr>
            <a:r>
              <a:rPr lang="en">
                <a:solidFill>
                  <a:srgbClr val="999999"/>
                </a:solidFill>
              </a:rPr>
              <a:t>The third step — genetic and epigenetic plasticity.</a:t>
            </a:r>
            <a:endParaRPr>
              <a:solidFill>
                <a:srgbClr val="999999"/>
              </a:solidFill>
            </a:endParaRPr>
          </a:p>
        </p:txBody>
      </p:sp>
      <p:sp>
        <p:nvSpPr>
          <p:cNvPr id="185" name="Google Shape;185;p27"/>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464100" y="3579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2nd Step - initiating mutation</a:t>
            </a:r>
            <a:endParaRPr b="0" sz="3000">
              <a:latin typeface="Lato Light"/>
              <a:ea typeface="Lato Light"/>
              <a:cs typeface="Lato Light"/>
              <a:sym typeface="Lato Light"/>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191" name="Google Shape;191;p28"/>
          <p:cNvSpPr txBox="1"/>
          <p:nvPr>
            <p:ph idx="1" type="body"/>
          </p:nvPr>
        </p:nvSpPr>
        <p:spPr>
          <a:xfrm>
            <a:off x="464100" y="1570200"/>
            <a:ext cx="7510200" cy="315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Specific for tumour type:</a:t>
            </a:r>
            <a:endParaRPr b="1"/>
          </a:p>
          <a:p>
            <a:pPr indent="457200" lvl="0" marL="457200" rtl="0" algn="l">
              <a:spcBef>
                <a:spcPts val="1600"/>
              </a:spcBef>
              <a:spcAft>
                <a:spcPts val="0"/>
              </a:spcAft>
              <a:buNone/>
            </a:pPr>
            <a:r>
              <a:rPr lang="en"/>
              <a:t>B-cell and T-cell</a:t>
            </a:r>
            <a:endParaRPr/>
          </a:p>
          <a:p>
            <a:pPr indent="0" lvl="0" marL="457200" rtl="0" algn="l">
              <a:spcBef>
                <a:spcPts val="1600"/>
              </a:spcBef>
              <a:spcAft>
                <a:spcPts val="0"/>
              </a:spcAft>
              <a:buNone/>
            </a:pPr>
            <a:r>
              <a:rPr b="1" lang="en"/>
              <a:t>	Adenomatous polyposis coli (APC)  mutation for Colorectal cancer</a:t>
            </a:r>
            <a:endParaRPr b="1"/>
          </a:p>
          <a:p>
            <a:pPr indent="0" lvl="0" marL="457200" rtl="0" algn="l">
              <a:spcBef>
                <a:spcPts val="1600"/>
              </a:spcBef>
              <a:spcAft>
                <a:spcPts val="0"/>
              </a:spcAft>
              <a:buNone/>
            </a:pPr>
            <a:r>
              <a:rPr b="1" lang="en"/>
              <a:t>	BCR-ABL for Chronic Myeloid Leukemia</a:t>
            </a:r>
            <a:endParaRPr b="1"/>
          </a:p>
          <a:p>
            <a:pPr indent="0" lvl="0" marL="457200" rtl="0" algn="l">
              <a:spcBef>
                <a:spcPts val="1600"/>
              </a:spcBef>
              <a:spcAft>
                <a:spcPts val="0"/>
              </a:spcAft>
              <a:buNone/>
            </a:pPr>
            <a:r>
              <a:rPr lang="en"/>
              <a:t>	</a:t>
            </a:r>
            <a:endParaRPr/>
          </a:p>
          <a:p>
            <a:pPr indent="0" lvl="0" marL="457200" rtl="0" algn="l">
              <a:spcBef>
                <a:spcPts val="1600"/>
              </a:spcBef>
              <a:spcAft>
                <a:spcPts val="1600"/>
              </a:spcAft>
              <a:buNone/>
            </a:pPr>
            <a:r>
              <a:rPr lang="en">
                <a:solidFill>
                  <a:srgbClr val="000000"/>
                </a:solidFill>
              </a:rPr>
              <a:t>Class can e</a:t>
            </a:r>
            <a:r>
              <a:rPr b="1" lang="en">
                <a:solidFill>
                  <a:srgbClr val="000000"/>
                </a:solidFill>
              </a:rPr>
              <a:t>pigenetic</a:t>
            </a:r>
            <a:r>
              <a:rPr b="1" lang="en">
                <a:solidFill>
                  <a:srgbClr val="000000"/>
                </a:solidFill>
              </a:rPr>
              <a:t> alterations can drive </a:t>
            </a:r>
            <a:r>
              <a:rPr b="1" lang="en">
                <a:solidFill>
                  <a:srgbClr val="000000"/>
                </a:solidFill>
              </a:rPr>
              <a:t>tumorigenesis</a:t>
            </a:r>
            <a:r>
              <a:rPr b="1" lang="en">
                <a:solidFill>
                  <a:srgbClr val="000000"/>
                </a:solidFill>
              </a:rPr>
              <a:t> even without a single genetic mutation??? </a:t>
            </a:r>
            <a:endParaRPr b="1"/>
          </a:p>
        </p:txBody>
      </p:sp>
      <p:sp>
        <p:nvSpPr>
          <p:cNvPr id="192" name="Google Shape;192;p28"/>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96" name="Shape 196"/>
        <p:cNvGrpSpPr/>
        <p:nvPr/>
      </p:nvGrpSpPr>
      <p:grpSpPr>
        <a:xfrm>
          <a:off x="0" y="0"/>
          <a:ext cx="0" cy="0"/>
          <a:chOff x="0" y="0"/>
          <a:chExt cx="0" cy="0"/>
        </a:xfrm>
      </p:grpSpPr>
      <p:sp>
        <p:nvSpPr>
          <p:cNvPr id="197" name="Google Shape;197;p29"/>
          <p:cNvSpPr txBox="1"/>
          <p:nvPr>
            <p:ph type="title"/>
          </p:nvPr>
        </p:nvSpPr>
        <p:spPr>
          <a:xfrm>
            <a:off x="457200" y="4011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2nd Step - initiating mutation</a:t>
            </a:r>
            <a:endParaRPr b="0" sz="3000">
              <a:latin typeface="Lato Light"/>
              <a:ea typeface="Lato Light"/>
              <a:cs typeface="Lato Light"/>
              <a:sym typeface="Lato Light"/>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198" name="Google Shape;198;p29"/>
          <p:cNvSpPr txBox="1"/>
          <p:nvPr>
            <p:ph idx="1" type="body"/>
          </p:nvPr>
        </p:nvSpPr>
        <p:spPr>
          <a:xfrm>
            <a:off x="581425" y="1550625"/>
            <a:ext cx="5360100" cy="315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“Epigenetic alteration can substitute for mutation-induced oncogene activation or tumour-suppressor gene silencing”</a:t>
            </a:r>
            <a:endParaRPr b="1"/>
          </a:p>
          <a:p>
            <a:pPr indent="0" lvl="0" marL="457200" rtl="0" algn="l">
              <a:spcBef>
                <a:spcPts val="1600"/>
              </a:spcBef>
              <a:spcAft>
                <a:spcPts val="1600"/>
              </a:spcAft>
              <a:buNone/>
            </a:pPr>
            <a:r>
              <a:rPr b="1" lang="en">
                <a:solidFill>
                  <a:srgbClr val="000000"/>
                </a:solidFill>
              </a:rPr>
              <a:t>(Feinberg et al. 2006)</a:t>
            </a:r>
            <a:r>
              <a:rPr b="1" lang="en"/>
              <a:t> </a:t>
            </a:r>
            <a:endParaRPr b="1"/>
          </a:p>
        </p:txBody>
      </p:sp>
      <p:sp>
        <p:nvSpPr>
          <p:cNvPr id="199" name="Google Shape;199;p29"/>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03" name="Shape 203"/>
        <p:cNvGrpSpPr/>
        <p:nvPr/>
      </p:nvGrpSpPr>
      <p:grpSpPr>
        <a:xfrm>
          <a:off x="0" y="0"/>
          <a:ext cx="0" cy="0"/>
          <a:chOff x="0" y="0"/>
          <a:chExt cx="0" cy="0"/>
        </a:xfrm>
      </p:grpSpPr>
      <p:sp>
        <p:nvSpPr>
          <p:cNvPr id="204" name="Google Shape;204;p30"/>
          <p:cNvSpPr txBox="1"/>
          <p:nvPr>
            <p:ph type="title"/>
          </p:nvPr>
        </p:nvSpPr>
        <p:spPr>
          <a:xfrm>
            <a:off x="457200" y="3579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3r</a:t>
            </a:r>
            <a:r>
              <a:rPr b="0" lang="en" sz="3000">
                <a:latin typeface="Lato Light"/>
                <a:ea typeface="Lato Light"/>
                <a:cs typeface="Lato Light"/>
                <a:sym typeface="Lato Light"/>
              </a:rPr>
              <a:t>d Step - genetic and epigenetic plasticity</a:t>
            </a:r>
            <a:endParaRPr b="0" sz="3000">
              <a:latin typeface="Lato Light"/>
              <a:ea typeface="Lato Light"/>
              <a:cs typeface="Lato Light"/>
              <a:sym typeface="Lato Light"/>
            </a:endParaRPr>
          </a:p>
          <a:p>
            <a:pPr indent="0" lvl="0" marL="0" rtl="0" algn="l">
              <a:spcBef>
                <a:spcPts val="0"/>
              </a:spcBef>
              <a:spcAft>
                <a:spcPts val="0"/>
              </a:spcAft>
              <a:buNone/>
            </a:pPr>
            <a:r>
              <a:t/>
            </a:r>
            <a:endParaRPr sz="3000"/>
          </a:p>
        </p:txBody>
      </p:sp>
      <p:sp>
        <p:nvSpPr>
          <p:cNvPr id="205" name="Google Shape;205;p30"/>
          <p:cNvSpPr txBox="1"/>
          <p:nvPr>
            <p:ph idx="1" type="body"/>
          </p:nvPr>
        </p:nvSpPr>
        <p:spPr>
          <a:xfrm>
            <a:off x="464100" y="1570200"/>
            <a:ext cx="4791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42900" lvl="0" marL="457200" rtl="0" algn="l">
              <a:spcBef>
                <a:spcPts val="1600"/>
              </a:spcBef>
              <a:spcAft>
                <a:spcPts val="0"/>
              </a:spcAft>
              <a:buClr>
                <a:srgbClr val="999999"/>
              </a:buClr>
              <a:buSzPts val="1800"/>
              <a:buAutoNum type="arabicPeriod"/>
            </a:pPr>
            <a:r>
              <a:rPr b="1" lang="en">
                <a:solidFill>
                  <a:srgbClr val="999999"/>
                </a:solidFill>
              </a:rPr>
              <a:t>The first step — epigenetic disruption of progenitor cells</a:t>
            </a:r>
            <a:endParaRPr b="1">
              <a:solidFill>
                <a:srgbClr val="999999"/>
              </a:solidFill>
            </a:endParaRPr>
          </a:p>
          <a:p>
            <a:pPr indent="-342900" lvl="0" marL="457200" rtl="0" algn="l">
              <a:spcBef>
                <a:spcPts val="0"/>
              </a:spcBef>
              <a:spcAft>
                <a:spcPts val="0"/>
              </a:spcAft>
              <a:buClr>
                <a:srgbClr val="999999"/>
              </a:buClr>
              <a:buSzPts val="1800"/>
              <a:buAutoNum type="arabicPeriod"/>
            </a:pPr>
            <a:r>
              <a:rPr b="1" lang="en">
                <a:solidFill>
                  <a:srgbClr val="999999"/>
                </a:solidFill>
              </a:rPr>
              <a:t>The second step — initiating mutation. </a:t>
            </a:r>
            <a:endParaRPr b="1">
              <a:solidFill>
                <a:srgbClr val="999999"/>
              </a:solidFill>
            </a:endParaRPr>
          </a:p>
          <a:p>
            <a:pPr indent="-342900" lvl="0" marL="457200" rtl="0" algn="l">
              <a:spcBef>
                <a:spcPts val="0"/>
              </a:spcBef>
              <a:spcAft>
                <a:spcPts val="0"/>
              </a:spcAft>
              <a:buSzPts val="1800"/>
              <a:buAutoNum type="arabicPeriod"/>
            </a:pPr>
            <a:r>
              <a:rPr b="1" lang="en"/>
              <a:t>The third step — genetic and epigenetic plasticity.</a:t>
            </a:r>
            <a:endParaRPr b="1"/>
          </a:p>
        </p:txBody>
      </p:sp>
      <p:sp>
        <p:nvSpPr>
          <p:cNvPr id="206" name="Google Shape;206;p30"/>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3570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Hairline"/>
                <a:ea typeface="Lato Hairline"/>
                <a:cs typeface="Lato Hairline"/>
                <a:sym typeface="Lato Hairline"/>
              </a:rPr>
              <a:t>3rd Step - genetic and epigenetic plasticity</a:t>
            </a:r>
            <a:endParaRPr b="0" sz="3000">
              <a:latin typeface="Lato Hairline"/>
              <a:ea typeface="Lato Hairline"/>
              <a:cs typeface="Lato Hairline"/>
              <a:sym typeface="Lato Hairline"/>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212" name="Google Shape;212;p31"/>
          <p:cNvSpPr txBox="1"/>
          <p:nvPr>
            <p:ph idx="1" type="body"/>
          </p:nvPr>
        </p:nvSpPr>
        <p:spPr>
          <a:xfrm>
            <a:off x="379975" y="1558200"/>
            <a:ext cx="78765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Ability for tumour to stably evolve - tumour microenvironment</a:t>
            </a:r>
            <a:endParaRPr/>
          </a:p>
          <a:p>
            <a:pPr indent="-342900" lvl="0" marL="457200" rtl="0" algn="l">
              <a:spcBef>
                <a:spcPts val="0"/>
              </a:spcBef>
              <a:spcAft>
                <a:spcPts val="0"/>
              </a:spcAft>
              <a:buSzPts val="1800"/>
              <a:buChar char="●"/>
            </a:pPr>
            <a:r>
              <a:rPr lang="en"/>
              <a:t>Genetic plasticity </a:t>
            </a:r>
            <a:endParaRPr/>
          </a:p>
          <a:p>
            <a:pPr indent="-342900" lvl="0" marL="457200" rtl="0" algn="l">
              <a:lnSpc>
                <a:spcPct val="100000"/>
              </a:lnSpc>
              <a:spcBef>
                <a:spcPts val="0"/>
              </a:spcBef>
              <a:spcAft>
                <a:spcPts val="0"/>
              </a:spcAft>
              <a:buSzPts val="1800"/>
              <a:buChar char="●"/>
            </a:pPr>
            <a:r>
              <a:rPr lang="en"/>
              <a:t>Epigenetic changes </a:t>
            </a:r>
            <a:endParaRPr/>
          </a:p>
          <a:p>
            <a:pPr indent="-317500" lvl="1" marL="914400" rtl="0" algn="l">
              <a:lnSpc>
                <a:spcPct val="100000"/>
              </a:lnSpc>
              <a:spcBef>
                <a:spcPts val="0"/>
              </a:spcBef>
              <a:spcAft>
                <a:spcPts val="0"/>
              </a:spcAft>
              <a:buSzPts val="1400"/>
              <a:buChar char="○"/>
            </a:pPr>
            <a:r>
              <a:rPr lang="en"/>
              <a:t>Centromere protein H (CENPH) upregulated in cancer </a:t>
            </a:r>
            <a:endParaRPr/>
          </a:p>
          <a:p>
            <a:pPr indent="-317500" lvl="2" marL="1371600" rtl="0" algn="l">
              <a:lnSpc>
                <a:spcPct val="100000"/>
              </a:lnSpc>
              <a:spcBef>
                <a:spcPts val="0"/>
              </a:spcBef>
              <a:spcAft>
                <a:spcPts val="0"/>
              </a:spcAft>
              <a:buSzPts val="1400"/>
              <a:buChar char="■"/>
            </a:pPr>
            <a:r>
              <a:rPr lang="en"/>
              <a:t>Results in </a:t>
            </a:r>
            <a:r>
              <a:rPr lang="en"/>
              <a:t>aneuploidy </a:t>
            </a:r>
            <a:endParaRPr/>
          </a:p>
          <a:p>
            <a:pPr indent="-317500" lvl="1" marL="914400" rtl="0" algn="l">
              <a:lnSpc>
                <a:spcPct val="100000"/>
              </a:lnSpc>
              <a:spcBef>
                <a:spcPts val="0"/>
              </a:spcBef>
              <a:spcAft>
                <a:spcPts val="0"/>
              </a:spcAft>
              <a:buSzPts val="1400"/>
              <a:buChar char="○"/>
            </a:pPr>
            <a:r>
              <a:rPr lang="en"/>
              <a:t>DNMT1, ↑ PRC2’s EZH2, other Histone marks</a:t>
            </a:r>
            <a:endParaRPr/>
          </a:p>
        </p:txBody>
      </p:sp>
      <p:sp>
        <p:nvSpPr>
          <p:cNvPr id="213" name="Google Shape;213;p31"/>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Inspiration</a:t>
            </a:r>
            <a:endParaRPr b="0" sz="3000">
              <a:latin typeface="Lato Light"/>
              <a:ea typeface="Lato Light"/>
              <a:cs typeface="Lato Light"/>
              <a:sym typeface="Lato Light"/>
            </a:endParaRPr>
          </a:p>
        </p:txBody>
      </p:sp>
      <p:sp>
        <p:nvSpPr>
          <p:cNvPr id="75" name="Google Shape;75;p14"/>
          <p:cNvSpPr txBox="1"/>
          <p:nvPr>
            <p:ph idx="1" type="body"/>
          </p:nvPr>
        </p:nvSpPr>
        <p:spPr>
          <a:xfrm>
            <a:off x="457200" y="1602650"/>
            <a:ext cx="8229600" cy="32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Researchers at Johns Hopkins : SB Baylin, AP Feinberg</a:t>
            </a:r>
            <a:endParaRPr sz="1900"/>
          </a:p>
          <a:p>
            <a:pPr indent="0" lvl="0" marL="0" rtl="0" algn="l">
              <a:spcBef>
                <a:spcPts val="1600"/>
              </a:spcBef>
              <a:spcAft>
                <a:spcPts val="0"/>
              </a:spcAft>
              <a:buNone/>
            </a:pPr>
            <a:r>
              <a:rPr lang="en" sz="1900"/>
              <a:t>Van Andel Research Institute: PA </a:t>
            </a:r>
            <a:r>
              <a:rPr lang="en" sz="1900"/>
              <a:t>Jones</a:t>
            </a:r>
            <a:endParaRPr sz="1900"/>
          </a:p>
          <a:p>
            <a:pPr indent="0" lvl="0" marL="0" rtl="0" algn="l">
              <a:spcBef>
                <a:spcPts val="1600"/>
              </a:spcBef>
              <a:spcAft>
                <a:spcPts val="0"/>
              </a:spcAft>
              <a:buNone/>
            </a:pPr>
            <a:r>
              <a:rPr lang="en"/>
              <a:t>“Cancer Stem Cells (</a:t>
            </a:r>
            <a:r>
              <a:rPr lang="en" u="sng"/>
              <a:t>CSCs) have shown to be more resistant</a:t>
            </a:r>
            <a:r>
              <a:rPr lang="en"/>
              <a:t> to anti-tumor treatments than the non-stem cancer cells, suggesting that </a:t>
            </a:r>
            <a:r>
              <a:rPr lang="en" u="sng"/>
              <a:t>surviving CSCs could be responsible for tumor relapse </a:t>
            </a:r>
            <a:r>
              <a:rPr lang="en"/>
              <a:t>after therapy.” (Munoz et al 2012) </a:t>
            </a:r>
            <a:r>
              <a:rPr baseline="30000" lang="en" u="sng">
                <a:solidFill>
                  <a:schemeClr val="hlink"/>
                </a:solidFill>
                <a:hlinkClick action="ppaction://hlinksldjump" r:id="rId3"/>
              </a:rPr>
              <a:t>12</a:t>
            </a:r>
            <a:endParaRPr baseline="30000"/>
          </a:p>
          <a:p>
            <a:pPr indent="0" lvl="0" marL="0" rtl="0" algn="l">
              <a:spcBef>
                <a:spcPts val="1600"/>
              </a:spcBef>
              <a:spcAft>
                <a:spcPts val="0"/>
              </a:spcAft>
              <a:buNone/>
            </a:pPr>
            <a:r>
              <a:rPr lang="en"/>
              <a:t>“</a:t>
            </a:r>
            <a:r>
              <a:rPr lang="en" u="sng"/>
              <a:t>CSCs are the likely source of resistant cells responsible for disease relapse</a:t>
            </a:r>
            <a:r>
              <a:rPr lang="en"/>
              <a:t> because cells deprived of self-renewing potential are unable to reconstitute the cancer even if they survive treatment.” (Wainwright &amp; Scaffidi 2017) </a:t>
            </a:r>
            <a:r>
              <a:rPr baseline="30000" lang="en" u="sng">
                <a:solidFill>
                  <a:schemeClr val="hlink"/>
                </a:solidFill>
                <a:hlinkClick action="ppaction://hlinksldjump" r:id="rId4"/>
              </a:rPr>
              <a:t>13</a:t>
            </a:r>
            <a:endParaRPr baseline="30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6" name="Google Shape;76;p14"/>
          <p:cNvPicPr preferRelativeResize="0"/>
          <p:nvPr/>
        </p:nvPicPr>
        <p:blipFill>
          <a:blip r:embed="rId5">
            <a:alphaModFix/>
          </a:blip>
          <a:stretch>
            <a:fillRect/>
          </a:stretch>
        </p:blipFill>
        <p:spPr>
          <a:xfrm>
            <a:off x="5171825" y="66437"/>
            <a:ext cx="1228975" cy="1536218"/>
          </a:xfrm>
          <a:prstGeom prst="rect">
            <a:avLst/>
          </a:prstGeom>
          <a:noFill/>
          <a:ln>
            <a:noFill/>
          </a:ln>
        </p:spPr>
      </p:pic>
      <p:pic>
        <p:nvPicPr>
          <p:cNvPr id="77" name="Google Shape;77;p14"/>
          <p:cNvPicPr preferRelativeResize="0"/>
          <p:nvPr/>
        </p:nvPicPr>
        <p:blipFill>
          <a:blip r:embed="rId6">
            <a:alphaModFix/>
          </a:blip>
          <a:stretch>
            <a:fillRect/>
          </a:stretch>
        </p:blipFill>
        <p:spPr>
          <a:xfrm>
            <a:off x="7457826" y="657851"/>
            <a:ext cx="1228975" cy="1849200"/>
          </a:xfrm>
          <a:prstGeom prst="rect">
            <a:avLst/>
          </a:prstGeom>
          <a:noFill/>
          <a:ln>
            <a:noFill/>
          </a:ln>
        </p:spPr>
      </p:pic>
      <p:sp>
        <p:nvSpPr>
          <p:cNvPr id="78" name="Google Shape;78;p14"/>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PART 2</a:t>
            </a:r>
            <a:endParaRPr b="0" sz="3000">
              <a:latin typeface="Lato Light"/>
              <a:ea typeface="Lato Light"/>
              <a:cs typeface="Lato Light"/>
              <a:sym typeface="Lato Light"/>
            </a:endParaRPr>
          </a:p>
        </p:txBody>
      </p:sp>
      <p:sp>
        <p:nvSpPr>
          <p:cNvPr id="219" name="Google Shape;219;p32"/>
          <p:cNvSpPr txBox="1"/>
          <p:nvPr>
            <p:ph idx="1" type="body"/>
          </p:nvPr>
        </p:nvSpPr>
        <p:spPr>
          <a:xfrm>
            <a:off x="311700" y="1417800"/>
            <a:ext cx="75651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 Colorectal and Epigenetics </a:t>
            </a:r>
            <a:endParaRPr/>
          </a:p>
          <a:p>
            <a:pPr indent="0" lvl="0" marL="0" rtl="0" algn="l">
              <a:spcBef>
                <a:spcPts val="1600"/>
              </a:spcBef>
              <a:spcAft>
                <a:spcPts val="0"/>
              </a:spcAft>
              <a:buNone/>
            </a:pPr>
            <a:r>
              <a:rPr lang="en"/>
              <a:t>Brian - Hematological Cancers</a:t>
            </a:r>
            <a:endParaRPr/>
          </a:p>
          <a:p>
            <a:pPr indent="0" lvl="0" marL="0" rtl="0" algn="l">
              <a:spcBef>
                <a:spcPts val="1600"/>
              </a:spcBef>
              <a:spcAft>
                <a:spcPts val="0"/>
              </a:spcAft>
              <a:buNone/>
            </a:pPr>
            <a:r>
              <a:rPr lang="en"/>
              <a:t>Yea Ji - Ageing and Cancer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b="1" i="1" lang="en" sz="3000"/>
              <a:t>WITH BONUSES IN BIOINFORMATICS!</a:t>
            </a:r>
            <a:endParaRPr b="1" i="1" sz="3000"/>
          </a:p>
        </p:txBody>
      </p:sp>
      <p:sp>
        <p:nvSpPr>
          <p:cNvPr id="220" name="Google Shape;220;p32"/>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CS</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24" name="Shape 224"/>
        <p:cNvGrpSpPr/>
        <p:nvPr/>
      </p:nvGrpSpPr>
      <p:grpSpPr>
        <a:xfrm>
          <a:off x="0" y="0"/>
          <a:ext cx="0" cy="0"/>
          <a:chOff x="0" y="0"/>
          <a:chExt cx="0" cy="0"/>
        </a:xfrm>
      </p:grpSpPr>
      <p:sp>
        <p:nvSpPr>
          <p:cNvPr id="225" name="Google Shape;225;p33"/>
          <p:cNvSpPr txBox="1"/>
          <p:nvPr>
            <p:ph type="title"/>
          </p:nvPr>
        </p:nvSpPr>
        <p:spPr>
          <a:xfrm>
            <a:off x="457200" y="3585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Part 2 - </a:t>
            </a:r>
            <a:r>
              <a:rPr b="0" lang="en" sz="3000">
                <a:latin typeface="Lato Light"/>
                <a:ea typeface="Lato Light"/>
                <a:cs typeface="Lato Light"/>
                <a:sym typeface="Lato Light"/>
              </a:rPr>
              <a:t>Colorectal</a:t>
            </a:r>
            <a:r>
              <a:rPr b="0" lang="en" sz="3000">
                <a:latin typeface="Lato Light"/>
                <a:ea typeface="Lato Light"/>
                <a:cs typeface="Lato Light"/>
                <a:sym typeface="Lato Light"/>
              </a:rPr>
              <a:t> Cancer, Loss of imprinting</a:t>
            </a:r>
            <a:r>
              <a:rPr b="0" baseline="30000" lang="en" sz="3000" u="sng">
                <a:latin typeface="Lato Light"/>
                <a:ea typeface="Lato Light"/>
                <a:cs typeface="Lato Light"/>
                <a:sym typeface="Lato Light"/>
              </a:rPr>
              <a:t>1</a:t>
            </a:r>
            <a:endParaRPr b="0" baseline="30000" sz="3000" u="sng">
              <a:latin typeface="Lato Light"/>
              <a:ea typeface="Lato Light"/>
              <a:cs typeface="Lato Light"/>
              <a:sym typeface="Lato Light"/>
            </a:endParaRPr>
          </a:p>
        </p:txBody>
      </p:sp>
      <p:sp>
        <p:nvSpPr>
          <p:cNvPr id="226" name="Google Shape;226;p33"/>
          <p:cNvSpPr txBox="1"/>
          <p:nvPr>
            <p:ph idx="1" type="body"/>
          </p:nvPr>
        </p:nvSpPr>
        <p:spPr>
          <a:xfrm>
            <a:off x="311700" y="1306775"/>
            <a:ext cx="8520600" cy="3448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0" lang="en" sz="2100"/>
              <a:t>Previously in the Clonal genetic model</a:t>
            </a:r>
            <a:endParaRPr b="0" sz="2100"/>
          </a:p>
          <a:p>
            <a:pPr indent="-342900" lvl="1" marL="914400" rtl="0" algn="l">
              <a:spcBef>
                <a:spcPts val="0"/>
              </a:spcBef>
              <a:spcAft>
                <a:spcPts val="0"/>
              </a:spcAft>
              <a:buSzPts val="1800"/>
              <a:buChar char="○"/>
            </a:pPr>
            <a:r>
              <a:rPr lang="en" sz="1800"/>
              <a:t>Shortcomings include inability to explain specific stages of tumor development</a:t>
            </a:r>
            <a:endParaRPr sz="1800"/>
          </a:p>
          <a:p>
            <a:pPr indent="-368300" lvl="0" marL="457200" rtl="0" algn="l">
              <a:spcBef>
                <a:spcPts val="0"/>
              </a:spcBef>
              <a:spcAft>
                <a:spcPts val="0"/>
              </a:spcAft>
              <a:buSzPts val="2200"/>
              <a:buChar char="●"/>
            </a:pPr>
            <a:r>
              <a:rPr b="0" lang="en" sz="2100"/>
              <a:t>Loss of imprinting (LOI) </a:t>
            </a:r>
            <a:endParaRPr b="0" sz="2100"/>
          </a:p>
          <a:p>
            <a:pPr indent="-342900" lvl="1" marL="914400" rtl="0" algn="l">
              <a:spcBef>
                <a:spcPts val="0"/>
              </a:spcBef>
              <a:spcAft>
                <a:spcPts val="0"/>
              </a:spcAft>
              <a:buSzPts val="1800"/>
              <a:buChar char="○"/>
            </a:pPr>
            <a:r>
              <a:rPr lang="en" sz="1800"/>
              <a:t>LOI of the insulin growth factor 2 (IGF2)</a:t>
            </a:r>
            <a:endParaRPr sz="1800"/>
          </a:p>
          <a:p>
            <a:pPr indent="-342900" lvl="2" marL="1371600" rtl="0" algn="l">
              <a:spcBef>
                <a:spcPts val="0"/>
              </a:spcBef>
              <a:spcAft>
                <a:spcPts val="0"/>
              </a:spcAft>
              <a:buSzPts val="1800"/>
              <a:buChar char="■"/>
            </a:pPr>
            <a:r>
              <a:rPr lang="en" sz="1800"/>
              <a:t>This LOI causes an increase in progenitor cells in the kidney in Wilms tumors in children and in the GI tract in patients with colorectal cancer. </a:t>
            </a:r>
            <a:endParaRPr sz="1800"/>
          </a:p>
        </p:txBody>
      </p:sp>
      <p:sp>
        <p:nvSpPr>
          <p:cNvPr id="227" name="Google Shape;227;p33"/>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CS</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31" name="Shape 231"/>
        <p:cNvGrpSpPr/>
        <p:nvPr/>
      </p:nvGrpSpPr>
      <p:grpSpPr>
        <a:xfrm>
          <a:off x="0" y="0"/>
          <a:ext cx="0" cy="0"/>
          <a:chOff x="0" y="0"/>
          <a:chExt cx="0" cy="0"/>
        </a:xfrm>
      </p:grpSpPr>
      <p:sp>
        <p:nvSpPr>
          <p:cNvPr id="232" name="Google Shape;232;p34"/>
          <p:cNvSpPr txBox="1"/>
          <p:nvPr>
            <p:ph type="title"/>
          </p:nvPr>
        </p:nvSpPr>
        <p:spPr>
          <a:xfrm>
            <a:off x="457200" y="3585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100">
                <a:latin typeface="Lato Light"/>
                <a:ea typeface="Lato Light"/>
                <a:cs typeface="Lato Light"/>
                <a:sym typeface="Lato Light"/>
              </a:rPr>
              <a:t>Colorectal Cancer, Loss of imprinting</a:t>
            </a:r>
            <a:r>
              <a:rPr b="0" baseline="30000" lang="en" sz="3100" u="sng">
                <a:latin typeface="Lato Light"/>
                <a:ea typeface="Lato Light"/>
                <a:cs typeface="Lato Light"/>
                <a:sym typeface="Lato Light"/>
              </a:rPr>
              <a:t>1</a:t>
            </a:r>
            <a:endParaRPr b="0" baseline="30000" sz="3100" u="sng">
              <a:latin typeface="Lato Light"/>
              <a:ea typeface="Lato Light"/>
              <a:cs typeface="Lato Light"/>
              <a:sym typeface="Lato Light"/>
            </a:endParaRPr>
          </a:p>
        </p:txBody>
      </p:sp>
      <p:sp>
        <p:nvSpPr>
          <p:cNvPr id="233" name="Google Shape;233;p34"/>
          <p:cNvSpPr txBox="1"/>
          <p:nvPr>
            <p:ph idx="1" type="body"/>
          </p:nvPr>
        </p:nvSpPr>
        <p:spPr>
          <a:xfrm>
            <a:off x="311700" y="1306775"/>
            <a:ext cx="8520600" cy="3448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200"/>
              <a:t>IGF2 - a tumor progenitor gene</a:t>
            </a:r>
            <a:endParaRPr sz="2200"/>
          </a:p>
          <a:p>
            <a:pPr indent="-349250" lvl="1" marL="914400" rtl="0" algn="l">
              <a:spcBef>
                <a:spcPts val="0"/>
              </a:spcBef>
              <a:spcAft>
                <a:spcPts val="0"/>
              </a:spcAft>
              <a:buSzPts val="1900"/>
              <a:buChar char="○"/>
            </a:pPr>
            <a:r>
              <a:rPr lang="en" sz="1900"/>
              <a:t>LOI leads to increase in progenitor cell compartment</a:t>
            </a:r>
            <a:endParaRPr sz="1900"/>
          </a:p>
          <a:p>
            <a:pPr indent="-374650" lvl="0" marL="457200" rtl="0" algn="l">
              <a:spcBef>
                <a:spcPts val="0"/>
              </a:spcBef>
              <a:spcAft>
                <a:spcPts val="0"/>
              </a:spcAft>
              <a:buSzPts val="2300"/>
              <a:buChar char="●"/>
            </a:pPr>
            <a:r>
              <a:rPr lang="en" sz="2200"/>
              <a:t>Thinking back to the Epigenetic Progenitor Model </a:t>
            </a:r>
            <a:endParaRPr sz="2200"/>
          </a:p>
        </p:txBody>
      </p:sp>
      <p:sp>
        <p:nvSpPr>
          <p:cNvPr id="234" name="Google Shape;234;p34"/>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CS</a:t>
            </a:r>
            <a:endParaRPr>
              <a:latin typeface="Lato"/>
              <a:ea typeface="Lato"/>
              <a:cs typeface="Lato"/>
              <a:sym typeface="Lato"/>
            </a:endParaRPr>
          </a:p>
        </p:txBody>
      </p:sp>
      <p:pic>
        <p:nvPicPr>
          <p:cNvPr id="235" name="Google Shape;235;p34"/>
          <p:cNvPicPr preferRelativeResize="0"/>
          <p:nvPr/>
        </p:nvPicPr>
        <p:blipFill>
          <a:blip r:embed="rId3">
            <a:alphaModFix/>
          </a:blip>
          <a:stretch>
            <a:fillRect/>
          </a:stretch>
        </p:blipFill>
        <p:spPr>
          <a:xfrm>
            <a:off x="155588" y="3360925"/>
            <a:ext cx="8988425" cy="875700"/>
          </a:xfrm>
          <a:prstGeom prst="rect">
            <a:avLst/>
          </a:prstGeom>
          <a:noFill/>
          <a:ln>
            <a:noFill/>
          </a:ln>
        </p:spPr>
      </p:pic>
      <p:pic>
        <p:nvPicPr>
          <p:cNvPr id="236" name="Google Shape;236;p34"/>
          <p:cNvPicPr preferRelativeResize="0"/>
          <p:nvPr/>
        </p:nvPicPr>
        <p:blipFill rotWithShape="1">
          <a:blip r:embed="rId4">
            <a:alphaModFix/>
          </a:blip>
          <a:srcRect b="19948" l="0" r="53942" t="0"/>
          <a:stretch/>
        </p:blipFill>
        <p:spPr>
          <a:xfrm>
            <a:off x="7023150" y="501125"/>
            <a:ext cx="2040650" cy="161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40" name="Shape 240"/>
        <p:cNvGrpSpPr/>
        <p:nvPr/>
      </p:nvGrpSpPr>
      <p:grpSpPr>
        <a:xfrm>
          <a:off x="0" y="0"/>
          <a:ext cx="0" cy="0"/>
          <a:chOff x="0" y="0"/>
          <a:chExt cx="0" cy="0"/>
        </a:xfrm>
      </p:grpSpPr>
      <p:sp>
        <p:nvSpPr>
          <p:cNvPr id="241" name="Google Shape;241;p35"/>
          <p:cNvSpPr txBox="1"/>
          <p:nvPr>
            <p:ph type="title"/>
          </p:nvPr>
        </p:nvSpPr>
        <p:spPr>
          <a:xfrm>
            <a:off x="457200" y="3040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Bioinformatics Application Colorectal Cancer</a:t>
            </a:r>
            <a:r>
              <a:rPr b="0" baseline="30000" lang="en" sz="3000">
                <a:latin typeface="Lato Light"/>
                <a:ea typeface="Lato Light"/>
                <a:cs typeface="Lato Light"/>
                <a:sym typeface="Lato Light"/>
              </a:rPr>
              <a:t>3</a:t>
            </a:r>
            <a:r>
              <a:rPr b="0" lang="en" sz="3000">
                <a:latin typeface="Lato Light"/>
                <a:ea typeface="Lato Light"/>
                <a:cs typeface="Lato Light"/>
                <a:sym typeface="Lato Light"/>
              </a:rPr>
              <a:t> </a:t>
            </a:r>
            <a:endParaRPr b="0" sz="3000">
              <a:latin typeface="Lato Light"/>
              <a:ea typeface="Lato Light"/>
              <a:cs typeface="Lato Light"/>
              <a:sym typeface="Lato Light"/>
            </a:endParaRPr>
          </a:p>
        </p:txBody>
      </p:sp>
      <p:pic>
        <p:nvPicPr>
          <p:cNvPr id="242" name="Google Shape;242;p35"/>
          <p:cNvPicPr preferRelativeResize="0"/>
          <p:nvPr/>
        </p:nvPicPr>
        <p:blipFill>
          <a:blip r:embed="rId3">
            <a:alphaModFix/>
          </a:blip>
          <a:stretch>
            <a:fillRect/>
          </a:stretch>
        </p:blipFill>
        <p:spPr>
          <a:xfrm>
            <a:off x="2291875" y="2439600"/>
            <a:ext cx="4212850" cy="2475575"/>
          </a:xfrm>
          <a:prstGeom prst="rect">
            <a:avLst/>
          </a:prstGeom>
          <a:noFill/>
          <a:ln>
            <a:noFill/>
          </a:ln>
        </p:spPr>
      </p:pic>
      <p:sp>
        <p:nvSpPr>
          <p:cNvPr id="243" name="Google Shape;243;p35"/>
          <p:cNvSpPr txBox="1"/>
          <p:nvPr>
            <p:ph idx="1" type="body"/>
          </p:nvPr>
        </p:nvSpPr>
        <p:spPr>
          <a:xfrm>
            <a:off x="311700" y="1221275"/>
            <a:ext cx="8520600" cy="148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ChIP-seq was used to obtain PRC2 data</a:t>
            </a:r>
            <a:endParaRPr/>
          </a:p>
          <a:p>
            <a:pPr indent="-317500" lvl="1" marL="914400" rtl="0" algn="l">
              <a:spcBef>
                <a:spcPts val="0"/>
              </a:spcBef>
              <a:spcAft>
                <a:spcPts val="0"/>
              </a:spcAft>
              <a:buSzPts val="1400"/>
              <a:buChar char="○"/>
            </a:pPr>
            <a:r>
              <a:rPr lang="en"/>
              <a:t>Polycomb repressive complex 2 (PRC2) upregulation</a:t>
            </a:r>
            <a:endParaRPr/>
          </a:p>
          <a:p>
            <a:pPr indent="-342900" lvl="0" marL="457200" rtl="0" algn="l">
              <a:spcBef>
                <a:spcPts val="0"/>
              </a:spcBef>
              <a:spcAft>
                <a:spcPts val="0"/>
              </a:spcAft>
              <a:buSzPts val="1800"/>
              <a:buChar char="●"/>
            </a:pPr>
            <a:r>
              <a:rPr lang="en"/>
              <a:t>DNA Methylation </a:t>
            </a:r>
            <a:r>
              <a:rPr lang="en"/>
              <a:t>using a MethyLight assay</a:t>
            </a:r>
            <a:r>
              <a:rPr baseline="30000" lang="en"/>
              <a:t>14</a:t>
            </a:r>
            <a:r>
              <a:rPr lang="en"/>
              <a:t>. </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44" name="Google Shape;244;p35"/>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48" name="Shape 248"/>
        <p:cNvGrpSpPr/>
        <p:nvPr/>
      </p:nvGrpSpPr>
      <p:grpSpPr>
        <a:xfrm>
          <a:off x="0" y="0"/>
          <a:ext cx="0" cy="0"/>
          <a:chOff x="0" y="0"/>
          <a:chExt cx="0" cy="0"/>
        </a:xfrm>
      </p:grpSpPr>
      <p:sp>
        <p:nvSpPr>
          <p:cNvPr id="249" name="Google Shape;249;p36"/>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Part 2 - Hematological Cancers</a:t>
            </a:r>
            <a:endParaRPr b="0" sz="3000">
              <a:latin typeface="Lato Light"/>
              <a:ea typeface="Lato Light"/>
              <a:cs typeface="Lato Light"/>
              <a:sym typeface="Lato Light"/>
            </a:endParaRPr>
          </a:p>
        </p:txBody>
      </p:sp>
      <p:sp>
        <p:nvSpPr>
          <p:cNvPr id="250" name="Google Shape;250;p36"/>
          <p:cNvSpPr txBox="1"/>
          <p:nvPr>
            <p:ph idx="1" type="body"/>
          </p:nvPr>
        </p:nvSpPr>
        <p:spPr>
          <a:xfrm>
            <a:off x="311700" y="1417800"/>
            <a:ext cx="75651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Methylation role in blood cell development</a:t>
            </a:r>
            <a:endParaRPr/>
          </a:p>
          <a:p>
            <a:pPr indent="457200" lvl="0" marL="0" rtl="0" algn="l">
              <a:spcBef>
                <a:spcPts val="1600"/>
              </a:spcBef>
              <a:spcAft>
                <a:spcPts val="0"/>
              </a:spcAft>
              <a:buNone/>
            </a:pPr>
            <a:r>
              <a:rPr lang="en"/>
              <a:t>DNMT1</a:t>
            </a:r>
            <a:endParaRPr/>
          </a:p>
          <a:p>
            <a:pPr indent="457200" lvl="0" marL="0" rtl="0" algn="l">
              <a:spcBef>
                <a:spcPts val="1600"/>
              </a:spcBef>
              <a:spcAft>
                <a:spcPts val="0"/>
              </a:spcAft>
              <a:buNone/>
            </a:pPr>
            <a:r>
              <a:rPr lang="en"/>
              <a:t>DNMT3A</a:t>
            </a:r>
            <a:endParaRPr/>
          </a:p>
          <a:p>
            <a:pPr indent="457200" lvl="0" marL="0" rtl="0" algn="l">
              <a:spcBef>
                <a:spcPts val="1600"/>
              </a:spcBef>
              <a:spcAft>
                <a:spcPts val="0"/>
              </a:spcAft>
              <a:buNone/>
            </a:pPr>
            <a:r>
              <a:rPr lang="en"/>
              <a:t>TET2</a:t>
            </a:r>
            <a:endParaRPr/>
          </a:p>
          <a:p>
            <a:pPr indent="0" lvl="0" marL="0" rtl="0" algn="l">
              <a:spcBef>
                <a:spcPts val="1600"/>
              </a:spcBef>
              <a:spcAft>
                <a:spcPts val="0"/>
              </a:spcAft>
              <a:buNone/>
            </a:pPr>
            <a:r>
              <a:rPr lang="en"/>
              <a:t>HoxA9 and Meis1 role in HSC self-renewal</a:t>
            </a:r>
            <a:endParaRPr/>
          </a:p>
          <a:p>
            <a:pPr indent="0" lvl="0" marL="0" rtl="0" algn="l">
              <a:spcBef>
                <a:spcPts val="1600"/>
              </a:spcBef>
              <a:spcAft>
                <a:spcPts val="1600"/>
              </a:spcAft>
              <a:buNone/>
            </a:pPr>
            <a:r>
              <a:t/>
            </a:r>
            <a:endParaRPr/>
          </a:p>
        </p:txBody>
      </p:sp>
      <p:sp>
        <p:nvSpPr>
          <p:cNvPr id="251" name="Google Shape;251;p36"/>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55" name="Shape 255"/>
        <p:cNvGrpSpPr/>
        <p:nvPr/>
      </p:nvGrpSpPr>
      <p:grpSpPr>
        <a:xfrm>
          <a:off x="0" y="0"/>
          <a:ext cx="0" cy="0"/>
          <a:chOff x="0" y="0"/>
          <a:chExt cx="0" cy="0"/>
        </a:xfrm>
      </p:grpSpPr>
      <p:sp>
        <p:nvSpPr>
          <p:cNvPr id="256" name="Google Shape;256;p37"/>
          <p:cNvSpPr txBox="1"/>
          <p:nvPr>
            <p:ph type="title"/>
          </p:nvPr>
        </p:nvSpPr>
        <p:spPr>
          <a:xfrm>
            <a:off x="453000" y="4009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Hematopoietic stem cells (</a:t>
            </a:r>
            <a:r>
              <a:rPr b="0" lang="en" sz="3000">
                <a:latin typeface="Lato Light"/>
                <a:ea typeface="Lato Light"/>
                <a:cs typeface="Lato Light"/>
                <a:sym typeface="Lato Light"/>
              </a:rPr>
              <a:t>HSCs)</a:t>
            </a:r>
            <a:endParaRPr b="0" sz="3000">
              <a:latin typeface="Lato Light"/>
              <a:ea typeface="Lato Light"/>
              <a:cs typeface="Lato Light"/>
              <a:sym typeface="Lato Light"/>
            </a:endParaRPr>
          </a:p>
        </p:txBody>
      </p:sp>
      <p:sp>
        <p:nvSpPr>
          <p:cNvPr id="257" name="Google Shape;257;p37"/>
          <p:cNvSpPr txBox="1"/>
          <p:nvPr>
            <p:ph idx="1" type="body"/>
          </p:nvPr>
        </p:nvSpPr>
        <p:spPr>
          <a:xfrm>
            <a:off x="379500" y="1400425"/>
            <a:ext cx="8667600" cy="3150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Hematopoietic stem cells reside in the bone marrow </a:t>
            </a:r>
            <a:endParaRPr sz="1600"/>
          </a:p>
          <a:p>
            <a:pPr indent="-330200" lvl="0" marL="457200" rtl="0" algn="l">
              <a:lnSpc>
                <a:spcPct val="150000"/>
              </a:lnSpc>
              <a:spcBef>
                <a:spcPts val="0"/>
              </a:spcBef>
              <a:spcAft>
                <a:spcPts val="0"/>
              </a:spcAft>
              <a:buSzPts val="1600"/>
              <a:buChar char="●"/>
            </a:pPr>
            <a:r>
              <a:rPr lang="en" sz="1600"/>
              <a:t>Defined by their capacity for the </a:t>
            </a:r>
            <a:r>
              <a:rPr lang="en" sz="1600" u="sng"/>
              <a:t>lifelong maintenance</a:t>
            </a:r>
            <a:r>
              <a:rPr lang="en" sz="1600"/>
              <a:t> of blood and bone marrow</a:t>
            </a:r>
            <a:endParaRPr sz="1600"/>
          </a:p>
          <a:p>
            <a:pPr indent="-330200" lvl="0" marL="457200" rtl="0" algn="l">
              <a:spcBef>
                <a:spcPts val="0"/>
              </a:spcBef>
              <a:spcAft>
                <a:spcPts val="0"/>
              </a:spcAft>
              <a:buSzPts val="1600"/>
              <a:buChar char="●"/>
            </a:pPr>
            <a:r>
              <a:rPr lang="en" sz="1600"/>
              <a:t>Achieved through their differentiation into a myriad of cell types, as well as the </a:t>
            </a:r>
            <a:r>
              <a:rPr lang="en" sz="1600" u="sng"/>
              <a:t>regeneration of stem cells via self-renewal</a:t>
            </a:r>
            <a:r>
              <a:rPr lang="en" sz="1600"/>
              <a:t>. (Challen et al. 2011) </a:t>
            </a:r>
            <a:r>
              <a:rPr baseline="30000" lang="en" sz="1600" u="sng">
                <a:solidFill>
                  <a:schemeClr val="hlink"/>
                </a:solidFill>
                <a:hlinkClick action="ppaction://hlinksldjump" r:id="rId4"/>
              </a:rPr>
              <a:t>4</a:t>
            </a:r>
            <a:endParaRPr baseline="30000" sz="1600"/>
          </a:p>
        </p:txBody>
      </p:sp>
      <p:pic>
        <p:nvPicPr>
          <p:cNvPr id="258" name="Google Shape;258;p37"/>
          <p:cNvPicPr preferRelativeResize="0"/>
          <p:nvPr/>
        </p:nvPicPr>
        <p:blipFill>
          <a:blip r:embed="rId5">
            <a:alphaModFix/>
          </a:blip>
          <a:stretch>
            <a:fillRect/>
          </a:stretch>
        </p:blipFill>
        <p:spPr>
          <a:xfrm>
            <a:off x="1970325" y="2757450"/>
            <a:ext cx="4746150" cy="2253251"/>
          </a:xfrm>
          <a:prstGeom prst="rect">
            <a:avLst/>
          </a:prstGeom>
          <a:noFill/>
          <a:ln>
            <a:noFill/>
          </a:ln>
        </p:spPr>
      </p:pic>
      <p:sp>
        <p:nvSpPr>
          <p:cNvPr id="259" name="Google Shape;259;p37"/>
          <p:cNvSpPr txBox="1"/>
          <p:nvPr/>
        </p:nvSpPr>
        <p:spPr>
          <a:xfrm>
            <a:off x="6658450" y="4710700"/>
            <a:ext cx="19395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(Hamey et al. 2016) </a:t>
            </a:r>
            <a:r>
              <a:rPr baseline="30000" lang="en" u="sng">
                <a:solidFill>
                  <a:schemeClr val="hlink"/>
                </a:solidFill>
                <a:latin typeface="Lato"/>
                <a:ea typeface="Lato"/>
                <a:cs typeface="Lato"/>
                <a:sym typeface="Lato"/>
                <a:hlinkClick action="ppaction://hlinksldjump" r:id="rId6"/>
              </a:rPr>
              <a:t>5</a:t>
            </a:r>
            <a:endParaRPr baseline="30000">
              <a:solidFill>
                <a:srgbClr val="FFFFFF"/>
              </a:solidFill>
              <a:latin typeface="Lato"/>
              <a:ea typeface="Lato"/>
              <a:cs typeface="Lato"/>
              <a:sym typeface="Lato"/>
            </a:endParaRPr>
          </a:p>
        </p:txBody>
      </p:sp>
      <p:sp>
        <p:nvSpPr>
          <p:cNvPr id="260" name="Google Shape;260;p37"/>
          <p:cNvSpPr/>
          <p:nvPr/>
        </p:nvSpPr>
        <p:spPr>
          <a:xfrm>
            <a:off x="3518275" y="2844675"/>
            <a:ext cx="901800" cy="12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65" name="Shape 265"/>
        <p:cNvGrpSpPr/>
        <p:nvPr/>
      </p:nvGrpSpPr>
      <p:grpSpPr>
        <a:xfrm>
          <a:off x="0" y="0"/>
          <a:ext cx="0" cy="0"/>
          <a:chOff x="0" y="0"/>
          <a:chExt cx="0" cy="0"/>
        </a:xfrm>
      </p:grpSpPr>
      <p:sp>
        <p:nvSpPr>
          <p:cNvPr id="266" name="Google Shape;266;p38"/>
          <p:cNvSpPr txBox="1"/>
          <p:nvPr>
            <p:ph type="title"/>
          </p:nvPr>
        </p:nvSpPr>
        <p:spPr>
          <a:xfrm>
            <a:off x="457200" y="3861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HSCs and Hematopoiesis</a:t>
            </a:r>
            <a:endParaRPr b="0" sz="3000">
              <a:latin typeface="Lato Light"/>
              <a:ea typeface="Lato Light"/>
              <a:cs typeface="Lato Light"/>
              <a:sym typeface="Lato Light"/>
            </a:endParaRPr>
          </a:p>
          <a:p>
            <a:pPr indent="0" lvl="0" marL="0" rtl="0" algn="l">
              <a:spcBef>
                <a:spcPts val="0"/>
              </a:spcBef>
              <a:spcAft>
                <a:spcPts val="0"/>
              </a:spcAft>
              <a:buNone/>
            </a:pPr>
            <a:r>
              <a:t/>
            </a:r>
            <a:endParaRPr sz="3000"/>
          </a:p>
        </p:txBody>
      </p:sp>
      <p:sp>
        <p:nvSpPr>
          <p:cNvPr id="267" name="Google Shape;267;p38"/>
          <p:cNvSpPr txBox="1"/>
          <p:nvPr>
            <p:ph idx="1" type="body"/>
          </p:nvPr>
        </p:nvSpPr>
        <p:spPr>
          <a:xfrm>
            <a:off x="311700" y="1417800"/>
            <a:ext cx="44499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Dnmt3a  critical in the epigenetic silencing of HSC regulatory (self-renewal) genes, thereby enabling efficient differentiation. </a:t>
            </a:r>
            <a:r>
              <a:rPr lang="en" sz="1600"/>
              <a:t>(Challen et al. 2011) </a:t>
            </a:r>
            <a:r>
              <a:rPr baseline="30000" lang="en" sz="1600" u="sng">
                <a:solidFill>
                  <a:schemeClr val="accent5"/>
                </a:solidFill>
                <a:hlinkClick action="ppaction://hlinksldjump" r:id="rId4"/>
              </a:rPr>
              <a:t>4</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Dnmt3a-null HSCs again regenerated remarkable numbers of HSCs, with an average of 50-fold more HSCs derived from Dnmt3a-null cells than from their control counterparts. </a:t>
            </a:r>
            <a:r>
              <a:rPr lang="en" sz="1600"/>
              <a:t>(Challen et al. 2011) </a:t>
            </a:r>
            <a:r>
              <a:rPr baseline="30000" lang="en" sz="1600" u="sng">
                <a:solidFill>
                  <a:schemeClr val="accent5"/>
                </a:solidFill>
                <a:hlinkClick action="ppaction://hlinksldjump" r:id="rId5"/>
              </a:rPr>
              <a:t>4</a:t>
            </a:r>
            <a:endParaRPr/>
          </a:p>
          <a:p>
            <a:pPr indent="0" lvl="0" marL="0" rtl="0" algn="l">
              <a:spcBef>
                <a:spcPts val="1600"/>
              </a:spcBef>
              <a:spcAft>
                <a:spcPts val="1600"/>
              </a:spcAft>
              <a:buNone/>
            </a:pPr>
            <a:r>
              <a:t/>
            </a:r>
            <a:endParaRPr baseline="30000"/>
          </a:p>
        </p:txBody>
      </p:sp>
      <p:pic>
        <p:nvPicPr>
          <p:cNvPr id="268" name="Google Shape;268;p38"/>
          <p:cNvPicPr preferRelativeResize="0"/>
          <p:nvPr/>
        </p:nvPicPr>
        <p:blipFill>
          <a:blip r:embed="rId6">
            <a:alphaModFix/>
          </a:blip>
          <a:stretch>
            <a:fillRect/>
          </a:stretch>
        </p:blipFill>
        <p:spPr>
          <a:xfrm>
            <a:off x="4761600" y="1139725"/>
            <a:ext cx="1701675" cy="1553725"/>
          </a:xfrm>
          <a:prstGeom prst="rect">
            <a:avLst/>
          </a:prstGeom>
          <a:noFill/>
          <a:ln>
            <a:noFill/>
          </a:ln>
        </p:spPr>
      </p:pic>
      <p:pic>
        <p:nvPicPr>
          <p:cNvPr id="269" name="Google Shape;269;p38"/>
          <p:cNvPicPr preferRelativeResize="0"/>
          <p:nvPr/>
        </p:nvPicPr>
        <p:blipFill>
          <a:blip r:embed="rId7">
            <a:alphaModFix/>
          </a:blip>
          <a:stretch>
            <a:fillRect/>
          </a:stretch>
        </p:blipFill>
        <p:spPr>
          <a:xfrm>
            <a:off x="4914000" y="3188225"/>
            <a:ext cx="3331399" cy="1802875"/>
          </a:xfrm>
          <a:prstGeom prst="rect">
            <a:avLst/>
          </a:prstGeom>
          <a:noFill/>
          <a:ln>
            <a:noFill/>
          </a:ln>
        </p:spPr>
      </p:pic>
      <p:pic>
        <p:nvPicPr>
          <p:cNvPr id="270" name="Google Shape;270;p38"/>
          <p:cNvPicPr preferRelativeResize="0"/>
          <p:nvPr/>
        </p:nvPicPr>
        <p:blipFill>
          <a:blip r:embed="rId8">
            <a:alphaModFix/>
          </a:blip>
          <a:stretch>
            <a:fillRect/>
          </a:stretch>
        </p:blipFill>
        <p:spPr>
          <a:xfrm>
            <a:off x="6857400" y="1183550"/>
            <a:ext cx="1815956" cy="1852275"/>
          </a:xfrm>
          <a:prstGeom prst="rect">
            <a:avLst/>
          </a:prstGeom>
          <a:noFill/>
          <a:ln>
            <a:noFill/>
          </a:ln>
        </p:spPr>
      </p:pic>
      <p:sp>
        <p:nvSpPr>
          <p:cNvPr id="271" name="Google Shape;271;p38"/>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75" name="Shape 275"/>
        <p:cNvGrpSpPr/>
        <p:nvPr/>
      </p:nvGrpSpPr>
      <p:grpSpPr>
        <a:xfrm>
          <a:off x="0" y="0"/>
          <a:ext cx="0" cy="0"/>
          <a:chOff x="0" y="0"/>
          <a:chExt cx="0" cy="0"/>
        </a:xfrm>
      </p:grpSpPr>
      <p:sp>
        <p:nvSpPr>
          <p:cNvPr id="276" name="Google Shape;276;p39"/>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Relation to Hematological Malignancies</a:t>
            </a:r>
            <a:endParaRPr b="0" sz="3000">
              <a:latin typeface="Lato Light"/>
              <a:ea typeface="Lato Light"/>
              <a:cs typeface="Lato Light"/>
              <a:sym typeface="Lato Light"/>
            </a:endParaRPr>
          </a:p>
        </p:txBody>
      </p:sp>
      <p:sp>
        <p:nvSpPr>
          <p:cNvPr id="277" name="Google Shape;277;p39"/>
          <p:cNvSpPr txBox="1"/>
          <p:nvPr>
            <p:ph idx="1" type="body"/>
          </p:nvPr>
        </p:nvSpPr>
        <p:spPr>
          <a:xfrm>
            <a:off x="266775" y="132797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741 hypomethylated DMRs associated with 434 genes in Dnmt3a-null HSCs. Many of the hypomethylated genes are commonly associated with human hematopoietic malignancies, such as Prdm16, Stat1, Ccnd1, Myc, Mn1, Msi2, Men1, Erg and Runx1. </a:t>
            </a:r>
            <a:r>
              <a:rPr lang="en" sz="1600"/>
              <a:t>(Challen et al.  2011) </a:t>
            </a:r>
            <a:r>
              <a:rPr baseline="30000" lang="en" sz="1600" u="sng">
                <a:solidFill>
                  <a:schemeClr val="accent5"/>
                </a:solidFill>
                <a:hlinkClick action="ppaction://hlinksldjump" r:id="rId4"/>
              </a:rPr>
              <a:t>4</a:t>
            </a:r>
            <a:endParaRPr baseline="30000" sz="1600"/>
          </a:p>
        </p:txBody>
      </p:sp>
      <p:pic>
        <p:nvPicPr>
          <p:cNvPr id="278" name="Google Shape;278;p39"/>
          <p:cNvPicPr preferRelativeResize="0"/>
          <p:nvPr/>
        </p:nvPicPr>
        <p:blipFill>
          <a:blip r:embed="rId5">
            <a:alphaModFix/>
          </a:blip>
          <a:stretch>
            <a:fillRect/>
          </a:stretch>
        </p:blipFill>
        <p:spPr>
          <a:xfrm>
            <a:off x="646312" y="2343300"/>
            <a:ext cx="7761526" cy="2243175"/>
          </a:xfrm>
          <a:prstGeom prst="rect">
            <a:avLst/>
          </a:prstGeom>
          <a:noFill/>
          <a:ln>
            <a:noFill/>
          </a:ln>
        </p:spPr>
      </p:pic>
      <p:sp>
        <p:nvSpPr>
          <p:cNvPr id="279" name="Google Shape;279;p39"/>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83" name="Shape 283"/>
        <p:cNvGrpSpPr/>
        <p:nvPr/>
      </p:nvGrpSpPr>
      <p:grpSpPr>
        <a:xfrm>
          <a:off x="0" y="0"/>
          <a:ext cx="0" cy="0"/>
          <a:chOff x="0" y="0"/>
          <a:chExt cx="0" cy="0"/>
        </a:xfrm>
      </p:grpSpPr>
      <p:sp>
        <p:nvSpPr>
          <p:cNvPr id="284" name="Google Shape;284;p40"/>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Relation to Hematological Malignancies</a:t>
            </a:r>
            <a:endParaRPr b="0" sz="3000">
              <a:latin typeface="Lato Light"/>
              <a:ea typeface="Lato Light"/>
              <a:cs typeface="Lato Light"/>
              <a:sym typeface="Lato Light"/>
            </a:endParaRPr>
          </a:p>
        </p:txBody>
      </p:sp>
      <p:sp>
        <p:nvSpPr>
          <p:cNvPr id="285" name="Google Shape;285;p40"/>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pic>
        <p:nvPicPr>
          <p:cNvPr id="286" name="Google Shape;286;p40"/>
          <p:cNvPicPr preferRelativeResize="0"/>
          <p:nvPr/>
        </p:nvPicPr>
        <p:blipFill>
          <a:blip r:embed="rId3">
            <a:alphaModFix/>
          </a:blip>
          <a:stretch>
            <a:fillRect/>
          </a:stretch>
        </p:blipFill>
        <p:spPr>
          <a:xfrm>
            <a:off x="311700" y="1557951"/>
            <a:ext cx="8520601" cy="21733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90" name="Shape 290"/>
        <p:cNvGrpSpPr/>
        <p:nvPr/>
      </p:nvGrpSpPr>
      <p:grpSpPr>
        <a:xfrm>
          <a:off x="0" y="0"/>
          <a:ext cx="0" cy="0"/>
          <a:chOff x="0" y="0"/>
          <a:chExt cx="0" cy="0"/>
        </a:xfrm>
      </p:grpSpPr>
      <p:sp>
        <p:nvSpPr>
          <p:cNvPr id="291" name="Google Shape;291;p41"/>
          <p:cNvSpPr txBox="1"/>
          <p:nvPr>
            <p:ph type="title"/>
          </p:nvPr>
        </p:nvSpPr>
        <p:spPr>
          <a:xfrm>
            <a:off x="457200" y="3861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DNA Methyltransferases</a:t>
            </a:r>
            <a:endParaRPr b="0" sz="3000">
              <a:latin typeface="Lato Light"/>
              <a:ea typeface="Lato Light"/>
              <a:cs typeface="Lato Light"/>
              <a:sym typeface="Lato Light"/>
            </a:endParaRPr>
          </a:p>
          <a:p>
            <a:pPr indent="0" lvl="0" marL="0" rtl="0" algn="l">
              <a:spcBef>
                <a:spcPts val="0"/>
              </a:spcBef>
              <a:spcAft>
                <a:spcPts val="0"/>
              </a:spcAft>
              <a:buNone/>
            </a:pPr>
            <a:r>
              <a:t/>
            </a:r>
            <a:endParaRPr sz="3000"/>
          </a:p>
        </p:txBody>
      </p:sp>
      <p:sp>
        <p:nvSpPr>
          <p:cNvPr id="292" name="Google Shape;292;p41"/>
          <p:cNvSpPr txBox="1"/>
          <p:nvPr>
            <p:ph idx="1" type="body"/>
          </p:nvPr>
        </p:nvSpPr>
        <p:spPr>
          <a:xfrm>
            <a:off x="311700" y="1417800"/>
            <a:ext cx="68301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Is there treatment to mutant Dnmt3a in certain types of leukemias?</a:t>
            </a:r>
            <a:endParaRPr>
              <a:solidFill>
                <a:srgbClr val="FFFFFF"/>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Class what about other DNMTs?  Do you hypothesize same or similar </a:t>
            </a:r>
            <a:r>
              <a:rPr lang="en">
                <a:solidFill>
                  <a:srgbClr val="000000"/>
                </a:solidFill>
              </a:rPr>
              <a:t>results</a:t>
            </a:r>
            <a:r>
              <a:rPr lang="en">
                <a:solidFill>
                  <a:srgbClr val="000000"/>
                </a:solidFill>
              </a:rPr>
              <a:t>?</a:t>
            </a:r>
            <a:endParaRPr>
              <a:solidFill>
                <a:srgbClr val="000000"/>
              </a:solidFill>
            </a:endParaRPr>
          </a:p>
        </p:txBody>
      </p:sp>
      <p:sp>
        <p:nvSpPr>
          <p:cNvPr id="293" name="Google Shape;293;p41"/>
          <p:cNvSpPr txBox="1"/>
          <p:nvPr/>
        </p:nvSpPr>
        <p:spPr>
          <a:xfrm>
            <a:off x="5402075" y="4221613"/>
            <a:ext cx="2645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94" name="Google Shape;294;p41"/>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Role of DNA Methylation in Cancer</a:t>
            </a:r>
            <a:endParaRPr b="0" sz="3000">
              <a:latin typeface="Lato Light"/>
              <a:ea typeface="Lato Light"/>
              <a:cs typeface="Lato Light"/>
              <a:sym typeface="Lato Light"/>
            </a:endParaRPr>
          </a:p>
        </p:txBody>
      </p:sp>
      <p:sp>
        <p:nvSpPr>
          <p:cNvPr id="84" name="Google Shape;84;p15"/>
          <p:cNvSpPr txBox="1"/>
          <p:nvPr>
            <p:ph idx="1" type="body"/>
          </p:nvPr>
        </p:nvSpPr>
        <p:spPr>
          <a:xfrm>
            <a:off x="311700" y="1417800"/>
            <a:ext cx="4987500" cy="315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As described by Baylin and Jones in Ch. 34, the three epigenetic modifications proposed in the diagram will in tandem contribute to cancer. </a:t>
            </a:r>
            <a:endParaRPr sz="1600"/>
          </a:p>
          <a:p>
            <a:pPr indent="-330200" lvl="1" marL="914400" rtl="0" algn="l">
              <a:spcBef>
                <a:spcPts val="0"/>
              </a:spcBef>
              <a:spcAft>
                <a:spcPts val="0"/>
              </a:spcAft>
              <a:buSzPts val="1600"/>
              <a:buChar char="○"/>
            </a:pPr>
            <a:r>
              <a:rPr b="1" lang="en" sz="1600"/>
              <a:t>general hypomethylation of the cancer genome leading to genome instability and aneuploidy</a:t>
            </a:r>
            <a:endParaRPr b="1" sz="1600"/>
          </a:p>
          <a:p>
            <a:pPr indent="-330200" lvl="1" marL="914400" rtl="0" algn="l">
              <a:spcBef>
                <a:spcPts val="0"/>
              </a:spcBef>
              <a:spcAft>
                <a:spcPts val="0"/>
              </a:spcAft>
              <a:buSzPts val="1600"/>
              <a:buChar char="○"/>
            </a:pPr>
            <a:r>
              <a:rPr b="1" lang="en" sz="1600"/>
              <a:t>hypermethylation of CpG islands in 5’ regions of tumor suppressor genes</a:t>
            </a:r>
            <a:endParaRPr b="1" sz="1600"/>
          </a:p>
          <a:p>
            <a:pPr indent="-330200" lvl="1" marL="914400" rtl="0" algn="l">
              <a:spcBef>
                <a:spcPts val="0"/>
              </a:spcBef>
              <a:spcAft>
                <a:spcPts val="0"/>
              </a:spcAft>
              <a:buSzPts val="1600"/>
              <a:buChar char="○"/>
            </a:pPr>
            <a:r>
              <a:rPr b="1" lang="en" sz="1600"/>
              <a:t>mutagenesis of the methylated cytosines through UV exposure or other environmental factors </a:t>
            </a:r>
            <a:endParaRPr b="1" sz="1600"/>
          </a:p>
        </p:txBody>
      </p:sp>
      <p:pic>
        <p:nvPicPr>
          <p:cNvPr id="85" name="Google Shape;85;p15"/>
          <p:cNvPicPr preferRelativeResize="0"/>
          <p:nvPr/>
        </p:nvPicPr>
        <p:blipFill>
          <a:blip r:embed="rId3">
            <a:alphaModFix/>
          </a:blip>
          <a:stretch>
            <a:fillRect/>
          </a:stretch>
        </p:blipFill>
        <p:spPr>
          <a:xfrm>
            <a:off x="5153853" y="1417788"/>
            <a:ext cx="3532950" cy="3456775"/>
          </a:xfrm>
          <a:prstGeom prst="rect">
            <a:avLst/>
          </a:prstGeom>
          <a:noFill/>
          <a:ln>
            <a:noFill/>
          </a:ln>
        </p:spPr>
      </p:pic>
      <p:sp>
        <p:nvSpPr>
          <p:cNvPr id="86" name="Google Shape;86;p15"/>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CS</a:t>
            </a: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98" name="Shape 298"/>
        <p:cNvGrpSpPr/>
        <p:nvPr/>
      </p:nvGrpSpPr>
      <p:grpSpPr>
        <a:xfrm>
          <a:off x="0" y="0"/>
          <a:ext cx="0" cy="0"/>
          <a:chOff x="0" y="0"/>
          <a:chExt cx="0" cy="0"/>
        </a:xfrm>
      </p:grpSpPr>
      <p:sp>
        <p:nvSpPr>
          <p:cNvPr id="299" name="Google Shape;299;p42"/>
          <p:cNvSpPr txBox="1"/>
          <p:nvPr>
            <p:ph type="title"/>
          </p:nvPr>
        </p:nvSpPr>
        <p:spPr>
          <a:xfrm>
            <a:off x="457200" y="2896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HSCs and Hematopoiesis - A Little Complicated?</a:t>
            </a:r>
            <a:endParaRPr b="0" sz="3000">
              <a:latin typeface="Lato Light"/>
              <a:ea typeface="Lato Light"/>
              <a:cs typeface="Lato Light"/>
              <a:sym typeface="Lato Light"/>
            </a:endParaRPr>
          </a:p>
          <a:p>
            <a:pPr indent="0" lvl="0" marL="0" rtl="0" algn="l">
              <a:spcBef>
                <a:spcPts val="0"/>
              </a:spcBef>
              <a:spcAft>
                <a:spcPts val="0"/>
              </a:spcAft>
              <a:buNone/>
            </a:pPr>
            <a:r>
              <a:t/>
            </a:r>
            <a:endParaRPr/>
          </a:p>
        </p:txBody>
      </p:sp>
      <p:sp>
        <p:nvSpPr>
          <p:cNvPr id="300" name="Google Shape;300;p42"/>
          <p:cNvSpPr txBox="1"/>
          <p:nvPr>
            <p:ph idx="1" type="body"/>
          </p:nvPr>
        </p:nvSpPr>
        <p:spPr>
          <a:xfrm>
            <a:off x="311700" y="1417800"/>
            <a:ext cx="4119900" cy="3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Completed Dnmt1 knockout, mice HSCs were not able to differentiate to </a:t>
            </a:r>
            <a:r>
              <a:rPr lang="en"/>
              <a:t>myeloid</a:t>
            </a:r>
            <a:r>
              <a:rPr lang="en"/>
              <a:t> or B-cell.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Notably, HSCs from mice with </a:t>
            </a:r>
            <a:r>
              <a:rPr lang="en" u="sng"/>
              <a:t>reduced [Dnmt1]</a:t>
            </a:r>
            <a:r>
              <a:rPr lang="en"/>
              <a:t> activity </a:t>
            </a:r>
            <a:r>
              <a:rPr lang="en" u="sng"/>
              <a:t>cannot suppress key myeloerythroid regulators and thus can differentiate into myeloerythroid</a:t>
            </a:r>
            <a:r>
              <a:rPr lang="en"/>
              <a:t>, but not lymphoid, progeny. (Bröske et al) </a:t>
            </a:r>
            <a:r>
              <a:rPr baseline="30000" lang="en" u="sng">
                <a:solidFill>
                  <a:schemeClr val="hlink"/>
                </a:solidFill>
                <a:hlinkClick action="ppaction://hlinksldjump" r:id="rId4"/>
              </a:rPr>
              <a:t>6</a:t>
            </a:r>
            <a:endParaRPr baseline="30000"/>
          </a:p>
          <a:p>
            <a:pPr indent="0" lvl="0" marL="0" rtl="0" algn="l">
              <a:spcBef>
                <a:spcPts val="1600"/>
              </a:spcBef>
              <a:spcAft>
                <a:spcPts val="0"/>
              </a:spcAft>
              <a:buNone/>
            </a:pPr>
            <a:r>
              <a:rPr lang="en">
                <a:solidFill>
                  <a:srgbClr val="000000"/>
                </a:solidFill>
              </a:rPr>
              <a:t>Ablation DNMTs -&gt; Leukemia or Lymphoma more likely?</a:t>
            </a:r>
            <a:endParaRPr baseline="30000"/>
          </a:p>
          <a:p>
            <a:pPr indent="0" lvl="0" marL="0" rtl="0" algn="l">
              <a:spcBef>
                <a:spcPts val="1600"/>
              </a:spcBef>
              <a:spcAft>
                <a:spcPts val="1600"/>
              </a:spcAft>
              <a:buNone/>
            </a:pPr>
            <a:r>
              <a:t/>
            </a:r>
            <a:endParaRPr/>
          </a:p>
        </p:txBody>
      </p:sp>
      <p:pic>
        <p:nvPicPr>
          <p:cNvPr id="301" name="Google Shape;301;p42"/>
          <p:cNvPicPr preferRelativeResize="0"/>
          <p:nvPr/>
        </p:nvPicPr>
        <p:blipFill>
          <a:blip r:embed="rId5">
            <a:alphaModFix/>
          </a:blip>
          <a:stretch>
            <a:fillRect/>
          </a:stretch>
        </p:blipFill>
        <p:spPr>
          <a:xfrm>
            <a:off x="4656300" y="1074724"/>
            <a:ext cx="1924250" cy="1677125"/>
          </a:xfrm>
          <a:prstGeom prst="rect">
            <a:avLst/>
          </a:prstGeom>
          <a:noFill/>
          <a:ln>
            <a:noFill/>
          </a:ln>
        </p:spPr>
      </p:pic>
      <p:sp>
        <p:nvSpPr>
          <p:cNvPr id="302" name="Google Shape;302;p42"/>
          <p:cNvSpPr txBox="1"/>
          <p:nvPr/>
        </p:nvSpPr>
        <p:spPr>
          <a:xfrm>
            <a:off x="6694350" y="1485175"/>
            <a:ext cx="2645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Blue = Dnmt1+/+</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Green = Dnmt1 -/-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Mix = </a:t>
            </a:r>
            <a:r>
              <a:rPr b="1" lang="en">
                <a:latin typeface="Lato"/>
                <a:ea typeface="Lato"/>
                <a:cs typeface="Lato"/>
                <a:sym typeface="Lato"/>
              </a:rPr>
              <a:t>Myeloid</a:t>
            </a:r>
            <a:r>
              <a:rPr b="1" lang="en">
                <a:latin typeface="Lato"/>
                <a:ea typeface="Lato"/>
                <a:cs typeface="Lato"/>
                <a:sym typeface="Lato"/>
              </a:rPr>
              <a:t> and B-cell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03" name="Google Shape;303;p42"/>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pic>
        <p:nvPicPr>
          <p:cNvPr id="304" name="Google Shape;304;p42"/>
          <p:cNvPicPr preferRelativeResize="0"/>
          <p:nvPr/>
        </p:nvPicPr>
        <p:blipFill>
          <a:blip r:embed="rId6">
            <a:alphaModFix/>
          </a:blip>
          <a:stretch>
            <a:fillRect/>
          </a:stretch>
        </p:blipFill>
        <p:spPr>
          <a:xfrm>
            <a:off x="4656300" y="2891925"/>
            <a:ext cx="1924250" cy="2042500"/>
          </a:xfrm>
          <a:prstGeom prst="rect">
            <a:avLst/>
          </a:prstGeom>
          <a:noFill/>
          <a:ln>
            <a:noFill/>
          </a:ln>
        </p:spPr>
      </p:pic>
      <p:sp>
        <p:nvSpPr>
          <p:cNvPr id="305" name="Google Shape;305;p42"/>
          <p:cNvSpPr txBox="1"/>
          <p:nvPr/>
        </p:nvSpPr>
        <p:spPr>
          <a:xfrm>
            <a:off x="6694350" y="33254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Blue = Dnmt1+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Dnmt1 </a:t>
            </a:r>
            <a:r>
              <a:rPr b="1" lang="en">
                <a:latin typeface="Lato"/>
                <a:ea typeface="Lato"/>
                <a:cs typeface="Lato"/>
                <a:sym typeface="Lato"/>
              </a:rPr>
              <a:t>hypomorphic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Orange = </a:t>
            </a:r>
            <a:r>
              <a:rPr b="1" lang="en">
                <a:latin typeface="Lato"/>
                <a:ea typeface="Lato"/>
                <a:cs typeface="Lato"/>
                <a:sym typeface="Lato"/>
              </a:rPr>
              <a:t>Dnmt1-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Dnmt1 hypomorphic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09" name="Shape 309"/>
        <p:cNvGrpSpPr/>
        <p:nvPr/>
      </p:nvGrpSpPr>
      <p:grpSpPr>
        <a:xfrm>
          <a:off x="0" y="0"/>
          <a:ext cx="0" cy="0"/>
          <a:chOff x="0" y="0"/>
          <a:chExt cx="0" cy="0"/>
        </a:xfrm>
      </p:grpSpPr>
      <p:sp>
        <p:nvSpPr>
          <p:cNvPr id="310" name="Google Shape;310;p43"/>
          <p:cNvSpPr txBox="1"/>
          <p:nvPr>
            <p:ph type="title"/>
          </p:nvPr>
        </p:nvSpPr>
        <p:spPr>
          <a:xfrm>
            <a:off x="457200" y="812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HSCs and Hematopoiesis - Even more Complicated??</a:t>
            </a:r>
            <a:endParaRPr b="0" sz="2800">
              <a:latin typeface="Lato Light"/>
              <a:ea typeface="Lato Light"/>
              <a:cs typeface="Lato Light"/>
              <a:sym typeface="Lato Light"/>
            </a:endParaRPr>
          </a:p>
          <a:p>
            <a:pPr indent="0" lvl="0" marL="0" rtl="0" algn="l">
              <a:spcBef>
                <a:spcPts val="0"/>
              </a:spcBef>
              <a:spcAft>
                <a:spcPts val="0"/>
              </a:spcAft>
              <a:buNone/>
            </a:pPr>
            <a:r>
              <a:t/>
            </a:r>
            <a:endParaRPr sz="3000"/>
          </a:p>
        </p:txBody>
      </p:sp>
      <p:sp>
        <p:nvSpPr>
          <p:cNvPr id="311" name="Google Shape;311;p43"/>
          <p:cNvSpPr txBox="1"/>
          <p:nvPr/>
        </p:nvSpPr>
        <p:spPr>
          <a:xfrm>
            <a:off x="5973600" y="1563150"/>
            <a:ext cx="2645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12" name="Google Shape;312;p43"/>
          <p:cNvPicPr preferRelativeResize="0"/>
          <p:nvPr/>
        </p:nvPicPr>
        <p:blipFill>
          <a:blip r:embed="rId4">
            <a:alphaModFix/>
          </a:blip>
          <a:stretch>
            <a:fillRect/>
          </a:stretch>
        </p:blipFill>
        <p:spPr>
          <a:xfrm>
            <a:off x="323850" y="1978600"/>
            <a:ext cx="3312725" cy="1779350"/>
          </a:xfrm>
          <a:prstGeom prst="rect">
            <a:avLst/>
          </a:prstGeom>
          <a:noFill/>
          <a:ln>
            <a:noFill/>
          </a:ln>
        </p:spPr>
      </p:pic>
      <p:pic>
        <p:nvPicPr>
          <p:cNvPr id="313" name="Google Shape;313;p43"/>
          <p:cNvPicPr preferRelativeResize="0"/>
          <p:nvPr/>
        </p:nvPicPr>
        <p:blipFill>
          <a:blip r:embed="rId5">
            <a:alphaModFix/>
          </a:blip>
          <a:stretch>
            <a:fillRect/>
          </a:stretch>
        </p:blipFill>
        <p:spPr>
          <a:xfrm>
            <a:off x="4392725" y="1543350"/>
            <a:ext cx="2575200" cy="3150900"/>
          </a:xfrm>
          <a:prstGeom prst="rect">
            <a:avLst/>
          </a:prstGeom>
          <a:noFill/>
          <a:ln>
            <a:noFill/>
          </a:ln>
        </p:spPr>
      </p:pic>
      <p:cxnSp>
        <p:nvCxnSpPr>
          <p:cNvPr id="314" name="Google Shape;314;p43"/>
          <p:cNvCxnSpPr/>
          <p:nvPr/>
        </p:nvCxnSpPr>
        <p:spPr>
          <a:xfrm rot="10800000">
            <a:off x="6663975" y="3404800"/>
            <a:ext cx="521700" cy="16800"/>
          </a:xfrm>
          <a:prstGeom prst="straightConnector1">
            <a:avLst/>
          </a:prstGeom>
          <a:noFill/>
          <a:ln cap="flat" cmpd="sng" w="9525">
            <a:solidFill>
              <a:srgbClr val="0000FF"/>
            </a:solidFill>
            <a:prstDash val="solid"/>
            <a:round/>
            <a:headEnd len="med" w="med" type="none"/>
            <a:tailEnd len="med" w="med" type="triangle"/>
          </a:ln>
        </p:spPr>
      </p:cxnSp>
      <p:cxnSp>
        <p:nvCxnSpPr>
          <p:cNvPr id="315" name="Google Shape;315;p43"/>
          <p:cNvCxnSpPr/>
          <p:nvPr/>
        </p:nvCxnSpPr>
        <p:spPr>
          <a:xfrm rot="10800000">
            <a:off x="6825650" y="3256275"/>
            <a:ext cx="337800" cy="154200"/>
          </a:xfrm>
          <a:prstGeom prst="straightConnector1">
            <a:avLst/>
          </a:prstGeom>
          <a:noFill/>
          <a:ln cap="flat" cmpd="sng" w="9525">
            <a:solidFill>
              <a:srgbClr val="0000FF"/>
            </a:solidFill>
            <a:prstDash val="solid"/>
            <a:round/>
            <a:headEnd len="med" w="med" type="none"/>
            <a:tailEnd len="med" w="med" type="triangle"/>
          </a:ln>
        </p:spPr>
      </p:cxnSp>
      <p:sp>
        <p:nvSpPr>
          <p:cNvPr id="316" name="Google Shape;316;p43"/>
          <p:cNvSpPr txBox="1"/>
          <p:nvPr/>
        </p:nvSpPr>
        <p:spPr>
          <a:xfrm>
            <a:off x="4392725" y="4694250"/>
            <a:ext cx="27930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(Trowbridge et al. 2012) </a:t>
            </a:r>
            <a:r>
              <a:rPr baseline="30000" lang="en" u="sng">
                <a:solidFill>
                  <a:schemeClr val="hlink"/>
                </a:solidFill>
                <a:latin typeface="Lato"/>
                <a:ea typeface="Lato"/>
                <a:cs typeface="Lato"/>
                <a:sym typeface="Lato"/>
                <a:hlinkClick action="ppaction://hlinksldjump" r:id="rId6"/>
              </a:rPr>
              <a:t>10</a:t>
            </a:r>
            <a:endParaRPr baseline="30000">
              <a:solidFill>
                <a:srgbClr val="FFFFFF"/>
              </a:solidFill>
              <a:latin typeface="Lato"/>
              <a:ea typeface="Lato"/>
              <a:cs typeface="Lato"/>
              <a:sym typeface="Lato"/>
            </a:endParaRPr>
          </a:p>
        </p:txBody>
      </p:sp>
      <p:sp>
        <p:nvSpPr>
          <p:cNvPr id="317" name="Google Shape;317;p43"/>
          <p:cNvSpPr txBox="1"/>
          <p:nvPr/>
        </p:nvSpPr>
        <p:spPr>
          <a:xfrm>
            <a:off x="4392725" y="971450"/>
            <a:ext cx="3638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Department of Pediatric Oncology,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Dana-Farber Cancer Institute</a:t>
            </a:r>
            <a:endParaRPr>
              <a:latin typeface="Lato"/>
              <a:ea typeface="Lato"/>
              <a:cs typeface="Lato"/>
              <a:sym typeface="Lato"/>
            </a:endParaRPr>
          </a:p>
        </p:txBody>
      </p:sp>
      <p:sp>
        <p:nvSpPr>
          <p:cNvPr id="318" name="Google Shape;318;p43"/>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
        <p:nvSpPr>
          <p:cNvPr id="319" name="Google Shape;319;p43"/>
          <p:cNvSpPr txBox="1"/>
          <p:nvPr/>
        </p:nvSpPr>
        <p:spPr>
          <a:xfrm>
            <a:off x="7465200" y="1564050"/>
            <a:ext cx="1873500" cy="8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LSK</a:t>
            </a:r>
            <a:r>
              <a:rPr lang="en">
                <a:latin typeface="Lato"/>
                <a:ea typeface="Lato"/>
                <a:cs typeface="Lato"/>
                <a:sym typeface="Lato"/>
              </a:rPr>
              <a:t>: Lin Sca-1+ c-Kit+ (HSCs)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GMP</a:t>
            </a:r>
            <a:r>
              <a:rPr lang="en">
                <a:latin typeface="Lato"/>
                <a:ea typeface="Lato"/>
                <a:cs typeface="Lato"/>
                <a:sym typeface="Lato"/>
              </a:rPr>
              <a:t>: granulocyte– macrophage progenitors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L-GMP</a:t>
            </a:r>
            <a:r>
              <a:rPr lang="en">
                <a:latin typeface="Lato"/>
                <a:ea typeface="Lato"/>
                <a:cs typeface="Lato"/>
                <a:sym typeface="Lato"/>
              </a:rPr>
              <a:t>: leukemic g</a:t>
            </a:r>
            <a:r>
              <a:rPr lang="en">
                <a:latin typeface="Lato"/>
                <a:ea typeface="Lato"/>
                <a:cs typeface="Lato"/>
                <a:sym typeface="Lato"/>
              </a:rPr>
              <a:t>ranulocyte– macrophage progenitors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23" name="Shape 323"/>
        <p:cNvGrpSpPr/>
        <p:nvPr/>
      </p:nvGrpSpPr>
      <p:grpSpPr>
        <a:xfrm>
          <a:off x="0" y="0"/>
          <a:ext cx="0" cy="0"/>
          <a:chOff x="0" y="0"/>
          <a:chExt cx="0" cy="0"/>
        </a:xfrm>
      </p:grpSpPr>
      <p:sp>
        <p:nvSpPr>
          <p:cNvPr id="324" name="Google Shape;324;p44"/>
          <p:cNvSpPr txBox="1"/>
          <p:nvPr>
            <p:ph type="title"/>
          </p:nvPr>
        </p:nvSpPr>
        <p:spPr>
          <a:xfrm>
            <a:off x="457200" y="4022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Excerpts from (You and Jones 2012) </a:t>
            </a:r>
            <a:r>
              <a:rPr b="0" baseline="30000" lang="en" sz="3000" u="sng">
                <a:solidFill>
                  <a:schemeClr val="hlink"/>
                </a:solidFill>
                <a:latin typeface="Lato Light"/>
                <a:ea typeface="Lato Light"/>
                <a:cs typeface="Lato Light"/>
                <a:sym typeface="Lato Light"/>
                <a:hlinkClick action="ppaction://hlinksldjump" r:id="rId4"/>
              </a:rPr>
              <a:t>7</a:t>
            </a:r>
            <a:endParaRPr b="0" baseline="30000" sz="3000">
              <a:latin typeface="Lato Light"/>
              <a:ea typeface="Lato Light"/>
              <a:cs typeface="Lato Light"/>
              <a:sym typeface="Lato Light"/>
            </a:endParaRPr>
          </a:p>
        </p:txBody>
      </p:sp>
      <p:sp>
        <p:nvSpPr>
          <p:cNvPr id="325" name="Google Shape;325;p44"/>
          <p:cNvSpPr txBox="1"/>
          <p:nvPr>
            <p:ph idx="1" type="body"/>
          </p:nvPr>
        </p:nvSpPr>
        <p:spPr>
          <a:xfrm>
            <a:off x="266775" y="132797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Recent studies uncovered a role of DNMT3A in silencing self-renewal genes in hematopoietic stem cells (HSCs) to permit efficient hematopoietic differentiation and its loss progressively impairs HSC differentiation (Challen et al., 2011; Trowbridge and Orkin, 2011). </a:t>
            </a:r>
            <a:endParaRPr sz="1600"/>
          </a:p>
          <a:p>
            <a:pPr indent="0" lvl="0" marL="0" rtl="0" algn="l">
              <a:spcBef>
                <a:spcPts val="1600"/>
              </a:spcBef>
              <a:spcAft>
                <a:spcPts val="0"/>
              </a:spcAft>
              <a:buNone/>
            </a:pPr>
            <a:r>
              <a:rPr lang="en" sz="1600"/>
              <a:t>All known DNMT3A mutations are related to poor survival in AML(Ley et al., 2010; Yan et al., 2011), suggesting that these mutations prevent differentiation and have an important role in the progression of disease. (You and Jones) </a:t>
            </a:r>
            <a:r>
              <a:rPr baseline="30000" lang="en" sz="1600" u="sng">
                <a:solidFill>
                  <a:schemeClr val="hlink"/>
                </a:solidFill>
                <a:hlinkClick action="ppaction://hlinksldjump" r:id="rId5"/>
              </a:rPr>
              <a:t>7</a:t>
            </a:r>
            <a:endParaRPr baseline="30000" sz="1600"/>
          </a:p>
          <a:p>
            <a:pPr indent="0" lvl="0" marL="0" rtl="0" algn="l">
              <a:spcBef>
                <a:spcPts val="1600"/>
              </a:spcBef>
              <a:spcAft>
                <a:spcPts val="0"/>
              </a:spcAft>
              <a:buNone/>
            </a:pPr>
            <a:r>
              <a:rPr lang="en" sz="1600"/>
              <a:t>Notably, TET2 loss-of-function mutations were mutually exclusive of mutations in IDH1 (isocitrate dehydrogenase1) and IDH2, which are known to induce DNA hypermethylation and impair differentiation in hematopoietic cells (Figueroa et al., 2010). </a:t>
            </a:r>
            <a:endParaRPr baseline="30000" sz="1600"/>
          </a:p>
          <a:p>
            <a:pPr indent="0" lvl="0" marL="0" rtl="0" algn="l">
              <a:spcBef>
                <a:spcPts val="1600"/>
              </a:spcBef>
              <a:spcAft>
                <a:spcPts val="1600"/>
              </a:spcAft>
              <a:buNone/>
            </a:pPr>
            <a:r>
              <a:rPr baseline="30000" lang="en" sz="1600"/>
              <a:t>	</a:t>
            </a:r>
            <a:endParaRPr baseline="30000" sz="1600"/>
          </a:p>
        </p:txBody>
      </p:sp>
      <p:sp>
        <p:nvSpPr>
          <p:cNvPr id="326" name="Google Shape;326;p44"/>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30" name="Shape 330"/>
        <p:cNvGrpSpPr/>
        <p:nvPr/>
      </p:nvGrpSpPr>
      <p:grpSpPr>
        <a:xfrm>
          <a:off x="0" y="0"/>
          <a:ext cx="0" cy="0"/>
          <a:chOff x="0" y="0"/>
          <a:chExt cx="0" cy="0"/>
        </a:xfrm>
      </p:grpSpPr>
      <p:sp>
        <p:nvSpPr>
          <p:cNvPr id="331" name="Google Shape;331;p45"/>
          <p:cNvSpPr txBox="1"/>
          <p:nvPr>
            <p:ph type="title"/>
          </p:nvPr>
        </p:nvSpPr>
        <p:spPr>
          <a:xfrm>
            <a:off x="457200" y="664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Polycomb group targets </a:t>
            </a:r>
            <a:br>
              <a:rPr b="0" lang="en" sz="3000">
                <a:latin typeface="Lato Light"/>
                <a:ea typeface="Lato Light"/>
                <a:cs typeface="Lato Light"/>
                <a:sym typeface="Lato Light"/>
              </a:rPr>
            </a:br>
            <a:r>
              <a:rPr b="0" lang="en" sz="3000">
                <a:latin typeface="Lato Light"/>
                <a:ea typeface="Lato Light"/>
                <a:cs typeface="Lato Light"/>
                <a:sym typeface="Lato Light"/>
              </a:rPr>
              <a:t>(</a:t>
            </a:r>
            <a:r>
              <a:rPr b="0" lang="en" sz="3000">
                <a:latin typeface="Lato Light"/>
                <a:ea typeface="Lato Light"/>
                <a:cs typeface="Lato Light"/>
                <a:sym typeface="Lato Light"/>
              </a:rPr>
              <a:t>Teschendorff</a:t>
            </a:r>
            <a:r>
              <a:rPr b="0" lang="en" sz="3000">
                <a:latin typeface="Lato Light"/>
                <a:ea typeface="Lato Light"/>
                <a:cs typeface="Lato Light"/>
                <a:sym typeface="Lato Light"/>
              </a:rPr>
              <a:t> et al., 2010) </a:t>
            </a:r>
            <a:r>
              <a:rPr baseline="30000" lang="en" sz="3000" u="sng">
                <a:solidFill>
                  <a:schemeClr val="hlink"/>
                </a:solidFill>
                <a:latin typeface="Lato"/>
                <a:ea typeface="Lato"/>
                <a:cs typeface="Lato"/>
                <a:sym typeface="Lato"/>
                <a:hlinkClick action="ppaction://hlinksldjump" r:id="rId3"/>
              </a:rPr>
              <a:t>19</a:t>
            </a:r>
            <a:endParaRPr b="0" sz="3000">
              <a:latin typeface="Lato Light"/>
              <a:ea typeface="Lato Light"/>
              <a:cs typeface="Lato Light"/>
              <a:sym typeface="Lato Light"/>
            </a:endParaRPr>
          </a:p>
        </p:txBody>
      </p:sp>
      <p:sp>
        <p:nvSpPr>
          <p:cNvPr id="332" name="Google Shape;332;p45"/>
          <p:cNvSpPr txBox="1"/>
          <p:nvPr/>
        </p:nvSpPr>
        <p:spPr>
          <a:xfrm>
            <a:off x="457200" y="1417800"/>
            <a:ext cx="5943600" cy="289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Hypothesis using two  connection</a:t>
            </a:r>
            <a:endParaRPr b="1">
              <a:solidFill>
                <a:srgbClr val="FFFFFF"/>
              </a:solidFill>
              <a:latin typeface="Lato"/>
              <a:ea typeface="Lato"/>
              <a:cs typeface="Lato"/>
              <a:sym typeface="Lato"/>
            </a:endParaRPr>
          </a:p>
          <a:p>
            <a:pPr indent="0" lvl="0" marL="457200" rtl="0" algn="l">
              <a:lnSpc>
                <a:spcPct val="115000"/>
              </a:lnSpc>
              <a:spcBef>
                <a:spcPts val="0"/>
              </a:spcBef>
              <a:spcAft>
                <a:spcPts val="0"/>
              </a:spcAft>
              <a:buNone/>
            </a:pPr>
            <a:r>
              <a:rPr b="1" lang="en">
                <a:solidFill>
                  <a:srgbClr val="FFFFFF"/>
                </a:solidFill>
                <a:latin typeface="Lato"/>
                <a:ea typeface="Lato"/>
                <a:cs typeface="Lato"/>
                <a:sym typeface="Lato"/>
              </a:rPr>
              <a:t>1.    promoters of PCGT that is methylated in cancer </a:t>
            </a:r>
            <a:r>
              <a:rPr b="1" baseline="30000" lang="en" u="sng">
                <a:solidFill>
                  <a:schemeClr val="accent5"/>
                </a:solidFill>
                <a:latin typeface="Lato"/>
                <a:ea typeface="Lato"/>
                <a:cs typeface="Lato"/>
                <a:sym typeface="Lato"/>
                <a:hlinkClick action="ppaction://hlinksldjump" r:id="rId4"/>
              </a:rPr>
              <a:t>19</a:t>
            </a:r>
            <a:endParaRPr b="1">
              <a:solidFill>
                <a:srgbClr val="FFFFFF"/>
              </a:solidFill>
              <a:latin typeface="Lato"/>
              <a:ea typeface="Lato"/>
              <a:cs typeface="Lato"/>
              <a:sym typeface="Lato"/>
            </a:endParaRPr>
          </a:p>
          <a:p>
            <a:pPr indent="0" lvl="0" marL="457200" rtl="0" algn="l">
              <a:lnSpc>
                <a:spcPct val="115000"/>
              </a:lnSpc>
              <a:spcBef>
                <a:spcPts val="0"/>
              </a:spcBef>
              <a:spcAft>
                <a:spcPts val="0"/>
              </a:spcAft>
              <a:buNone/>
            </a:pPr>
            <a:r>
              <a:rPr b="1" lang="en">
                <a:solidFill>
                  <a:srgbClr val="FFFFFF"/>
                </a:solidFill>
                <a:latin typeface="Lato"/>
                <a:ea typeface="Lato"/>
                <a:cs typeface="Lato"/>
                <a:sym typeface="Lato"/>
              </a:rPr>
              <a:t>2.    cancer increases with age as with methylation changes</a:t>
            </a:r>
            <a:endParaRPr b="1">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Study definition of PCGT</a:t>
            </a:r>
            <a:endParaRPr b="1">
              <a:solidFill>
                <a:srgbClr val="FFFFFF"/>
              </a:solidFill>
              <a:latin typeface="Lato"/>
              <a:ea typeface="Lato"/>
              <a:cs typeface="Lato"/>
              <a:sym typeface="Lato"/>
            </a:endParaRPr>
          </a:p>
          <a:p>
            <a:pPr indent="-317500" lvl="1" marL="742950" rtl="0" algn="l">
              <a:lnSpc>
                <a:spcPct val="115000"/>
              </a:lnSpc>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Promoter occupancy  at CpG of SUZ12, EED or H3K27me3 in hESC  </a:t>
            </a:r>
            <a:r>
              <a:rPr b="1" baseline="30000" lang="en" u="sng">
                <a:solidFill>
                  <a:schemeClr val="accent5"/>
                </a:solidFill>
                <a:latin typeface="Lato"/>
                <a:ea typeface="Lato"/>
                <a:cs typeface="Lato"/>
                <a:sym typeface="Lato"/>
                <a:hlinkClick action="ppaction://hlinksldjump" r:id="rId5"/>
              </a:rPr>
              <a:t>19</a:t>
            </a:r>
            <a:endParaRPr b="1">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Tested on blood cells and epithelial cells to see age-PCGT CpG methylation </a:t>
            </a:r>
            <a:r>
              <a:rPr b="1" lang="en">
                <a:solidFill>
                  <a:srgbClr val="FFFFFF"/>
                </a:solidFill>
                <a:latin typeface="Lato"/>
                <a:ea typeface="Lato"/>
                <a:cs typeface="Lato"/>
                <a:sym typeface="Lato"/>
              </a:rPr>
              <a:t>signature </a:t>
            </a:r>
            <a:r>
              <a:rPr b="1" baseline="30000" lang="en" u="sng">
                <a:solidFill>
                  <a:schemeClr val="accent5"/>
                </a:solidFill>
                <a:latin typeface="Lato"/>
                <a:ea typeface="Lato"/>
                <a:cs typeface="Lato"/>
                <a:sym typeface="Lato"/>
                <a:hlinkClick action="ppaction://hlinksldjump" r:id="rId6"/>
              </a:rPr>
              <a:t>19</a:t>
            </a:r>
            <a:endParaRPr b="1">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See this level in cancer </a:t>
            </a:r>
            <a:endParaRPr b="1">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Study method (including stem cells in 1&amp;2)</a:t>
            </a:r>
            <a:endParaRPr b="1">
              <a:solidFill>
                <a:srgbClr val="FFFFFF"/>
              </a:solidFill>
              <a:latin typeface="Lato"/>
              <a:ea typeface="Lato"/>
              <a:cs typeface="Lato"/>
              <a:sym typeface="Lato"/>
            </a:endParaRPr>
          </a:p>
          <a:p>
            <a:pPr indent="0" lvl="0" marL="457200" rtl="0" algn="l">
              <a:lnSpc>
                <a:spcPct val="115000"/>
              </a:lnSpc>
              <a:spcBef>
                <a:spcPts val="0"/>
              </a:spcBef>
              <a:spcAft>
                <a:spcPts val="0"/>
              </a:spcAft>
              <a:buNone/>
            </a:pPr>
            <a:r>
              <a:rPr b="1" lang="en">
                <a:solidFill>
                  <a:srgbClr val="FFFFFF"/>
                </a:solidFill>
                <a:latin typeface="Lato"/>
                <a:ea typeface="Lato"/>
                <a:cs typeface="Lato"/>
                <a:sym typeface="Lato"/>
              </a:rPr>
              <a:t>1. age dependent signature from blood samples </a:t>
            </a:r>
            <a:endParaRPr b="1">
              <a:solidFill>
                <a:srgbClr val="FFFFFF"/>
              </a:solidFill>
              <a:latin typeface="Lato"/>
              <a:ea typeface="Lato"/>
              <a:cs typeface="Lato"/>
              <a:sym typeface="Lato"/>
            </a:endParaRPr>
          </a:p>
          <a:p>
            <a:pPr indent="0" lvl="0" marL="457200" rtl="0" algn="l">
              <a:lnSpc>
                <a:spcPct val="115000"/>
              </a:lnSpc>
              <a:spcBef>
                <a:spcPts val="0"/>
              </a:spcBef>
              <a:spcAft>
                <a:spcPts val="0"/>
              </a:spcAft>
              <a:buNone/>
            </a:pPr>
            <a:r>
              <a:rPr b="1" lang="en">
                <a:solidFill>
                  <a:srgbClr val="FFFFFF"/>
                </a:solidFill>
                <a:latin typeface="Lato"/>
                <a:ea typeface="Lato"/>
                <a:cs typeface="Lato"/>
                <a:sym typeface="Lato"/>
              </a:rPr>
              <a:t>2. validation : in independent blood sample and epithelial tissue </a:t>
            </a:r>
            <a:endParaRPr b="1">
              <a:solidFill>
                <a:srgbClr val="FFFFFF"/>
              </a:solidFill>
              <a:latin typeface="Lato"/>
              <a:ea typeface="Lato"/>
              <a:cs typeface="Lato"/>
              <a:sym typeface="Lato"/>
            </a:endParaRPr>
          </a:p>
          <a:p>
            <a:pPr indent="0" lvl="0" marL="457200" rtl="0" algn="l">
              <a:lnSpc>
                <a:spcPct val="115000"/>
              </a:lnSpc>
              <a:spcBef>
                <a:spcPts val="0"/>
              </a:spcBef>
              <a:spcAft>
                <a:spcPts val="0"/>
              </a:spcAft>
              <a:buNone/>
            </a:pPr>
            <a:r>
              <a:rPr b="1" lang="en">
                <a:solidFill>
                  <a:srgbClr val="FFFFFF"/>
                </a:solidFill>
                <a:latin typeface="Lato"/>
                <a:ea typeface="Lato"/>
                <a:cs typeface="Lato"/>
                <a:sym typeface="Lato"/>
              </a:rPr>
              <a:t>3. see these changes in cancerous epithelial tissue</a:t>
            </a:r>
            <a:endParaRPr b="1">
              <a:solidFill>
                <a:srgbClr val="FFFFFF"/>
              </a:solidFill>
              <a:latin typeface="Lato"/>
              <a:ea typeface="Lato"/>
              <a:cs typeface="Lato"/>
              <a:sym typeface="Lato"/>
            </a:endParaRPr>
          </a:p>
          <a:p>
            <a:pPr indent="0" lvl="0" marL="457200" rtl="0" algn="l">
              <a:lnSpc>
                <a:spcPct val="115000"/>
              </a:lnSpc>
              <a:spcBef>
                <a:spcPts val="0"/>
              </a:spcBef>
              <a:spcAft>
                <a:spcPts val="0"/>
              </a:spcAft>
              <a:buNone/>
            </a:pPr>
            <a:r>
              <a:rPr lang="en">
                <a:solidFill>
                  <a:srgbClr val="FFFFFF"/>
                </a:solidFill>
              </a:rPr>
              <a:t> </a:t>
            </a:r>
            <a:endParaRPr>
              <a:solidFill>
                <a:srgbClr val="FFFFFF"/>
              </a:solidFill>
            </a:endParaRPr>
          </a:p>
        </p:txBody>
      </p:sp>
      <p:sp>
        <p:nvSpPr>
          <p:cNvPr id="333" name="Google Shape;333;p45"/>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37" name="Shape 337"/>
        <p:cNvGrpSpPr/>
        <p:nvPr/>
      </p:nvGrpSpPr>
      <p:grpSpPr>
        <a:xfrm>
          <a:off x="0" y="0"/>
          <a:ext cx="0" cy="0"/>
          <a:chOff x="0" y="0"/>
          <a:chExt cx="0" cy="0"/>
        </a:xfrm>
      </p:grpSpPr>
      <p:sp>
        <p:nvSpPr>
          <p:cNvPr id="338" name="Google Shape;338;p46"/>
          <p:cNvSpPr txBox="1"/>
          <p:nvPr>
            <p:ph type="title"/>
          </p:nvPr>
        </p:nvSpPr>
        <p:spPr>
          <a:xfrm>
            <a:off x="457200" y="-38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Age related hypermethylation is independent of </a:t>
            </a:r>
            <a:br>
              <a:rPr b="0" lang="en" sz="3000">
                <a:latin typeface="Lato Light"/>
                <a:ea typeface="Lato Light"/>
                <a:cs typeface="Lato Light"/>
                <a:sym typeface="Lato Light"/>
              </a:rPr>
            </a:br>
            <a:r>
              <a:rPr b="0" lang="en" sz="3000">
                <a:latin typeface="Lato Light"/>
                <a:ea typeface="Lato Light"/>
                <a:cs typeface="Lato Light"/>
                <a:sym typeface="Lato Light"/>
              </a:rPr>
              <a:t>cell type </a:t>
            </a:r>
            <a:endParaRPr b="0" sz="3000">
              <a:latin typeface="Lato Light"/>
              <a:ea typeface="Lato Light"/>
              <a:cs typeface="Lato Light"/>
              <a:sym typeface="Lato Light"/>
            </a:endParaRPr>
          </a:p>
        </p:txBody>
      </p:sp>
      <p:sp>
        <p:nvSpPr>
          <p:cNvPr id="339" name="Google Shape;339;p46"/>
          <p:cNvSpPr txBox="1"/>
          <p:nvPr>
            <p:ph idx="1" type="body"/>
          </p:nvPr>
        </p:nvSpPr>
        <p:spPr>
          <a:xfrm>
            <a:off x="457200" y="1371600"/>
            <a:ext cx="4481400" cy="30147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400">
                <a:solidFill>
                  <a:srgbClr val="FFFFFF"/>
                </a:solidFill>
              </a:rPr>
              <a:t>Independent of- “sex, disease, tissue, or cell type” </a:t>
            </a:r>
            <a:r>
              <a:rPr baseline="30000" lang="en" sz="1400" u="sng">
                <a:solidFill>
                  <a:schemeClr val="accent5"/>
                </a:solidFill>
                <a:hlinkClick action="ppaction://hlinksldjump" r:id="rId4"/>
              </a:rPr>
              <a:t>19</a:t>
            </a:r>
            <a:endParaRPr sz="1400">
              <a:solidFill>
                <a:srgbClr val="FFFFFF"/>
              </a:solidFill>
            </a:endParaRPr>
          </a:p>
          <a:p>
            <a:pPr indent="0" lvl="0" marL="0" rtl="0" algn="l">
              <a:lnSpc>
                <a:spcPct val="125454"/>
              </a:lnSpc>
              <a:spcBef>
                <a:spcPts val="0"/>
              </a:spcBef>
              <a:spcAft>
                <a:spcPts val="0"/>
              </a:spcAft>
              <a:buNone/>
            </a:pPr>
            <a:r>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B.         Fivefold increase in PCGT CpG, compared to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              non-PCGT CpG </a:t>
            </a:r>
            <a:r>
              <a:rPr baseline="30000" lang="en" sz="1400" u="sng">
                <a:solidFill>
                  <a:schemeClr val="accent5"/>
                </a:solidFill>
                <a:hlinkClick action="ppaction://hlinksldjump" r:id="rId5"/>
              </a:rPr>
              <a:t>19</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C.         </a:t>
            </a:r>
            <a:r>
              <a:rPr lang="en" sz="1400">
                <a:solidFill>
                  <a:srgbClr val="FFFFFF"/>
                </a:solidFill>
              </a:rPr>
              <a:t>Five Fold</a:t>
            </a:r>
            <a:r>
              <a:rPr lang="en" sz="1400">
                <a:solidFill>
                  <a:srgbClr val="FFFFFF"/>
                </a:solidFill>
              </a:rPr>
              <a:t> enrichment of H3K27me3 in PCGT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              CpG, specifically in HSC </a:t>
            </a:r>
            <a:r>
              <a:rPr baseline="30000" lang="en" sz="1400" u="sng">
                <a:solidFill>
                  <a:schemeClr val="accent5"/>
                </a:solidFill>
                <a:hlinkClick action="ppaction://hlinksldjump" r:id="rId6"/>
              </a:rPr>
              <a:t>19</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D.         T1D (female &amp; male), enrichment of PCGT CpG </a:t>
            </a:r>
            <a:endParaRPr sz="1400">
              <a:solidFill>
                <a:srgbClr val="FFFFFF"/>
              </a:solidFill>
            </a:endParaRPr>
          </a:p>
          <a:p>
            <a:pPr indent="457200" lvl="0" marL="0" rtl="0" algn="l">
              <a:lnSpc>
                <a:spcPct val="125454"/>
              </a:lnSpc>
              <a:spcBef>
                <a:spcPts val="0"/>
              </a:spcBef>
              <a:spcAft>
                <a:spcPts val="0"/>
              </a:spcAft>
              <a:buNone/>
            </a:pPr>
            <a:r>
              <a:rPr baseline="30000" lang="en" sz="1400" u="sng">
                <a:solidFill>
                  <a:schemeClr val="accent5"/>
                </a:solidFill>
                <a:hlinkClick action="ppaction://hlinksldjump" r:id="rId7"/>
              </a:rPr>
              <a:t>19</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E.          Ovarian cancer patients, enrichment of PCGT     </a:t>
            </a:r>
            <a:endParaRPr sz="1400">
              <a:solidFill>
                <a:srgbClr val="FFFFFF"/>
              </a:solidFill>
            </a:endParaRPr>
          </a:p>
          <a:p>
            <a:pPr indent="0" lvl="0" marL="0" rtl="0" algn="l">
              <a:lnSpc>
                <a:spcPct val="125454"/>
              </a:lnSpc>
              <a:spcBef>
                <a:spcPts val="0"/>
              </a:spcBef>
              <a:spcAft>
                <a:spcPts val="0"/>
              </a:spcAft>
              <a:buNone/>
            </a:pPr>
            <a:r>
              <a:rPr lang="en" sz="1400">
                <a:solidFill>
                  <a:srgbClr val="FFFFFF"/>
                </a:solidFill>
              </a:rPr>
              <a:t>              CpG </a:t>
            </a:r>
            <a:r>
              <a:rPr baseline="30000" lang="en" sz="1400" u="sng">
                <a:solidFill>
                  <a:schemeClr val="accent5"/>
                </a:solidFill>
                <a:hlinkClick action="ppaction://hlinksldjump" r:id="rId8"/>
              </a:rPr>
              <a:t>19</a:t>
            </a:r>
            <a:endParaRPr sz="1400">
              <a:solidFill>
                <a:srgbClr val="FFFFFF"/>
              </a:solidFill>
            </a:endParaRPr>
          </a:p>
          <a:p>
            <a:pPr indent="0" lvl="0" marL="0" rtl="0" algn="l">
              <a:lnSpc>
                <a:spcPct val="125454"/>
              </a:lnSpc>
              <a:spcBef>
                <a:spcPts val="1600"/>
              </a:spcBef>
              <a:spcAft>
                <a:spcPts val="0"/>
              </a:spcAft>
              <a:buNone/>
            </a:pPr>
            <a:r>
              <a:t/>
            </a:r>
            <a:endParaRPr sz="1200">
              <a:solidFill>
                <a:srgbClr val="FFFFFF"/>
              </a:solidFill>
            </a:endParaRPr>
          </a:p>
          <a:p>
            <a:pPr indent="0" lvl="0" marL="0" rtl="0" algn="l">
              <a:lnSpc>
                <a:spcPct val="125454"/>
              </a:lnSpc>
              <a:spcBef>
                <a:spcPts val="1600"/>
              </a:spcBef>
              <a:spcAft>
                <a:spcPts val="0"/>
              </a:spcAft>
              <a:buNone/>
            </a:pPr>
            <a:r>
              <a:t/>
            </a:r>
            <a:endParaRPr>
              <a:solidFill>
                <a:srgbClr val="FFFFFF"/>
              </a:solidFill>
            </a:endParaRPr>
          </a:p>
          <a:p>
            <a:pPr indent="0" lvl="0" marL="0" rtl="0" algn="l">
              <a:spcBef>
                <a:spcPts val="0"/>
              </a:spcBef>
              <a:spcAft>
                <a:spcPts val="1600"/>
              </a:spcAft>
              <a:buNone/>
            </a:pPr>
            <a:r>
              <a:t/>
            </a:r>
            <a:endParaRPr/>
          </a:p>
        </p:txBody>
      </p:sp>
      <p:pic>
        <p:nvPicPr>
          <p:cNvPr id="340" name="Google Shape;340;p46"/>
          <p:cNvPicPr preferRelativeResize="0"/>
          <p:nvPr/>
        </p:nvPicPr>
        <p:blipFill rotWithShape="1">
          <a:blip r:embed="rId9">
            <a:alphaModFix/>
          </a:blip>
          <a:srcRect b="0" l="3222" r="0" t="0"/>
          <a:stretch/>
        </p:blipFill>
        <p:spPr>
          <a:xfrm>
            <a:off x="5473088" y="1371600"/>
            <a:ext cx="3213775" cy="3128450"/>
          </a:xfrm>
          <a:prstGeom prst="rect">
            <a:avLst/>
          </a:prstGeom>
          <a:noFill/>
          <a:ln>
            <a:noFill/>
          </a:ln>
        </p:spPr>
      </p:pic>
      <p:sp>
        <p:nvSpPr>
          <p:cNvPr id="341" name="Google Shape;341;p46"/>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sp>
        <p:nvSpPr>
          <p:cNvPr id="342" name="Google Shape;342;p46"/>
          <p:cNvSpPr txBox="1"/>
          <p:nvPr/>
        </p:nvSpPr>
        <p:spPr>
          <a:xfrm>
            <a:off x="5473038" y="4572000"/>
            <a:ext cx="32139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Y-axis: Enrichment odds ratio</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X-axis: Donor  age</a:t>
            </a:r>
            <a:endParaRPr sz="1200">
              <a:solidFill>
                <a:srgbClr val="FFFF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46" name="Shape 346"/>
        <p:cNvGrpSpPr/>
        <p:nvPr/>
      </p:nvGrpSpPr>
      <p:grpSpPr>
        <a:xfrm>
          <a:off x="0" y="0"/>
          <a:ext cx="0" cy="0"/>
          <a:chOff x="0" y="0"/>
          <a:chExt cx="0" cy="0"/>
        </a:xfrm>
      </p:grpSpPr>
      <p:sp>
        <p:nvSpPr>
          <p:cNvPr id="347" name="Google Shape;347;p4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Increased methylation seen in stem cells</a:t>
            </a:r>
            <a:endParaRPr b="0">
              <a:latin typeface="Lato Light"/>
              <a:ea typeface="Lato Light"/>
              <a:cs typeface="Lato Light"/>
              <a:sym typeface="Lato Light"/>
            </a:endParaRPr>
          </a:p>
        </p:txBody>
      </p:sp>
      <p:sp>
        <p:nvSpPr>
          <p:cNvPr id="348" name="Google Shape;348;p47"/>
          <p:cNvSpPr txBox="1"/>
          <p:nvPr>
            <p:ph idx="1" type="body"/>
          </p:nvPr>
        </p:nvSpPr>
        <p:spPr>
          <a:xfrm>
            <a:off x="457200" y="1417800"/>
            <a:ext cx="5943600" cy="3150900"/>
          </a:xfrm>
          <a:prstGeom prst="rect">
            <a:avLst/>
          </a:prstGeom>
        </p:spPr>
        <p:txBody>
          <a:bodyPr anchorCtr="0" anchor="t" bIns="91425" lIns="91425" spcFirstLastPara="1" rIns="91425" wrap="square" tIns="91425">
            <a:noAutofit/>
          </a:bodyPr>
          <a:lstStyle/>
          <a:p>
            <a:pPr indent="0" lvl="0" marL="0" rtl="0" algn="l">
              <a:lnSpc>
                <a:spcPct val="125454"/>
              </a:lnSpc>
              <a:spcBef>
                <a:spcPts val="1600"/>
              </a:spcBef>
              <a:spcAft>
                <a:spcPts val="1600"/>
              </a:spcAft>
              <a:buNone/>
            </a:pPr>
            <a:r>
              <a:rPr lang="en" sz="1400"/>
              <a:t>Validation in MSC DNAm increase in 59/69 PCGT CpG </a:t>
            </a:r>
            <a:r>
              <a:rPr baseline="30000" lang="en" sz="1400" u="sng">
                <a:solidFill>
                  <a:schemeClr val="accent5"/>
                </a:solidFill>
                <a:hlinkClick action="ppaction://hlinksldjump" r:id="rId3"/>
              </a:rPr>
              <a:t>19</a:t>
            </a:r>
            <a:endParaRPr sz="1400"/>
          </a:p>
        </p:txBody>
      </p:sp>
      <p:pic>
        <p:nvPicPr>
          <p:cNvPr id="349" name="Google Shape;349;p47"/>
          <p:cNvPicPr preferRelativeResize="0"/>
          <p:nvPr/>
        </p:nvPicPr>
        <p:blipFill>
          <a:blip r:embed="rId4">
            <a:alphaModFix/>
          </a:blip>
          <a:stretch>
            <a:fillRect/>
          </a:stretch>
        </p:blipFill>
        <p:spPr>
          <a:xfrm>
            <a:off x="7252886" y="1379450"/>
            <a:ext cx="1433915" cy="2278150"/>
          </a:xfrm>
          <a:prstGeom prst="rect">
            <a:avLst/>
          </a:prstGeom>
          <a:noFill/>
          <a:ln>
            <a:noFill/>
          </a:ln>
        </p:spPr>
      </p:pic>
      <p:sp>
        <p:nvSpPr>
          <p:cNvPr id="350" name="Google Shape;350;p47"/>
          <p:cNvSpPr txBox="1"/>
          <p:nvPr/>
        </p:nvSpPr>
        <p:spPr>
          <a:xfrm>
            <a:off x="6629400" y="3657600"/>
            <a:ext cx="20574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Light"/>
                <a:ea typeface="Lato Light"/>
                <a:cs typeface="Lato Light"/>
                <a:sym typeface="Lato Light"/>
              </a:rPr>
              <a:t>Y-axis: 69-age hypermethylated PCGT CpG</a:t>
            </a:r>
            <a:endParaRPr sz="1200">
              <a:solidFill>
                <a:srgbClr val="FFFFFF"/>
              </a:solidFill>
              <a:latin typeface="Lato Light"/>
              <a:ea typeface="Lato Light"/>
              <a:cs typeface="Lato Light"/>
              <a:sym typeface="Lato Light"/>
            </a:endParaRPr>
          </a:p>
          <a:p>
            <a:pPr indent="0" lvl="0" marL="0" rtl="0" algn="l">
              <a:spcBef>
                <a:spcPts val="0"/>
              </a:spcBef>
              <a:spcAft>
                <a:spcPts val="0"/>
              </a:spcAft>
              <a:buNone/>
            </a:pPr>
            <a:r>
              <a:rPr lang="en" sz="1200">
                <a:solidFill>
                  <a:srgbClr val="FFFFFF"/>
                </a:solidFill>
                <a:latin typeface="Lato Light"/>
                <a:ea typeface="Lato Light"/>
                <a:cs typeface="Lato Light"/>
                <a:sym typeface="Lato Light"/>
              </a:rPr>
              <a:t>X-axis: Donor  age</a:t>
            </a:r>
            <a:endParaRPr sz="1200">
              <a:solidFill>
                <a:srgbClr val="FFFFFF"/>
              </a:solidFill>
              <a:latin typeface="Lato Light"/>
              <a:ea typeface="Lato Light"/>
              <a:cs typeface="Lato Light"/>
              <a:sym typeface="Lato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54" name="Shape 354"/>
        <p:cNvGrpSpPr/>
        <p:nvPr/>
      </p:nvGrpSpPr>
      <p:grpSpPr>
        <a:xfrm>
          <a:off x="0" y="0"/>
          <a:ext cx="0" cy="0"/>
          <a:chOff x="0" y="0"/>
          <a:chExt cx="0" cy="0"/>
        </a:xfrm>
      </p:grpSpPr>
      <p:sp>
        <p:nvSpPr>
          <p:cNvPr id="355" name="Google Shape;355;p48"/>
          <p:cNvSpPr txBox="1"/>
          <p:nvPr>
            <p:ph type="title"/>
          </p:nvPr>
        </p:nvSpPr>
        <p:spPr>
          <a:xfrm>
            <a:off x="311700" y="664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Increase in methylation due to age-can</a:t>
            </a:r>
            <a:br>
              <a:rPr b="0" lang="en" sz="3000">
                <a:solidFill>
                  <a:srgbClr val="FFFFFF"/>
                </a:solidFill>
                <a:latin typeface="Lato Light"/>
                <a:ea typeface="Lato Light"/>
                <a:cs typeface="Lato Light"/>
                <a:sym typeface="Lato Light"/>
              </a:rPr>
            </a:br>
            <a:r>
              <a:rPr b="0" lang="en" sz="3000">
                <a:solidFill>
                  <a:srgbClr val="FFFFFF"/>
                </a:solidFill>
                <a:latin typeface="Lato Light"/>
                <a:ea typeface="Lato Light"/>
                <a:cs typeface="Lato Light"/>
                <a:sym typeface="Lato Light"/>
              </a:rPr>
              <a:t> differentiate cancer vs. non-cancer</a:t>
            </a:r>
            <a:endParaRPr b="0" sz="3000">
              <a:latin typeface="Lato Light"/>
              <a:ea typeface="Lato Light"/>
              <a:cs typeface="Lato Light"/>
              <a:sym typeface="Lato Light"/>
            </a:endParaRPr>
          </a:p>
        </p:txBody>
      </p:sp>
      <p:sp>
        <p:nvSpPr>
          <p:cNvPr id="356" name="Google Shape;356;p48"/>
          <p:cNvSpPr txBox="1"/>
          <p:nvPr>
            <p:ph idx="1" type="body"/>
          </p:nvPr>
        </p:nvSpPr>
        <p:spPr>
          <a:xfrm>
            <a:off x="457200" y="1371600"/>
            <a:ext cx="6172200" cy="31410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br>
              <a:rPr lang="en" sz="1400">
                <a:solidFill>
                  <a:srgbClr val="FFFFFF"/>
                </a:solidFill>
              </a:rPr>
            </a:br>
            <a:br>
              <a:rPr lang="en" sz="1400">
                <a:solidFill>
                  <a:srgbClr val="FFFFFF"/>
                </a:solidFill>
              </a:rPr>
            </a:br>
            <a:r>
              <a:rPr lang="en" sz="1400">
                <a:solidFill>
                  <a:srgbClr val="FFFFFF"/>
                </a:solidFill>
              </a:rPr>
              <a:t>A.         Increase in DNAm  in cancerous tissue vs. normal tissue</a:t>
            </a:r>
            <a:br>
              <a:rPr lang="en" sz="1500">
                <a:solidFill>
                  <a:srgbClr val="FFFFFF"/>
                </a:solidFill>
              </a:rPr>
            </a:br>
            <a:endParaRPr sz="1500">
              <a:solidFill>
                <a:srgbClr val="FFFFFF"/>
              </a:solidFill>
            </a:endParaRPr>
          </a:p>
          <a:p>
            <a:pPr indent="0" lvl="0" marL="0" rtl="0" algn="l">
              <a:lnSpc>
                <a:spcPct val="125454"/>
              </a:lnSpc>
              <a:spcBef>
                <a:spcPts val="1600"/>
              </a:spcBef>
              <a:spcAft>
                <a:spcPts val="1600"/>
              </a:spcAft>
              <a:buNone/>
            </a:pPr>
            <a:r>
              <a:t/>
            </a:r>
            <a:endParaRPr>
              <a:solidFill>
                <a:srgbClr val="FFFFFF"/>
              </a:solidFill>
            </a:endParaRPr>
          </a:p>
        </p:txBody>
      </p:sp>
      <p:pic>
        <p:nvPicPr>
          <p:cNvPr id="357" name="Google Shape;357;p48"/>
          <p:cNvPicPr preferRelativeResize="0"/>
          <p:nvPr/>
        </p:nvPicPr>
        <p:blipFill rotWithShape="1">
          <a:blip r:embed="rId3">
            <a:alphaModFix/>
          </a:blip>
          <a:srcRect b="0" l="0" r="50804" t="0"/>
          <a:stretch/>
        </p:blipFill>
        <p:spPr>
          <a:xfrm>
            <a:off x="6629400" y="1371600"/>
            <a:ext cx="2092950" cy="2286000"/>
          </a:xfrm>
          <a:prstGeom prst="rect">
            <a:avLst/>
          </a:prstGeom>
          <a:noFill/>
          <a:ln>
            <a:noFill/>
          </a:ln>
        </p:spPr>
      </p:pic>
      <p:sp>
        <p:nvSpPr>
          <p:cNvPr id="358" name="Google Shape;358;p48"/>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sp>
        <p:nvSpPr>
          <p:cNvPr id="359" name="Google Shape;359;p48"/>
          <p:cNvSpPr txBox="1"/>
          <p:nvPr/>
        </p:nvSpPr>
        <p:spPr>
          <a:xfrm>
            <a:off x="6611625" y="3657600"/>
            <a:ext cx="2128500" cy="10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Light"/>
                <a:ea typeface="Lato Light"/>
                <a:cs typeface="Lato Light"/>
                <a:sym typeface="Lato Light"/>
              </a:rPr>
              <a:t>Y-axis: 69-a</a:t>
            </a:r>
            <a:r>
              <a:rPr lang="en" sz="1200">
                <a:solidFill>
                  <a:srgbClr val="FFFFFF"/>
                </a:solidFill>
                <a:latin typeface="Lato Light"/>
                <a:ea typeface="Lato Light"/>
                <a:cs typeface="Lato Light"/>
                <a:sym typeface="Lato Light"/>
              </a:rPr>
              <a:t>ge </a:t>
            </a:r>
            <a:r>
              <a:rPr lang="en" sz="1200">
                <a:solidFill>
                  <a:srgbClr val="FFFFFF"/>
                </a:solidFill>
                <a:latin typeface="Lato Light"/>
                <a:ea typeface="Lato Light"/>
                <a:cs typeface="Lato Light"/>
                <a:sym typeface="Lato Light"/>
              </a:rPr>
              <a:t>hypermethylated PCGT CpG</a:t>
            </a:r>
            <a:endParaRPr sz="1200">
              <a:solidFill>
                <a:srgbClr val="FFFFFF"/>
              </a:solidFill>
              <a:latin typeface="Lato Light"/>
              <a:ea typeface="Lato Light"/>
              <a:cs typeface="Lato Light"/>
              <a:sym typeface="Lato Light"/>
            </a:endParaRPr>
          </a:p>
          <a:p>
            <a:pPr indent="0" lvl="0" marL="0" rtl="0" algn="l">
              <a:spcBef>
                <a:spcPts val="0"/>
              </a:spcBef>
              <a:spcAft>
                <a:spcPts val="0"/>
              </a:spcAft>
              <a:buNone/>
            </a:pPr>
            <a:r>
              <a:rPr lang="en" sz="1200">
                <a:solidFill>
                  <a:srgbClr val="FFFFFF"/>
                </a:solidFill>
                <a:latin typeface="Lato Light"/>
                <a:ea typeface="Lato Light"/>
                <a:cs typeface="Lato Light"/>
                <a:sym typeface="Lato Light"/>
              </a:rPr>
              <a:t>X-axis: from left to right</a:t>
            </a:r>
            <a:br>
              <a:rPr lang="en" sz="1200">
                <a:solidFill>
                  <a:srgbClr val="FFFFFF"/>
                </a:solidFill>
                <a:latin typeface="Lato Light"/>
                <a:ea typeface="Lato Light"/>
                <a:cs typeface="Lato Light"/>
                <a:sym typeface="Lato Light"/>
              </a:rPr>
            </a:br>
            <a:r>
              <a:rPr lang="en" sz="1200">
                <a:solidFill>
                  <a:srgbClr val="FFFFFF"/>
                </a:solidFill>
                <a:latin typeface="Lato Light"/>
                <a:ea typeface="Lato Light"/>
                <a:cs typeface="Lato Light"/>
                <a:sym typeface="Lato Light"/>
              </a:rPr>
              <a:t>HPVnegative-Norm ((green)</a:t>
            </a:r>
            <a:endParaRPr sz="1200">
              <a:solidFill>
                <a:srgbClr val="FFFFFF"/>
              </a:solidFill>
              <a:latin typeface="Lato Light"/>
              <a:ea typeface="Lato Light"/>
              <a:cs typeface="Lato Light"/>
              <a:sym typeface="Lato Light"/>
            </a:endParaRPr>
          </a:p>
          <a:p>
            <a:pPr indent="0" lvl="0" marL="0" rtl="0" algn="l">
              <a:spcBef>
                <a:spcPts val="0"/>
              </a:spcBef>
              <a:spcAft>
                <a:spcPts val="0"/>
              </a:spcAft>
              <a:buNone/>
            </a:pPr>
            <a:r>
              <a:rPr lang="en" sz="1200">
                <a:solidFill>
                  <a:srgbClr val="FFFFFF"/>
                </a:solidFill>
                <a:latin typeface="Lato Light"/>
                <a:ea typeface="Lato Light"/>
                <a:cs typeface="Lato Light"/>
                <a:sym typeface="Lato Light"/>
              </a:rPr>
              <a:t>HPVpositive-Normal (green)</a:t>
            </a:r>
            <a:endParaRPr sz="1200">
              <a:solidFill>
                <a:srgbClr val="FFFFFF"/>
              </a:solidFill>
              <a:latin typeface="Lato Light"/>
              <a:ea typeface="Lato Light"/>
              <a:cs typeface="Lato Light"/>
              <a:sym typeface="Lato Light"/>
            </a:endParaRPr>
          </a:p>
          <a:p>
            <a:pPr indent="0" lvl="0" marL="0" rtl="0" algn="l">
              <a:spcBef>
                <a:spcPts val="0"/>
              </a:spcBef>
              <a:spcAft>
                <a:spcPts val="0"/>
              </a:spcAft>
              <a:buNone/>
            </a:pPr>
            <a:r>
              <a:rPr lang="en" sz="1200">
                <a:solidFill>
                  <a:srgbClr val="FFFFFF"/>
                </a:solidFill>
                <a:latin typeface="Lato Light"/>
                <a:ea typeface="Lato Light"/>
                <a:cs typeface="Lato Light"/>
                <a:sym typeface="Lato Light"/>
              </a:rPr>
              <a:t>HPVpositiv-Dysplasia (red)</a:t>
            </a:r>
            <a:endParaRPr sz="1200">
              <a:solidFill>
                <a:srgbClr val="FFFFFF"/>
              </a:solidFill>
              <a:latin typeface="Lato Light"/>
              <a:ea typeface="Lato Light"/>
              <a:cs typeface="Lato Light"/>
              <a:sym typeface="Lato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63" name="Shape 363"/>
        <p:cNvGrpSpPr/>
        <p:nvPr/>
      </p:nvGrpSpPr>
      <p:grpSpPr>
        <a:xfrm>
          <a:off x="0" y="0"/>
          <a:ext cx="0" cy="0"/>
          <a:chOff x="0" y="0"/>
          <a:chExt cx="0" cy="0"/>
        </a:xfrm>
      </p:grpSpPr>
      <p:sp>
        <p:nvSpPr>
          <p:cNvPr id="364" name="Google Shape;364;p49"/>
          <p:cNvSpPr txBox="1"/>
          <p:nvPr>
            <p:ph type="title"/>
          </p:nvPr>
        </p:nvSpPr>
        <p:spPr>
          <a:xfrm>
            <a:off x="4572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Application of PCGT-Epigenetic Timer Of Cancer (epiTOC) (Yang et al., 2016) </a:t>
            </a:r>
            <a:r>
              <a:rPr baseline="30000" lang="en" sz="3000" u="sng">
                <a:solidFill>
                  <a:schemeClr val="accent5"/>
                </a:solidFill>
                <a:latin typeface="Lato"/>
                <a:ea typeface="Lato"/>
                <a:cs typeface="Lato"/>
                <a:sym typeface="Lato"/>
                <a:hlinkClick action="ppaction://hlinksldjump" r:id="rId3"/>
              </a:rPr>
              <a:t>21 </a:t>
            </a:r>
            <a:endParaRPr b="0" sz="3000" u="sng">
              <a:latin typeface="Lato Light"/>
              <a:ea typeface="Lato Light"/>
              <a:cs typeface="Lato Light"/>
              <a:sym typeface="Lato Light"/>
            </a:endParaRPr>
          </a:p>
        </p:txBody>
      </p:sp>
      <p:sp>
        <p:nvSpPr>
          <p:cNvPr id="365" name="Google Shape;365;p49"/>
          <p:cNvSpPr txBox="1"/>
          <p:nvPr>
            <p:ph idx="1" type="body"/>
          </p:nvPr>
        </p:nvSpPr>
        <p:spPr>
          <a:xfrm>
            <a:off x="457200" y="1482000"/>
            <a:ext cx="6172200" cy="3150900"/>
          </a:xfrm>
          <a:prstGeom prst="rect">
            <a:avLst/>
          </a:prstGeom>
        </p:spPr>
        <p:txBody>
          <a:bodyPr anchorCtr="0" anchor="t" bIns="91425" lIns="91425" spcFirstLastPara="1" rIns="91425" wrap="square" tIns="91425">
            <a:noAutofit/>
          </a:bodyPr>
          <a:lstStyle/>
          <a:p>
            <a:pPr indent="-317500" lvl="0" marL="457200" rtl="0" algn="l">
              <a:lnSpc>
                <a:spcPct val="136363"/>
              </a:lnSpc>
              <a:spcBef>
                <a:spcPts val="0"/>
              </a:spcBef>
              <a:spcAft>
                <a:spcPts val="0"/>
              </a:spcAft>
              <a:buClr>
                <a:srgbClr val="FFFFFF"/>
              </a:buClr>
              <a:buSzPts val="1400"/>
              <a:buChar char="●"/>
            </a:pPr>
            <a:r>
              <a:rPr lang="en" sz="1400">
                <a:solidFill>
                  <a:srgbClr val="FFFFFF"/>
                </a:solidFill>
              </a:rPr>
              <a:t> epiTOC</a:t>
            </a:r>
            <a:endParaRPr sz="1400">
              <a:solidFill>
                <a:srgbClr val="FFFFFF"/>
              </a:solidFill>
            </a:endParaRPr>
          </a:p>
          <a:p>
            <a:pPr indent="-317500" lvl="1" marL="914400" rtl="0" algn="l">
              <a:lnSpc>
                <a:spcPct val="136363"/>
              </a:lnSpc>
              <a:spcBef>
                <a:spcPts val="0"/>
              </a:spcBef>
              <a:spcAft>
                <a:spcPts val="0"/>
              </a:spcAft>
              <a:buClr>
                <a:srgbClr val="FFFFFF"/>
              </a:buClr>
              <a:buSzPts val="1400"/>
              <a:buChar char="●"/>
            </a:pPr>
            <a:r>
              <a:rPr lang="en" sz="1400">
                <a:solidFill>
                  <a:srgbClr val="FFFFFF"/>
                </a:solidFill>
              </a:rPr>
              <a:t>It can predict cancer due</a:t>
            </a:r>
            <a:r>
              <a:rPr lang="en" sz="1400">
                <a:solidFill>
                  <a:srgbClr val="FFFFFF"/>
                </a:solidFill>
              </a:rPr>
              <a:t> to stem cell alterations </a:t>
            </a:r>
            <a:br>
              <a:rPr lang="en" sz="1400">
                <a:solidFill>
                  <a:srgbClr val="FFFFFF"/>
                </a:solidFill>
              </a:rPr>
            </a:br>
            <a:r>
              <a:rPr lang="en" sz="1400">
                <a:solidFill>
                  <a:srgbClr val="FFFFFF"/>
                </a:solidFill>
              </a:rPr>
              <a:t>(division rate) </a:t>
            </a:r>
            <a:r>
              <a:rPr lang="en" sz="1400">
                <a:solidFill>
                  <a:srgbClr val="FFFFFF"/>
                </a:solidFill>
              </a:rPr>
              <a:t>caused by increased methylation </a:t>
            </a:r>
            <a:br>
              <a:rPr lang="en" sz="1400">
                <a:solidFill>
                  <a:srgbClr val="FFFFFF"/>
                </a:solidFill>
              </a:rPr>
            </a:br>
            <a:r>
              <a:rPr lang="en" sz="1400">
                <a:solidFill>
                  <a:srgbClr val="FFFFFF"/>
                </a:solidFill>
              </a:rPr>
              <a:t>at PCGT CpG</a:t>
            </a:r>
            <a:endParaRPr sz="1400">
              <a:solidFill>
                <a:srgbClr val="FFFFFF"/>
              </a:solidFill>
            </a:endParaRPr>
          </a:p>
          <a:p>
            <a:pPr indent="-317500" lvl="0" marL="457200" rtl="0" algn="l">
              <a:lnSpc>
                <a:spcPct val="136363"/>
              </a:lnSpc>
              <a:spcBef>
                <a:spcPts val="0"/>
              </a:spcBef>
              <a:spcAft>
                <a:spcPts val="0"/>
              </a:spcAft>
              <a:buClr>
                <a:srgbClr val="FFFFFF"/>
              </a:buClr>
              <a:buSzPts val="1400"/>
              <a:buChar char="●"/>
            </a:pPr>
            <a:r>
              <a:rPr lang="en" sz="1400">
                <a:solidFill>
                  <a:srgbClr val="FFFFFF"/>
                </a:solidFill>
              </a:rPr>
              <a:t>Requirement for epiTOC</a:t>
            </a:r>
            <a:endParaRPr sz="1400">
              <a:solidFill>
                <a:srgbClr val="FFFFFF"/>
              </a:solidFill>
            </a:endParaRPr>
          </a:p>
          <a:p>
            <a:pPr indent="-317500" lvl="0" marL="457200" rtl="0" algn="l">
              <a:lnSpc>
                <a:spcPct val="136363"/>
              </a:lnSpc>
              <a:spcBef>
                <a:spcPts val="0"/>
              </a:spcBef>
              <a:spcAft>
                <a:spcPts val="0"/>
              </a:spcAft>
              <a:buClr>
                <a:srgbClr val="FFFFFF"/>
              </a:buClr>
              <a:buSzPts val="1400"/>
              <a:buChar char="●"/>
            </a:pPr>
            <a:r>
              <a:rPr lang="en" sz="1400">
                <a:solidFill>
                  <a:srgbClr val="FFFFFF"/>
                </a:solidFill>
              </a:rPr>
              <a:t>CpG criterias</a:t>
            </a:r>
            <a:endParaRPr sz="1400">
              <a:solidFill>
                <a:srgbClr val="FFFFFF"/>
              </a:solidFill>
            </a:endParaRPr>
          </a:p>
          <a:p>
            <a:pPr indent="-317500" lvl="0" marL="914400" rtl="0" algn="l">
              <a:lnSpc>
                <a:spcPct val="136363"/>
              </a:lnSpc>
              <a:spcBef>
                <a:spcPts val="0"/>
              </a:spcBef>
              <a:spcAft>
                <a:spcPts val="0"/>
              </a:spcAft>
              <a:buClr>
                <a:srgbClr val="FFFFFF"/>
              </a:buClr>
              <a:buSzPts val="1400"/>
              <a:buAutoNum type="arabicPeriod"/>
            </a:pPr>
            <a:r>
              <a:rPr b="0" lang="en" sz="1400">
                <a:solidFill>
                  <a:srgbClr val="FFFFFF"/>
                </a:solidFill>
              </a:rPr>
              <a:t>unmethylated CpG in fetal tissue types</a:t>
            </a:r>
            <a:endParaRPr b="0" sz="1400">
              <a:solidFill>
                <a:srgbClr val="FFFFFF"/>
              </a:solidFill>
            </a:endParaRPr>
          </a:p>
          <a:p>
            <a:pPr indent="-317500" lvl="0" marL="914400" rtl="0" algn="l">
              <a:lnSpc>
                <a:spcPct val="136363"/>
              </a:lnSpc>
              <a:spcBef>
                <a:spcPts val="0"/>
              </a:spcBef>
              <a:spcAft>
                <a:spcPts val="0"/>
              </a:spcAft>
              <a:buClr>
                <a:srgbClr val="FFFFFF"/>
              </a:buClr>
              <a:buSzPts val="1400"/>
              <a:buAutoNum type="arabicPeriod"/>
            </a:pPr>
            <a:r>
              <a:rPr b="0" lang="en" sz="1400">
                <a:solidFill>
                  <a:srgbClr val="FFFFFF"/>
                </a:solidFill>
              </a:rPr>
              <a:t>CpGs mapped for PCGT as stated previously</a:t>
            </a:r>
            <a:endParaRPr b="0" sz="1400">
              <a:solidFill>
                <a:srgbClr val="FFFFFF"/>
              </a:solidFill>
            </a:endParaRPr>
          </a:p>
          <a:p>
            <a:pPr indent="-317500" lvl="0" marL="914400" rtl="0" algn="l">
              <a:lnSpc>
                <a:spcPct val="136363"/>
              </a:lnSpc>
              <a:spcBef>
                <a:spcPts val="0"/>
              </a:spcBef>
              <a:spcAft>
                <a:spcPts val="0"/>
              </a:spcAft>
              <a:buClr>
                <a:srgbClr val="FFFFFF"/>
              </a:buClr>
              <a:buSzPts val="1400"/>
              <a:buAutoNum type="arabicPeriod"/>
            </a:pPr>
            <a:r>
              <a:rPr b="0" lang="en" sz="1400">
                <a:solidFill>
                  <a:srgbClr val="FFFFFF"/>
                </a:solidFill>
              </a:rPr>
              <a:t>CpGs methylation that is increased with</a:t>
            </a:r>
            <a:br>
              <a:rPr b="0" lang="en" sz="1400">
                <a:solidFill>
                  <a:srgbClr val="FFFFFF"/>
                </a:solidFill>
              </a:rPr>
            </a:br>
            <a:r>
              <a:rPr b="0" lang="en" sz="1400">
                <a:solidFill>
                  <a:srgbClr val="FFFFFF"/>
                </a:solidFill>
              </a:rPr>
              <a:t> age at PCGT</a:t>
            </a:r>
            <a:endParaRPr b="0" sz="1400">
              <a:solidFill>
                <a:srgbClr val="FFFFFF"/>
              </a:solidFill>
            </a:endParaRPr>
          </a:p>
          <a:p>
            <a:pPr indent="0" lvl="0" marL="0" rtl="0" algn="l">
              <a:spcBef>
                <a:spcPts val="0"/>
              </a:spcBef>
              <a:spcAft>
                <a:spcPts val="1600"/>
              </a:spcAft>
              <a:buNone/>
            </a:pPr>
            <a:r>
              <a:t/>
            </a:r>
            <a:endParaRPr/>
          </a:p>
        </p:txBody>
      </p:sp>
      <p:sp>
        <p:nvSpPr>
          <p:cNvPr id="366" name="Google Shape;366;p49"/>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pic>
        <p:nvPicPr>
          <p:cNvPr id="367" name="Google Shape;367;p49"/>
          <p:cNvPicPr preferRelativeResize="0"/>
          <p:nvPr/>
        </p:nvPicPr>
        <p:blipFill>
          <a:blip r:embed="rId4">
            <a:alphaModFix/>
          </a:blip>
          <a:stretch>
            <a:fillRect/>
          </a:stretch>
        </p:blipFill>
        <p:spPr>
          <a:xfrm>
            <a:off x="5451200" y="1371600"/>
            <a:ext cx="3235600" cy="3200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71" name="Shape 371"/>
        <p:cNvGrpSpPr/>
        <p:nvPr/>
      </p:nvGrpSpPr>
      <p:grpSpPr>
        <a:xfrm>
          <a:off x="0" y="0"/>
          <a:ext cx="0" cy="0"/>
          <a:chOff x="0" y="0"/>
          <a:chExt cx="0" cy="0"/>
        </a:xfrm>
      </p:grpSpPr>
      <p:sp>
        <p:nvSpPr>
          <p:cNvPr id="372" name="Google Shape;372;p50"/>
          <p:cNvSpPr txBox="1"/>
          <p:nvPr>
            <p:ph type="title"/>
          </p:nvPr>
        </p:nvSpPr>
        <p:spPr>
          <a:xfrm>
            <a:off x="4572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epiTOC shows increase in methylation with age-in all blood cell types, including stem cells</a:t>
            </a:r>
            <a:endParaRPr b="0" sz="3000" u="sng">
              <a:latin typeface="Lato Light"/>
              <a:ea typeface="Lato Light"/>
              <a:cs typeface="Lato Light"/>
              <a:sym typeface="Lato Light"/>
            </a:endParaRPr>
          </a:p>
        </p:txBody>
      </p:sp>
      <p:sp>
        <p:nvSpPr>
          <p:cNvPr id="373" name="Google Shape;373;p50"/>
          <p:cNvSpPr txBox="1"/>
          <p:nvPr>
            <p:ph idx="1" type="body"/>
          </p:nvPr>
        </p:nvSpPr>
        <p:spPr>
          <a:xfrm>
            <a:off x="457200" y="1371600"/>
            <a:ext cx="4994100" cy="32613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baseline="30000" lang="en" sz="1400">
                <a:solidFill>
                  <a:srgbClr val="FFFFFF"/>
                </a:solidFill>
              </a:rPr>
              <a:t>    </a:t>
            </a:r>
            <a:r>
              <a:rPr lang="en" sz="1400">
                <a:solidFill>
                  <a:srgbClr val="FFFFFF"/>
                </a:solidFill>
              </a:rPr>
              <a:t>epiTOC predicts </a:t>
            </a:r>
            <a:r>
              <a:rPr lang="en" sz="1400">
                <a:solidFill>
                  <a:srgbClr val="FFFFFF"/>
                </a:solidFill>
              </a:rPr>
              <a:t>age in all blood cell types</a:t>
            </a:r>
            <a:endParaRPr sz="1400">
              <a:solidFill>
                <a:srgbClr val="FFFFFF"/>
              </a:solidFill>
            </a:endParaRPr>
          </a:p>
          <a:p>
            <a:pPr indent="0" lvl="0" marL="0" rtl="0" algn="l">
              <a:lnSpc>
                <a:spcPct val="136363"/>
              </a:lnSpc>
              <a:spcBef>
                <a:spcPts val="0"/>
              </a:spcBef>
              <a:spcAft>
                <a:spcPts val="0"/>
              </a:spcAft>
              <a:buNone/>
            </a:pPr>
            <a:r>
              <a:t/>
            </a:r>
            <a:endParaRPr baseline="30000" sz="1400">
              <a:solidFill>
                <a:srgbClr val="FFFFFF"/>
              </a:solidFill>
            </a:endParaRPr>
          </a:p>
          <a:p>
            <a:pPr indent="0" lvl="0" marL="0" rtl="0" algn="l">
              <a:lnSpc>
                <a:spcPct val="136363"/>
              </a:lnSpc>
              <a:spcBef>
                <a:spcPts val="0"/>
              </a:spcBef>
              <a:spcAft>
                <a:spcPts val="0"/>
              </a:spcAft>
              <a:buNone/>
            </a:pPr>
            <a:r>
              <a:rPr lang="en" sz="1400">
                <a:solidFill>
                  <a:srgbClr val="FFFFFF"/>
                </a:solidFill>
              </a:rPr>
              <a:t>pcgtAge vs. c</a:t>
            </a:r>
            <a:r>
              <a:rPr lang="en" sz="1400">
                <a:solidFill>
                  <a:srgbClr val="FFFFFF"/>
                </a:solidFill>
              </a:rPr>
              <a:t>hronological</a:t>
            </a:r>
            <a:r>
              <a:rPr lang="en" sz="1400">
                <a:solidFill>
                  <a:srgbClr val="FFFFFF"/>
                </a:solidFill>
              </a:rPr>
              <a:t> age</a:t>
            </a:r>
            <a:endParaRPr sz="1400">
              <a:solidFill>
                <a:srgbClr val="FFFFFF"/>
              </a:solidFill>
            </a:endParaRPr>
          </a:p>
          <a:p>
            <a:pPr indent="-317500" lvl="0" marL="457200" rtl="0" algn="l">
              <a:lnSpc>
                <a:spcPct val="136363"/>
              </a:lnSpc>
              <a:spcBef>
                <a:spcPts val="0"/>
              </a:spcBef>
              <a:spcAft>
                <a:spcPts val="0"/>
              </a:spcAft>
              <a:buClr>
                <a:srgbClr val="FFFFFF"/>
              </a:buClr>
              <a:buSzPts val="1400"/>
              <a:buAutoNum type="alphaUcPeriod"/>
            </a:pPr>
            <a:r>
              <a:rPr lang="en" sz="1400">
                <a:solidFill>
                  <a:srgbClr val="FFFFFF"/>
                </a:solidFill>
              </a:rPr>
              <a:t> fraction of 385 PCGT sites are all hypermethylated      </a:t>
            </a:r>
            <a:endParaRPr sz="1400">
              <a:solidFill>
                <a:srgbClr val="FFFFFF"/>
              </a:solidFill>
            </a:endParaRPr>
          </a:p>
          <a:p>
            <a:pPr indent="0" lvl="0" marL="0" rtl="0" algn="l">
              <a:lnSpc>
                <a:spcPct val="136363"/>
              </a:lnSpc>
              <a:spcBef>
                <a:spcPts val="0"/>
              </a:spcBef>
              <a:spcAft>
                <a:spcPts val="0"/>
              </a:spcAft>
              <a:buNone/>
            </a:pPr>
            <a:r>
              <a:rPr lang="en" sz="1400">
                <a:solidFill>
                  <a:srgbClr val="FFFFFF"/>
                </a:solidFill>
              </a:rPr>
              <a:t>              in the three samples of blood cell type (A) </a:t>
            </a:r>
            <a:r>
              <a:rPr baseline="30000" lang="en" sz="1400" u="sng">
                <a:solidFill>
                  <a:schemeClr val="accent5"/>
                </a:solidFill>
                <a:hlinkClick action="ppaction://hlinksldjump" r:id="rId3"/>
              </a:rPr>
              <a:t>21 </a:t>
            </a:r>
            <a:endParaRPr sz="1400">
              <a:solidFill>
                <a:srgbClr val="FFFFFF"/>
              </a:solidFill>
            </a:endParaRPr>
          </a:p>
          <a:p>
            <a:pPr indent="0" lvl="0" marL="152400" rtl="0" algn="l">
              <a:lnSpc>
                <a:spcPct val="136363"/>
              </a:lnSpc>
              <a:spcBef>
                <a:spcPts val="0"/>
              </a:spcBef>
              <a:spcAft>
                <a:spcPts val="0"/>
              </a:spcAft>
              <a:buNone/>
            </a:pPr>
            <a:r>
              <a:t/>
            </a:r>
            <a:endParaRPr sz="1400">
              <a:solidFill>
                <a:srgbClr val="FFFFFF"/>
              </a:solidFill>
            </a:endParaRPr>
          </a:p>
          <a:p>
            <a:pPr indent="0" lvl="0" marL="0" rtl="0" algn="l">
              <a:lnSpc>
                <a:spcPct val="136363"/>
              </a:lnSpc>
              <a:spcBef>
                <a:spcPts val="0"/>
              </a:spcBef>
              <a:spcAft>
                <a:spcPts val="0"/>
              </a:spcAft>
              <a:buNone/>
            </a:pPr>
            <a:r>
              <a:rPr lang="en" sz="1400">
                <a:solidFill>
                  <a:srgbClr val="FFFFFF"/>
                </a:solidFill>
              </a:rPr>
              <a:t>epiTOC predicts  stem cell age</a:t>
            </a:r>
            <a:endParaRPr sz="1400">
              <a:solidFill>
                <a:srgbClr val="FFFFFF"/>
              </a:solidFill>
            </a:endParaRPr>
          </a:p>
          <a:p>
            <a:pPr indent="0" lvl="0" marL="152400" rtl="0" algn="l">
              <a:lnSpc>
                <a:spcPct val="136363"/>
              </a:lnSpc>
              <a:spcBef>
                <a:spcPts val="0"/>
              </a:spcBef>
              <a:spcAft>
                <a:spcPts val="0"/>
              </a:spcAft>
              <a:buNone/>
            </a:pPr>
            <a:r>
              <a:t/>
            </a:r>
            <a:endParaRPr sz="1400">
              <a:solidFill>
                <a:srgbClr val="FFFFFF"/>
              </a:solidFill>
            </a:endParaRPr>
          </a:p>
          <a:p>
            <a:pPr indent="0" lvl="0" marL="0" rtl="0" algn="l">
              <a:lnSpc>
                <a:spcPct val="136363"/>
              </a:lnSpc>
              <a:spcBef>
                <a:spcPts val="0"/>
              </a:spcBef>
              <a:spcAft>
                <a:spcPts val="0"/>
              </a:spcAft>
              <a:buNone/>
            </a:pPr>
            <a:r>
              <a:rPr lang="en" sz="1400">
                <a:solidFill>
                  <a:srgbClr val="FFFFFF"/>
                </a:solidFill>
              </a:rPr>
              <a:t>D.         (Top) correlation of pcgtAge in MSC </a:t>
            </a:r>
            <a:r>
              <a:rPr baseline="30000" lang="en" sz="1400" u="sng">
                <a:solidFill>
                  <a:schemeClr val="accent5"/>
                </a:solidFill>
                <a:hlinkClick action="ppaction://hlinksldjump" r:id="rId4"/>
              </a:rPr>
              <a:t>21 </a:t>
            </a:r>
            <a:endParaRPr sz="1400">
              <a:solidFill>
                <a:srgbClr val="FFFFFF"/>
              </a:solidFill>
            </a:endParaRPr>
          </a:p>
          <a:p>
            <a:pPr indent="0" lvl="0" marL="0" rtl="0" algn="l">
              <a:lnSpc>
                <a:spcPct val="136363"/>
              </a:lnSpc>
              <a:spcBef>
                <a:spcPts val="0"/>
              </a:spcBef>
              <a:spcAft>
                <a:spcPts val="0"/>
              </a:spcAft>
              <a:buNone/>
            </a:pPr>
            <a:r>
              <a:rPr lang="en" sz="1400">
                <a:solidFill>
                  <a:srgbClr val="FFFFFF"/>
                </a:solidFill>
              </a:rPr>
              <a:t>              (Bottom) correlation of pcgtAge in HPC </a:t>
            </a:r>
            <a:r>
              <a:rPr baseline="30000" lang="en" sz="1400" u="sng">
                <a:solidFill>
                  <a:schemeClr val="accent5"/>
                </a:solidFill>
                <a:hlinkClick action="ppaction://hlinksldjump" r:id="rId5"/>
              </a:rPr>
              <a:t>21 </a:t>
            </a:r>
            <a:endParaRPr sz="1400">
              <a:solidFill>
                <a:srgbClr val="FFFFFF"/>
              </a:solidFill>
            </a:endParaRPr>
          </a:p>
          <a:p>
            <a:pPr indent="0" lvl="0" marL="152400" rtl="0" algn="l">
              <a:lnSpc>
                <a:spcPct val="125454"/>
              </a:lnSpc>
              <a:spcBef>
                <a:spcPts val="0"/>
              </a:spcBef>
              <a:spcAft>
                <a:spcPts val="0"/>
              </a:spcAft>
              <a:buNone/>
            </a:pPr>
            <a:r>
              <a:t/>
            </a:r>
            <a:endParaRPr sz="1400"/>
          </a:p>
        </p:txBody>
      </p:sp>
      <p:sp>
        <p:nvSpPr>
          <p:cNvPr id="374" name="Google Shape;374;p50"/>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pic>
        <p:nvPicPr>
          <p:cNvPr id="375" name="Google Shape;375;p50"/>
          <p:cNvPicPr preferRelativeResize="0"/>
          <p:nvPr/>
        </p:nvPicPr>
        <p:blipFill>
          <a:blip r:embed="rId6">
            <a:alphaModFix/>
          </a:blip>
          <a:stretch>
            <a:fillRect/>
          </a:stretch>
        </p:blipFill>
        <p:spPr>
          <a:xfrm>
            <a:off x="5372100" y="1371600"/>
            <a:ext cx="3314700" cy="1355100"/>
          </a:xfrm>
          <a:prstGeom prst="rect">
            <a:avLst/>
          </a:prstGeom>
          <a:noFill/>
          <a:ln>
            <a:noFill/>
          </a:ln>
        </p:spPr>
      </p:pic>
      <p:pic>
        <p:nvPicPr>
          <p:cNvPr id="376" name="Google Shape;376;p50"/>
          <p:cNvPicPr preferRelativeResize="0"/>
          <p:nvPr/>
        </p:nvPicPr>
        <p:blipFill>
          <a:blip r:embed="rId7">
            <a:alphaModFix/>
          </a:blip>
          <a:stretch>
            <a:fillRect/>
          </a:stretch>
        </p:blipFill>
        <p:spPr>
          <a:xfrm>
            <a:off x="6629400" y="2726700"/>
            <a:ext cx="2047875" cy="933450"/>
          </a:xfrm>
          <a:prstGeom prst="rect">
            <a:avLst/>
          </a:prstGeom>
          <a:noFill/>
          <a:ln>
            <a:noFill/>
          </a:ln>
        </p:spPr>
      </p:pic>
      <p:sp>
        <p:nvSpPr>
          <p:cNvPr id="377" name="Google Shape;377;p50"/>
          <p:cNvSpPr txBox="1"/>
          <p:nvPr/>
        </p:nvSpPr>
        <p:spPr>
          <a:xfrm>
            <a:off x="6629425" y="3699600"/>
            <a:ext cx="2047800" cy="87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Y axis: pcgtAge (DNAm)</a:t>
            </a:r>
            <a:endParaRPr sz="1200">
              <a:solidFill>
                <a:srgbClr val="FFFFFF"/>
              </a:solidFill>
              <a:latin typeface="Lato Light"/>
              <a:ea typeface="Lato Light"/>
              <a:cs typeface="Lato Light"/>
              <a:sym typeface="Lato Light"/>
            </a:endParaRPr>
          </a:p>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X axis: Donor age</a:t>
            </a:r>
            <a:endParaRPr sz="1200">
              <a:solidFill>
                <a:srgbClr val="FFFFFF"/>
              </a:solidFill>
              <a:latin typeface="Lato Light"/>
              <a:ea typeface="Lato Light"/>
              <a:cs typeface="Lato Light"/>
              <a:sym typeface="La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81" name="Shape 381"/>
        <p:cNvGrpSpPr/>
        <p:nvPr/>
      </p:nvGrpSpPr>
      <p:grpSpPr>
        <a:xfrm>
          <a:off x="0" y="0"/>
          <a:ext cx="0" cy="0"/>
          <a:chOff x="0" y="0"/>
          <a:chExt cx="0" cy="0"/>
        </a:xfrm>
      </p:grpSpPr>
      <p:sp>
        <p:nvSpPr>
          <p:cNvPr id="382" name="Google Shape;382;p51"/>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Validation and rate of epiTOC</a:t>
            </a:r>
            <a:endParaRPr b="0" sz="3000" u="sng">
              <a:latin typeface="Lato Light"/>
              <a:ea typeface="Lato Light"/>
              <a:cs typeface="Lato Light"/>
              <a:sym typeface="Lato Light"/>
            </a:endParaRPr>
          </a:p>
        </p:txBody>
      </p:sp>
      <p:sp>
        <p:nvSpPr>
          <p:cNvPr id="383" name="Google Shape;383;p51"/>
          <p:cNvSpPr txBox="1"/>
          <p:nvPr>
            <p:ph idx="1" type="body"/>
          </p:nvPr>
        </p:nvSpPr>
        <p:spPr>
          <a:xfrm>
            <a:off x="457200" y="1371600"/>
            <a:ext cx="4994100" cy="3150900"/>
          </a:xfrm>
          <a:prstGeom prst="rect">
            <a:avLst/>
          </a:prstGeom>
        </p:spPr>
        <p:txBody>
          <a:bodyPr anchorCtr="0" anchor="t" bIns="91425" lIns="91425" spcFirstLastPara="1" rIns="91425" wrap="square" tIns="91425">
            <a:noAutofit/>
          </a:bodyPr>
          <a:lstStyle/>
          <a:p>
            <a:pPr indent="0" lvl="0" marL="152400" rtl="0" algn="l">
              <a:lnSpc>
                <a:spcPct val="136363"/>
              </a:lnSpc>
              <a:spcBef>
                <a:spcPts val="0"/>
              </a:spcBef>
              <a:spcAft>
                <a:spcPts val="0"/>
              </a:spcAft>
              <a:buNone/>
            </a:pPr>
            <a:r>
              <a:rPr lang="en" sz="1400">
                <a:solidFill>
                  <a:srgbClr val="FFFFFF"/>
                </a:solidFill>
              </a:rPr>
              <a:t>B.      Validation using stem cell division rate &amp; mRNA  </a:t>
            </a:r>
            <a:endParaRPr sz="1400">
              <a:solidFill>
                <a:srgbClr val="FFFFFF"/>
              </a:solidFill>
            </a:endParaRPr>
          </a:p>
          <a:p>
            <a:pPr indent="457200" lvl="0" marL="0" rtl="0" algn="l">
              <a:lnSpc>
                <a:spcPct val="136363"/>
              </a:lnSpc>
              <a:spcBef>
                <a:spcPts val="0"/>
              </a:spcBef>
              <a:spcAft>
                <a:spcPts val="0"/>
              </a:spcAft>
              <a:buNone/>
            </a:pPr>
            <a:r>
              <a:rPr lang="en" sz="1400">
                <a:solidFill>
                  <a:srgbClr val="FFFFFF"/>
                </a:solidFill>
              </a:rPr>
              <a:t>levels-TCGA </a:t>
            </a:r>
            <a:r>
              <a:rPr baseline="30000" lang="en" sz="1400" u="sng">
                <a:solidFill>
                  <a:schemeClr val="accent5"/>
                </a:solidFill>
                <a:hlinkClick action="ppaction://hlinksldjump" r:id="rId3"/>
              </a:rPr>
              <a:t>21 </a:t>
            </a:r>
            <a:endParaRPr sz="1400">
              <a:solidFill>
                <a:srgbClr val="FFFFFF"/>
              </a:solidFill>
            </a:endParaRPr>
          </a:p>
          <a:p>
            <a:pPr indent="0" lvl="0" marL="152400" rtl="0" algn="l">
              <a:lnSpc>
                <a:spcPct val="136363"/>
              </a:lnSpc>
              <a:spcBef>
                <a:spcPts val="0"/>
              </a:spcBef>
              <a:spcAft>
                <a:spcPts val="0"/>
              </a:spcAft>
              <a:buNone/>
            </a:pPr>
            <a:r>
              <a:rPr lang="en" sz="1400">
                <a:solidFill>
                  <a:srgbClr val="FFFFFF"/>
                </a:solidFill>
              </a:rPr>
              <a:t>C.     See if epiTOC-pctgAge signature is  increased  in </a:t>
            </a:r>
            <a:endParaRPr sz="1400">
              <a:solidFill>
                <a:srgbClr val="FFFFFF"/>
              </a:solidFill>
            </a:endParaRPr>
          </a:p>
          <a:p>
            <a:pPr indent="457200" lvl="0" marL="0" rtl="0" algn="l">
              <a:lnSpc>
                <a:spcPct val="136363"/>
              </a:lnSpc>
              <a:spcBef>
                <a:spcPts val="0"/>
              </a:spcBef>
              <a:spcAft>
                <a:spcPts val="0"/>
              </a:spcAft>
              <a:buNone/>
            </a:pPr>
            <a:r>
              <a:rPr lang="en" sz="1400">
                <a:solidFill>
                  <a:srgbClr val="FFFFFF"/>
                </a:solidFill>
              </a:rPr>
              <a:t>cancer tissue </a:t>
            </a:r>
            <a:r>
              <a:rPr baseline="30000" lang="en" sz="1400" u="sng">
                <a:solidFill>
                  <a:schemeClr val="accent5"/>
                </a:solidFill>
                <a:hlinkClick action="ppaction://hlinksldjump" r:id="rId4"/>
              </a:rPr>
              <a:t>21 </a:t>
            </a:r>
            <a:endParaRPr sz="1400">
              <a:solidFill>
                <a:srgbClr val="FFFFFF"/>
              </a:solidFill>
            </a:endParaRPr>
          </a:p>
          <a:p>
            <a:pPr indent="0" lvl="0" marL="152400" rtl="0" algn="l">
              <a:lnSpc>
                <a:spcPct val="125454"/>
              </a:lnSpc>
              <a:spcBef>
                <a:spcPts val="0"/>
              </a:spcBef>
              <a:spcAft>
                <a:spcPts val="0"/>
              </a:spcAft>
              <a:buNone/>
            </a:pPr>
            <a:r>
              <a:t/>
            </a:r>
            <a:endParaRPr sz="1200">
              <a:solidFill>
                <a:srgbClr val="FFFFFF"/>
              </a:solidFill>
            </a:endParaRPr>
          </a:p>
          <a:p>
            <a:pPr indent="0" lvl="0" marL="152400" rtl="0" algn="l">
              <a:lnSpc>
                <a:spcPct val="125454"/>
              </a:lnSpc>
              <a:spcBef>
                <a:spcPts val="0"/>
              </a:spcBef>
              <a:spcAft>
                <a:spcPts val="0"/>
              </a:spcAft>
              <a:buNone/>
            </a:pPr>
            <a:r>
              <a:t/>
            </a:r>
            <a:endParaRPr sz="1200">
              <a:solidFill>
                <a:srgbClr val="FFFFFF"/>
              </a:solidFill>
            </a:endParaRPr>
          </a:p>
          <a:p>
            <a:pPr indent="0" lvl="0" marL="0" rtl="0" algn="l">
              <a:spcBef>
                <a:spcPts val="0"/>
              </a:spcBef>
              <a:spcAft>
                <a:spcPts val="1600"/>
              </a:spcAft>
              <a:buNone/>
            </a:pPr>
            <a:r>
              <a:t/>
            </a:r>
            <a:endParaRPr/>
          </a:p>
        </p:txBody>
      </p:sp>
      <p:sp>
        <p:nvSpPr>
          <p:cNvPr id="384" name="Google Shape;384;p51"/>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pic>
        <p:nvPicPr>
          <p:cNvPr id="385" name="Google Shape;385;p51"/>
          <p:cNvPicPr preferRelativeResize="0"/>
          <p:nvPr/>
        </p:nvPicPr>
        <p:blipFill>
          <a:blip r:embed="rId5">
            <a:alphaModFix/>
          </a:blip>
          <a:stretch>
            <a:fillRect/>
          </a:stretch>
        </p:blipFill>
        <p:spPr>
          <a:xfrm>
            <a:off x="6629400" y="1371600"/>
            <a:ext cx="2085975" cy="20002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Chapter 34 Intro</a:t>
            </a:r>
            <a:endParaRPr b="0" sz="3000">
              <a:latin typeface="Lato Light"/>
              <a:ea typeface="Lato Light"/>
              <a:cs typeface="Lato Light"/>
              <a:sym typeface="Lato Light"/>
            </a:endParaRPr>
          </a:p>
        </p:txBody>
      </p:sp>
      <p:sp>
        <p:nvSpPr>
          <p:cNvPr id="92" name="Google Shape;92;p16"/>
          <p:cNvSpPr txBox="1"/>
          <p:nvPr>
            <p:ph idx="1" type="body"/>
          </p:nvPr>
        </p:nvSpPr>
        <p:spPr>
          <a:xfrm>
            <a:off x="311700" y="1302525"/>
            <a:ext cx="3794700" cy="194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a:t>
            </a:r>
            <a:r>
              <a:rPr lang="en" sz="1800"/>
              <a:t>igure from Ch. 34 describing abnormal programming early in differentiation of a progenitor. </a:t>
            </a:r>
            <a:endParaRPr sz="1800"/>
          </a:p>
          <a:p>
            <a:pPr indent="-330200" lvl="1" marL="914400" rtl="0" algn="l">
              <a:spcBef>
                <a:spcPts val="0"/>
              </a:spcBef>
              <a:spcAft>
                <a:spcPts val="0"/>
              </a:spcAft>
              <a:buSzPts val="1600"/>
              <a:buChar char="○"/>
            </a:pPr>
            <a:r>
              <a:rPr b="1" lang="en" sz="1600"/>
              <a:t>If the </a:t>
            </a:r>
            <a:r>
              <a:rPr b="1" lang="en" sz="1600"/>
              <a:t>abnormality</a:t>
            </a:r>
            <a:r>
              <a:rPr b="1" lang="en" sz="1600"/>
              <a:t> isn’t taken under control here, it will lead to tumor progression. </a:t>
            </a:r>
            <a:endParaRPr b="1" sz="1600"/>
          </a:p>
        </p:txBody>
      </p:sp>
      <p:sp>
        <p:nvSpPr>
          <p:cNvPr id="93" name="Google Shape;93;p16"/>
          <p:cNvSpPr txBox="1"/>
          <p:nvPr/>
        </p:nvSpPr>
        <p:spPr>
          <a:xfrm>
            <a:off x="256375" y="3359650"/>
            <a:ext cx="8747700" cy="185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Abnormal clonal expansion </a:t>
            </a:r>
            <a:endParaRPr b="1" sz="1800">
              <a:solidFill>
                <a:schemeClr val="dk1"/>
              </a:solidFill>
              <a:latin typeface="Lato"/>
              <a:ea typeface="Lato"/>
              <a:cs typeface="Lato"/>
              <a:sym typeface="Lato"/>
            </a:endParaRPr>
          </a:p>
          <a:p>
            <a:pPr indent="-330200" lvl="1" marL="914400" rtl="0" algn="l">
              <a:lnSpc>
                <a:spcPct val="115000"/>
              </a:lnSpc>
              <a:spcBef>
                <a:spcPts val="0"/>
              </a:spcBef>
              <a:spcAft>
                <a:spcPts val="0"/>
              </a:spcAft>
              <a:buClr>
                <a:schemeClr val="dk1"/>
              </a:buClr>
              <a:buSzPts val="1600"/>
              <a:buFont typeface="Lato"/>
              <a:buChar char="○"/>
            </a:pPr>
            <a:r>
              <a:rPr b="1" lang="en" sz="1600">
                <a:solidFill>
                  <a:schemeClr val="dk1"/>
                </a:solidFill>
                <a:latin typeface="Lato"/>
                <a:ea typeface="Lato"/>
                <a:cs typeface="Lato"/>
                <a:sym typeface="Lato"/>
              </a:rPr>
              <a:t>At risk of epigenetic changes </a:t>
            </a:r>
            <a:endParaRPr b="1" sz="1600">
              <a:solidFill>
                <a:schemeClr val="dk1"/>
              </a:solidFill>
              <a:latin typeface="Lato"/>
              <a:ea typeface="Lato"/>
              <a:cs typeface="Lato"/>
              <a:sym typeface="Lato"/>
            </a:endParaRPr>
          </a:p>
        </p:txBody>
      </p:sp>
      <p:pic>
        <p:nvPicPr>
          <p:cNvPr id="94" name="Google Shape;94;p16"/>
          <p:cNvPicPr preferRelativeResize="0"/>
          <p:nvPr/>
        </p:nvPicPr>
        <p:blipFill rotWithShape="1">
          <a:blip r:embed="rId3">
            <a:alphaModFix/>
          </a:blip>
          <a:srcRect b="0" l="649" r="7833" t="0"/>
          <a:stretch/>
        </p:blipFill>
        <p:spPr>
          <a:xfrm>
            <a:off x="4305275" y="1160525"/>
            <a:ext cx="4698798" cy="3136742"/>
          </a:xfrm>
          <a:prstGeom prst="rect">
            <a:avLst/>
          </a:prstGeom>
          <a:noFill/>
          <a:ln>
            <a:noFill/>
          </a:ln>
        </p:spPr>
      </p:pic>
      <p:sp>
        <p:nvSpPr>
          <p:cNvPr id="95" name="Google Shape;95;p16"/>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CS</a:t>
            </a: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89" name="Shape 389"/>
        <p:cNvGrpSpPr/>
        <p:nvPr/>
      </p:nvGrpSpPr>
      <p:grpSpPr>
        <a:xfrm>
          <a:off x="0" y="0"/>
          <a:ext cx="0" cy="0"/>
          <a:chOff x="0" y="0"/>
          <a:chExt cx="0" cy="0"/>
        </a:xfrm>
      </p:grpSpPr>
      <p:sp>
        <p:nvSpPr>
          <p:cNvPr id="390" name="Google Shape;390;p52"/>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Stem cell rate division</a:t>
            </a:r>
            <a:endParaRPr b="0" sz="3000" u="sng">
              <a:latin typeface="Lato Light"/>
              <a:ea typeface="Lato Light"/>
              <a:cs typeface="Lato Light"/>
              <a:sym typeface="Lato Light"/>
            </a:endParaRPr>
          </a:p>
        </p:txBody>
      </p:sp>
      <p:sp>
        <p:nvSpPr>
          <p:cNvPr id="391" name="Google Shape;391;p52"/>
          <p:cNvSpPr txBox="1"/>
          <p:nvPr>
            <p:ph idx="1" type="body"/>
          </p:nvPr>
        </p:nvSpPr>
        <p:spPr>
          <a:xfrm>
            <a:off x="457200" y="1371600"/>
            <a:ext cx="4994100" cy="31509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sz="1400">
                <a:solidFill>
                  <a:srgbClr val="FFFFFF"/>
                </a:solidFill>
              </a:rPr>
              <a:t>epiTOC can approximate like mitotic-like clock (n=288, 9 different tissue types) </a:t>
            </a:r>
            <a:r>
              <a:rPr baseline="30000" lang="en" sz="1400" u="sng">
                <a:solidFill>
                  <a:schemeClr val="accent5"/>
                </a:solidFill>
                <a:hlinkClick action="ppaction://hlinksldjump" r:id="rId3"/>
              </a:rPr>
              <a:t>21 </a:t>
            </a:r>
            <a:endParaRPr sz="1400">
              <a:solidFill>
                <a:srgbClr val="FFFFFF"/>
              </a:solidFill>
            </a:endParaRPr>
          </a:p>
          <a:p>
            <a:pPr indent="0" lvl="0" marL="0" rtl="0" algn="l">
              <a:lnSpc>
                <a:spcPct val="136363"/>
              </a:lnSpc>
              <a:spcBef>
                <a:spcPts val="0"/>
              </a:spcBef>
              <a:spcAft>
                <a:spcPts val="0"/>
              </a:spcAft>
              <a:buNone/>
            </a:pPr>
            <a:r>
              <a:rPr lang="en" sz="1400">
                <a:solidFill>
                  <a:srgbClr val="FFFFFF"/>
                </a:solidFill>
              </a:rPr>
              <a:t>They were able to insure stem cell rate division (Yang et al., (2016) </a:t>
            </a:r>
            <a:r>
              <a:rPr baseline="30000" lang="en" sz="1400" u="sng">
                <a:solidFill>
                  <a:schemeClr val="hlink"/>
                </a:solidFill>
                <a:hlinkClick action="ppaction://hlinksldjump" r:id="rId4"/>
              </a:rPr>
              <a:t>21 </a:t>
            </a:r>
            <a:endParaRPr baseline="30000" sz="1400">
              <a:solidFill>
                <a:srgbClr val="FFFFFF"/>
              </a:solidFill>
            </a:endParaRPr>
          </a:p>
          <a:p>
            <a:pPr indent="-317500" lvl="0" marL="457200" rtl="0" algn="l">
              <a:lnSpc>
                <a:spcPct val="136363"/>
              </a:lnSpc>
              <a:spcBef>
                <a:spcPts val="0"/>
              </a:spcBef>
              <a:spcAft>
                <a:spcPts val="0"/>
              </a:spcAft>
              <a:buSzPts val="1400"/>
              <a:buAutoNum type="alphaUcPeriod"/>
            </a:pPr>
            <a:r>
              <a:rPr lang="en" sz="1400">
                <a:solidFill>
                  <a:srgbClr val="FFFFFF"/>
                </a:solidFill>
              </a:rPr>
              <a:t> cells divided by types, grouped into three groups</a:t>
            </a:r>
            <a:br>
              <a:rPr lang="en" sz="1400">
                <a:solidFill>
                  <a:srgbClr val="FFFFFF"/>
                </a:solidFill>
              </a:rPr>
            </a:br>
            <a:r>
              <a:rPr lang="en" sz="1400">
                <a:solidFill>
                  <a:srgbClr val="FFFFFF"/>
                </a:solidFill>
              </a:rPr>
              <a:t> (low, medium, high turnovers) </a:t>
            </a:r>
            <a:r>
              <a:rPr baseline="30000" lang="en" sz="1400" u="sng">
                <a:solidFill>
                  <a:schemeClr val="accent5"/>
                </a:solidFill>
                <a:hlinkClick action="ppaction://hlinksldjump" r:id="rId5"/>
              </a:rPr>
              <a:t>21 </a:t>
            </a:r>
            <a:endParaRPr sz="1400">
              <a:solidFill>
                <a:srgbClr val="FFFFFF"/>
              </a:solidFill>
            </a:endParaRPr>
          </a:p>
          <a:p>
            <a:pPr indent="0" lvl="0" marL="0" rtl="0" algn="l">
              <a:lnSpc>
                <a:spcPct val="136363"/>
              </a:lnSpc>
              <a:spcBef>
                <a:spcPts val="0"/>
              </a:spcBef>
              <a:spcAft>
                <a:spcPts val="0"/>
              </a:spcAft>
              <a:buNone/>
            </a:pPr>
            <a:r>
              <a:rPr lang="en" sz="1400">
                <a:solidFill>
                  <a:srgbClr val="FFFFFF"/>
                </a:solidFill>
              </a:rPr>
              <a:t>   D.      different pcgtAge in the three cancer  groups</a:t>
            </a:r>
            <a:endParaRPr sz="1400">
              <a:solidFill>
                <a:srgbClr val="FFFFFF"/>
              </a:solidFill>
            </a:endParaRPr>
          </a:p>
          <a:p>
            <a:pPr indent="0" lvl="0" marL="152400" rtl="0" algn="l">
              <a:lnSpc>
                <a:spcPct val="136363"/>
              </a:lnSpc>
              <a:spcBef>
                <a:spcPts val="0"/>
              </a:spcBef>
              <a:spcAft>
                <a:spcPts val="0"/>
              </a:spcAft>
              <a:buNone/>
            </a:pPr>
            <a:r>
              <a:t/>
            </a:r>
            <a:endParaRPr sz="1400">
              <a:solidFill>
                <a:srgbClr val="FFFFFF"/>
              </a:solidFill>
            </a:endParaRPr>
          </a:p>
          <a:p>
            <a:pPr indent="0" lvl="0" marL="152400" rtl="0" algn="l">
              <a:lnSpc>
                <a:spcPct val="125454"/>
              </a:lnSpc>
              <a:spcBef>
                <a:spcPts val="0"/>
              </a:spcBef>
              <a:spcAft>
                <a:spcPts val="0"/>
              </a:spcAft>
              <a:buNone/>
            </a:pPr>
            <a:r>
              <a:t/>
            </a:r>
            <a:endParaRPr sz="1200">
              <a:solidFill>
                <a:srgbClr val="FFFFFF"/>
              </a:solidFill>
            </a:endParaRPr>
          </a:p>
          <a:p>
            <a:pPr indent="0" lvl="0" marL="152400" rtl="0" algn="l">
              <a:lnSpc>
                <a:spcPct val="125454"/>
              </a:lnSpc>
              <a:spcBef>
                <a:spcPts val="0"/>
              </a:spcBef>
              <a:spcAft>
                <a:spcPts val="0"/>
              </a:spcAft>
              <a:buNone/>
            </a:pPr>
            <a:r>
              <a:t/>
            </a:r>
            <a:endParaRPr sz="1200">
              <a:solidFill>
                <a:srgbClr val="FFFFFF"/>
              </a:solidFill>
            </a:endParaRPr>
          </a:p>
          <a:p>
            <a:pPr indent="0" lvl="0" marL="0" rtl="0" algn="l">
              <a:spcBef>
                <a:spcPts val="0"/>
              </a:spcBef>
              <a:spcAft>
                <a:spcPts val="1600"/>
              </a:spcAft>
              <a:buNone/>
            </a:pPr>
            <a:r>
              <a:t/>
            </a:r>
            <a:endParaRPr/>
          </a:p>
        </p:txBody>
      </p:sp>
      <p:sp>
        <p:nvSpPr>
          <p:cNvPr id="392" name="Google Shape;392;p52"/>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pic>
        <p:nvPicPr>
          <p:cNvPr id="393" name="Google Shape;393;p52"/>
          <p:cNvPicPr preferRelativeResize="0"/>
          <p:nvPr/>
        </p:nvPicPr>
        <p:blipFill>
          <a:blip r:embed="rId6">
            <a:alphaModFix/>
          </a:blip>
          <a:stretch>
            <a:fillRect/>
          </a:stretch>
        </p:blipFill>
        <p:spPr>
          <a:xfrm>
            <a:off x="5451200" y="1371600"/>
            <a:ext cx="3263300" cy="1355100"/>
          </a:xfrm>
          <a:prstGeom prst="rect">
            <a:avLst/>
          </a:prstGeom>
          <a:noFill/>
          <a:ln>
            <a:noFill/>
          </a:ln>
        </p:spPr>
      </p:pic>
      <p:pic>
        <p:nvPicPr>
          <p:cNvPr id="394" name="Google Shape;394;p52"/>
          <p:cNvPicPr preferRelativeResize="0"/>
          <p:nvPr/>
        </p:nvPicPr>
        <p:blipFill>
          <a:blip r:embed="rId7">
            <a:alphaModFix/>
          </a:blip>
          <a:stretch>
            <a:fillRect/>
          </a:stretch>
        </p:blipFill>
        <p:spPr>
          <a:xfrm>
            <a:off x="5451300" y="2726700"/>
            <a:ext cx="1178100" cy="1355100"/>
          </a:xfrm>
          <a:prstGeom prst="rect">
            <a:avLst/>
          </a:prstGeom>
          <a:noFill/>
          <a:ln>
            <a:noFill/>
          </a:ln>
        </p:spPr>
      </p:pic>
      <p:sp>
        <p:nvSpPr>
          <p:cNvPr id="395" name="Google Shape;395;p52"/>
          <p:cNvSpPr txBox="1"/>
          <p:nvPr/>
        </p:nvSpPr>
        <p:spPr>
          <a:xfrm>
            <a:off x="6629400" y="3657600"/>
            <a:ext cx="2057400" cy="9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Y axis: pcgtAge (DNAm)</a:t>
            </a:r>
            <a:endParaRPr sz="1200">
              <a:solidFill>
                <a:srgbClr val="FFFFFF"/>
              </a:solidFill>
              <a:latin typeface="Lato Light"/>
              <a:ea typeface="Lato Light"/>
              <a:cs typeface="Lato Light"/>
              <a:sym typeface="Lato Light"/>
            </a:endParaRPr>
          </a:p>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X axis: Cell division rate per stem cell</a:t>
            </a:r>
            <a:endParaRPr sz="1200">
              <a:solidFill>
                <a:srgbClr val="FFFFFF"/>
              </a:solidFill>
              <a:latin typeface="Lato Light"/>
              <a:ea typeface="Lato Light"/>
              <a:cs typeface="Lato Light"/>
              <a:sym typeface="Lato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99" name="Shape 399"/>
        <p:cNvGrpSpPr/>
        <p:nvPr/>
      </p:nvGrpSpPr>
      <p:grpSpPr>
        <a:xfrm>
          <a:off x="0" y="0"/>
          <a:ext cx="0" cy="0"/>
          <a:chOff x="0" y="0"/>
          <a:chExt cx="0" cy="0"/>
        </a:xfrm>
      </p:grpSpPr>
      <p:sp>
        <p:nvSpPr>
          <p:cNvPr id="400" name="Google Shape;400;p53"/>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Increased mRNA levels of proliferation clusters</a:t>
            </a:r>
            <a:endParaRPr b="0" sz="3000" u="sng">
              <a:latin typeface="Lato Light"/>
              <a:ea typeface="Lato Light"/>
              <a:cs typeface="Lato Light"/>
              <a:sym typeface="Lato Light"/>
            </a:endParaRPr>
          </a:p>
        </p:txBody>
      </p:sp>
      <p:sp>
        <p:nvSpPr>
          <p:cNvPr id="401" name="Google Shape;401;p53"/>
          <p:cNvSpPr txBox="1"/>
          <p:nvPr>
            <p:ph idx="1" type="body"/>
          </p:nvPr>
        </p:nvSpPr>
        <p:spPr>
          <a:xfrm>
            <a:off x="457200" y="1371600"/>
            <a:ext cx="4994100" cy="31509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sz="1400">
                <a:solidFill>
                  <a:srgbClr val="FFFFFF"/>
                </a:solidFill>
              </a:rPr>
              <a:t>F.          pcgtAge groups showed higher levels of mRNA  </a:t>
            </a:r>
            <a:endParaRPr sz="1400">
              <a:solidFill>
                <a:srgbClr val="FFFFFF"/>
              </a:solidFill>
            </a:endParaRPr>
          </a:p>
          <a:p>
            <a:pPr indent="0" lvl="0" marL="0" rtl="0" algn="l">
              <a:lnSpc>
                <a:spcPct val="136363"/>
              </a:lnSpc>
              <a:spcBef>
                <a:spcPts val="0"/>
              </a:spcBef>
              <a:spcAft>
                <a:spcPts val="0"/>
              </a:spcAft>
              <a:buNone/>
            </a:pPr>
            <a:r>
              <a:rPr lang="en" sz="1400">
                <a:solidFill>
                  <a:srgbClr val="FFFFFF"/>
                </a:solidFill>
              </a:rPr>
              <a:t>              expression levels (that is genes that are expressed in       </a:t>
            </a:r>
            <a:endParaRPr sz="1400">
              <a:solidFill>
                <a:srgbClr val="FFFFFF"/>
              </a:solidFill>
            </a:endParaRPr>
          </a:p>
          <a:p>
            <a:pPr indent="457200" lvl="0" marL="0" rtl="0" algn="l">
              <a:lnSpc>
                <a:spcPct val="136363"/>
              </a:lnSpc>
              <a:spcBef>
                <a:spcPts val="0"/>
              </a:spcBef>
              <a:spcAft>
                <a:spcPts val="0"/>
              </a:spcAft>
              <a:buNone/>
            </a:pPr>
            <a:r>
              <a:rPr lang="en" sz="1400">
                <a:solidFill>
                  <a:srgbClr val="FFFFFF"/>
                </a:solidFill>
              </a:rPr>
              <a:t>tumor cells)( Rhodes et al., 2004) </a:t>
            </a:r>
            <a:r>
              <a:rPr baseline="30000" lang="en" sz="1400" u="sng">
                <a:solidFill>
                  <a:schemeClr val="hlink"/>
                </a:solidFill>
                <a:hlinkClick action="ppaction://hlinksldjump" r:id="rId3"/>
              </a:rPr>
              <a:t>25</a:t>
            </a:r>
            <a:endParaRPr baseline="30000" sz="1400">
              <a:solidFill>
                <a:srgbClr val="FFFFFF"/>
              </a:solidFill>
            </a:endParaRPr>
          </a:p>
          <a:p>
            <a:pPr indent="0" lvl="0" marL="0" rtl="0" algn="l">
              <a:lnSpc>
                <a:spcPct val="136363"/>
              </a:lnSpc>
              <a:spcBef>
                <a:spcPts val="0"/>
              </a:spcBef>
              <a:spcAft>
                <a:spcPts val="0"/>
              </a:spcAft>
              <a:buNone/>
            </a:pPr>
            <a:r>
              <a:rPr lang="en" sz="1400">
                <a:solidFill>
                  <a:srgbClr val="FFFFFF"/>
                </a:solidFill>
              </a:rPr>
              <a:t>G.         Heatmap: Pink shows the different levels of proteins </a:t>
            </a:r>
            <a:endParaRPr sz="1400">
              <a:solidFill>
                <a:srgbClr val="FFFFFF"/>
              </a:solidFill>
            </a:endParaRPr>
          </a:p>
          <a:p>
            <a:pPr indent="457200" lvl="0" marL="0" rtl="0" algn="l">
              <a:lnSpc>
                <a:spcPct val="136363"/>
              </a:lnSpc>
              <a:spcBef>
                <a:spcPts val="0"/>
              </a:spcBef>
              <a:spcAft>
                <a:spcPts val="0"/>
              </a:spcAft>
              <a:buNone/>
            </a:pPr>
            <a:r>
              <a:rPr lang="en" sz="1400">
                <a:solidFill>
                  <a:srgbClr val="FFFFFF"/>
                </a:solidFill>
              </a:rPr>
              <a:t>for the positive pcgtAge groups</a:t>
            </a:r>
            <a:endParaRPr sz="1400">
              <a:solidFill>
                <a:srgbClr val="FFFFFF"/>
              </a:solidFill>
            </a:endParaRPr>
          </a:p>
        </p:txBody>
      </p:sp>
      <p:sp>
        <p:nvSpPr>
          <p:cNvPr id="402" name="Google Shape;402;p53"/>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pic>
        <p:nvPicPr>
          <p:cNvPr id="403" name="Google Shape;403;p53"/>
          <p:cNvPicPr preferRelativeResize="0"/>
          <p:nvPr/>
        </p:nvPicPr>
        <p:blipFill>
          <a:blip r:embed="rId4">
            <a:alphaModFix/>
          </a:blip>
          <a:stretch>
            <a:fillRect/>
          </a:stretch>
        </p:blipFill>
        <p:spPr>
          <a:xfrm>
            <a:off x="5432391" y="1371600"/>
            <a:ext cx="3254409" cy="1996038"/>
          </a:xfrm>
          <a:prstGeom prst="rect">
            <a:avLst/>
          </a:prstGeom>
          <a:noFill/>
          <a:ln>
            <a:noFill/>
          </a:ln>
        </p:spPr>
      </p:pic>
      <p:sp>
        <p:nvSpPr>
          <p:cNvPr id="404" name="Google Shape;404;p53"/>
          <p:cNvSpPr txBox="1"/>
          <p:nvPr/>
        </p:nvSpPr>
        <p:spPr>
          <a:xfrm>
            <a:off x="6629400" y="3657600"/>
            <a:ext cx="2057400" cy="9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Y axis: Increased mRNA levels of proliferation clusters</a:t>
            </a:r>
            <a:endParaRPr sz="1200">
              <a:solidFill>
                <a:srgbClr val="FFFFFF"/>
              </a:solidFill>
              <a:latin typeface="Lato Light"/>
              <a:ea typeface="Lato Light"/>
              <a:cs typeface="Lato Light"/>
              <a:sym typeface="Lato Light"/>
            </a:endParaRPr>
          </a:p>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X axis: pcgtAge (DNAm)</a:t>
            </a:r>
            <a:endParaRPr sz="1200">
              <a:solidFill>
                <a:srgbClr val="FFFFFF"/>
              </a:solidFill>
              <a:latin typeface="Lato Light"/>
              <a:ea typeface="Lato Light"/>
              <a:cs typeface="Lato Light"/>
              <a:sym typeface="Lato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08" name="Shape 408"/>
        <p:cNvGrpSpPr/>
        <p:nvPr/>
      </p:nvGrpSpPr>
      <p:grpSpPr>
        <a:xfrm>
          <a:off x="0" y="0"/>
          <a:ext cx="0" cy="0"/>
          <a:chOff x="0" y="0"/>
          <a:chExt cx="0" cy="0"/>
        </a:xfrm>
      </p:grpSpPr>
      <p:sp>
        <p:nvSpPr>
          <p:cNvPr id="409" name="Google Shape;409;p54"/>
          <p:cNvSpPr txBox="1"/>
          <p:nvPr>
            <p:ph type="title"/>
          </p:nvPr>
        </p:nvSpPr>
        <p:spPr>
          <a:xfrm>
            <a:off x="4572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epi-Toc predicts pre-cancerous lesions</a:t>
            </a:r>
            <a:endParaRPr b="0" sz="3000">
              <a:latin typeface="Lato Light"/>
              <a:ea typeface="Lato Light"/>
              <a:cs typeface="Lato Light"/>
              <a:sym typeface="Lato Light"/>
            </a:endParaRPr>
          </a:p>
        </p:txBody>
      </p:sp>
      <p:sp>
        <p:nvSpPr>
          <p:cNvPr id="410" name="Google Shape;410;p54"/>
          <p:cNvSpPr txBox="1"/>
          <p:nvPr>
            <p:ph idx="1" type="body"/>
          </p:nvPr>
        </p:nvSpPr>
        <p:spPr>
          <a:xfrm>
            <a:off x="457200" y="1371600"/>
            <a:ext cx="4994100" cy="3150900"/>
          </a:xfrm>
          <a:prstGeom prst="rect">
            <a:avLst/>
          </a:prstGeom>
        </p:spPr>
        <p:txBody>
          <a:bodyPr anchorCtr="0" anchor="t" bIns="91425" lIns="91425" spcFirstLastPara="1" rIns="91425" wrap="square" tIns="91425">
            <a:noAutofit/>
          </a:bodyPr>
          <a:lstStyle/>
          <a:p>
            <a:pPr indent="-317500" lvl="0" marL="457200" rtl="0" algn="l">
              <a:lnSpc>
                <a:spcPct val="136363"/>
              </a:lnSpc>
              <a:spcBef>
                <a:spcPts val="0"/>
              </a:spcBef>
              <a:spcAft>
                <a:spcPts val="0"/>
              </a:spcAft>
              <a:buClr>
                <a:srgbClr val="FFFFFF"/>
              </a:buClr>
              <a:buSzPts val="1400"/>
              <a:buAutoNum type="alphaUcPeriod"/>
            </a:pPr>
            <a:r>
              <a:rPr lang="en" sz="1400">
                <a:solidFill>
                  <a:srgbClr val="FFFFFF"/>
                </a:solidFill>
              </a:rPr>
              <a:t>Trend in increase in methylation between normal, LCIS ,and LCIS that developed into invasive lung </a:t>
            </a:r>
            <a:r>
              <a:rPr lang="en" sz="1400">
                <a:solidFill>
                  <a:srgbClr val="FFFFFF"/>
                </a:solidFill>
              </a:rPr>
              <a:t>cancer</a:t>
            </a:r>
            <a:endParaRPr sz="1400">
              <a:solidFill>
                <a:srgbClr val="FFFFFF"/>
              </a:solidFill>
            </a:endParaRPr>
          </a:p>
          <a:p>
            <a:pPr indent="0" lvl="0" marL="457200" rtl="0" algn="l">
              <a:lnSpc>
                <a:spcPct val="125454"/>
              </a:lnSpc>
              <a:spcBef>
                <a:spcPts val="0"/>
              </a:spcBef>
              <a:spcAft>
                <a:spcPts val="0"/>
              </a:spcAft>
              <a:buNone/>
            </a:pPr>
            <a:r>
              <a:t/>
            </a:r>
            <a:endParaRPr sz="1200">
              <a:solidFill>
                <a:srgbClr val="FFFFFF"/>
              </a:solidFill>
            </a:endParaRPr>
          </a:p>
          <a:p>
            <a:pPr indent="0" lvl="0" marL="457200" rtl="0" algn="l">
              <a:lnSpc>
                <a:spcPct val="125454"/>
              </a:lnSpc>
              <a:spcBef>
                <a:spcPts val="0"/>
              </a:spcBef>
              <a:spcAft>
                <a:spcPts val="0"/>
              </a:spcAft>
              <a:buNone/>
            </a:pPr>
            <a:r>
              <a:t/>
            </a:r>
            <a:endParaRPr sz="1200">
              <a:solidFill>
                <a:srgbClr val="FFFFFF"/>
              </a:solidFill>
            </a:endParaRPr>
          </a:p>
          <a:p>
            <a:pPr indent="0" lvl="0" marL="457200" rtl="0" algn="l">
              <a:lnSpc>
                <a:spcPct val="125454"/>
              </a:lnSpc>
              <a:spcBef>
                <a:spcPts val="0"/>
              </a:spcBef>
              <a:spcAft>
                <a:spcPts val="0"/>
              </a:spcAft>
              <a:buNone/>
            </a:pPr>
            <a:r>
              <a:t/>
            </a:r>
            <a:endParaRPr/>
          </a:p>
        </p:txBody>
      </p:sp>
      <p:sp>
        <p:nvSpPr>
          <p:cNvPr id="411" name="Google Shape;411;p54"/>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YJS</a:t>
            </a:r>
            <a:endParaRPr>
              <a:latin typeface="Lato"/>
              <a:ea typeface="Lato"/>
              <a:cs typeface="Lato"/>
              <a:sym typeface="Lato"/>
            </a:endParaRPr>
          </a:p>
        </p:txBody>
      </p:sp>
      <p:pic>
        <p:nvPicPr>
          <p:cNvPr id="412" name="Google Shape;412;p54"/>
          <p:cNvPicPr preferRelativeResize="0"/>
          <p:nvPr/>
        </p:nvPicPr>
        <p:blipFill>
          <a:blip r:embed="rId3">
            <a:alphaModFix/>
          </a:blip>
          <a:stretch>
            <a:fillRect/>
          </a:stretch>
        </p:blipFill>
        <p:spPr>
          <a:xfrm>
            <a:off x="5451200" y="1371600"/>
            <a:ext cx="1178200" cy="1416096"/>
          </a:xfrm>
          <a:prstGeom prst="rect">
            <a:avLst/>
          </a:prstGeom>
          <a:noFill/>
          <a:ln>
            <a:noFill/>
          </a:ln>
        </p:spPr>
      </p:pic>
      <p:pic>
        <p:nvPicPr>
          <p:cNvPr id="413" name="Google Shape;413;p54"/>
          <p:cNvPicPr preferRelativeResize="0"/>
          <p:nvPr/>
        </p:nvPicPr>
        <p:blipFill rotWithShape="1">
          <a:blip r:embed="rId4">
            <a:alphaModFix/>
          </a:blip>
          <a:srcRect b="3119" l="0" r="0" t="0"/>
          <a:stretch/>
        </p:blipFill>
        <p:spPr>
          <a:xfrm>
            <a:off x="6629400" y="1371600"/>
            <a:ext cx="2057400" cy="1650375"/>
          </a:xfrm>
          <a:prstGeom prst="rect">
            <a:avLst/>
          </a:prstGeom>
          <a:noFill/>
          <a:ln>
            <a:noFill/>
          </a:ln>
        </p:spPr>
      </p:pic>
      <p:sp>
        <p:nvSpPr>
          <p:cNvPr id="414" name="Google Shape;414;p54"/>
          <p:cNvSpPr txBox="1"/>
          <p:nvPr/>
        </p:nvSpPr>
        <p:spPr>
          <a:xfrm>
            <a:off x="5451300" y="3469725"/>
            <a:ext cx="1236000" cy="12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Y axis: pcgtAge (DNAm)</a:t>
            </a:r>
            <a:endParaRPr sz="1200">
              <a:solidFill>
                <a:srgbClr val="FFFFFF"/>
              </a:solidFill>
              <a:latin typeface="Lato Light"/>
              <a:ea typeface="Lato Light"/>
              <a:cs typeface="Lato Light"/>
              <a:sym typeface="Lato Light"/>
            </a:endParaRPr>
          </a:p>
          <a:p>
            <a:pPr indent="0" lvl="0" marL="0" rtl="0" algn="l">
              <a:lnSpc>
                <a:spcPct val="115000"/>
              </a:lnSpc>
              <a:spcBef>
                <a:spcPts val="0"/>
              </a:spcBef>
              <a:spcAft>
                <a:spcPts val="0"/>
              </a:spcAft>
              <a:buNone/>
            </a:pPr>
            <a:r>
              <a:rPr lang="en" sz="1200">
                <a:solidFill>
                  <a:srgbClr val="FFFFFF"/>
                </a:solidFill>
                <a:latin typeface="Lato Light"/>
                <a:ea typeface="Lato Light"/>
                <a:cs typeface="Lato Light"/>
                <a:sym typeface="Lato Light"/>
              </a:rPr>
              <a:t>X axis: Normal vs. Cancer</a:t>
            </a:r>
            <a:endParaRPr sz="1200">
              <a:solidFill>
                <a:srgbClr val="FFFFFF"/>
              </a:solidFill>
              <a:latin typeface="Lato Light"/>
              <a:ea typeface="Lato Light"/>
              <a:cs typeface="Lato Light"/>
              <a:sym typeface="Lato Light"/>
            </a:endParaRPr>
          </a:p>
        </p:txBody>
      </p:sp>
      <p:sp>
        <p:nvSpPr>
          <p:cNvPr id="415" name="Google Shape;415;p54"/>
          <p:cNvSpPr txBox="1"/>
          <p:nvPr/>
        </p:nvSpPr>
        <p:spPr>
          <a:xfrm>
            <a:off x="6629400" y="3583275"/>
            <a:ext cx="2057400" cy="10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Lato Light"/>
                <a:ea typeface="Lato Light"/>
                <a:cs typeface="Lato Light"/>
                <a:sym typeface="Lato Light"/>
              </a:rPr>
              <a:t>Y axis: pcgtAge (DNAm)</a:t>
            </a:r>
            <a:endParaRPr sz="1100">
              <a:solidFill>
                <a:srgbClr val="FFFFFF"/>
              </a:solidFill>
              <a:latin typeface="Lato Light"/>
              <a:ea typeface="Lato Light"/>
              <a:cs typeface="Lato Light"/>
              <a:sym typeface="Lato Light"/>
            </a:endParaRPr>
          </a:p>
          <a:p>
            <a:pPr indent="0" lvl="0" marL="0" rtl="0" algn="l">
              <a:lnSpc>
                <a:spcPct val="115000"/>
              </a:lnSpc>
              <a:spcBef>
                <a:spcPts val="0"/>
              </a:spcBef>
              <a:spcAft>
                <a:spcPts val="0"/>
              </a:spcAft>
              <a:buNone/>
            </a:pPr>
            <a:r>
              <a:rPr lang="en" sz="1100">
                <a:solidFill>
                  <a:srgbClr val="FFFFFF"/>
                </a:solidFill>
                <a:latin typeface="Lato Light"/>
                <a:ea typeface="Lato Light"/>
                <a:cs typeface="Lato Light"/>
                <a:sym typeface="Lato Light"/>
              </a:rPr>
              <a:t>X axis: Normal, LCIS, LCIS-&gt;LC</a:t>
            </a:r>
            <a:endParaRPr sz="1100">
              <a:solidFill>
                <a:srgbClr val="FFFFFF"/>
              </a:solidFill>
              <a:latin typeface="Lato Light"/>
              <a:ea typeface="Lato Light"/>
              <a:cs typeface="Lato Light"/>
              <a:sym typeface="Lato Light"/>
            </a:endParaRPr>
          </a:p>
        </p:txBody>
      </p:sp>
      <p:sp>
        <p:nvSpPr>
          <p:cNvPr id="416" name="Google Shape;416;p54"/>
          <p:cNvSpPr txBox="1"/>
          <p:nvPr/>
        </p:nvSpPr>
        <p:spPr>
          <a:xfrm>
            <a:off x="5451200" y="2787700"/>
            <a:ext cx="1178100" cy="566400"/>
          </a:xfrm>
          <a:prstGeom prst="rect">
            <a:avLst/>
          </a:prstGeom>
          <a:noFill/>
          <a:ln>
            <a:noFill/>
          </a:ln>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100">
                <a:solidFill>
                  <a:schemeClr val="dk1"/>
                </a:solidFill>
                <a:latin typeface="Lato Light"/>
                <a:ea typeface="Lato Light"/>
                <a:cs typeface="Lato Light"/>
                <a:sym typeface="Lato Light"/>
              </a:rPr>
              <a:t>LSCC-lung squamous cell carcinoma</a:t>
            </a:r>
            <a:endParaRPr sz="1100">
              <a:solidFill>
                <a:schemeClr val="dk1"/>
              </a:solidFill>
              <a:latin typeface="Lato Light"/>
              <a:ea typeface="Lato Light"/>
              <a:cs typeface="Lato Light"/>
              <a:sym typeface="Lato Light"/>
            </a:endParaRPr>
          </a:p>
          <a:p>
            <a:pPr indent="0" lvl="0" marL="457200" rtl="0" algn="l">
              <a:lnSpc>
                <a:spcPct val="125454"/>
              </a:lnSpc>
              <a:spcBef>
                <a:spcPts val="0"/>
              </a:spcBef>
              <a:spcAft>
                <a:spcPts val="0"/>
              </a:spcAft>
              <a:buNone/>
            </a:pPr>
            <a:r>
              <a:t/>
            </a:r>
            <a:endParaRPr/>
          </a:p>
        </p:txBody>
      </p:sp>
      <p:sp>
        <p:nvSpPr>
          <p:cNvPr id="417" name="Google Shape;417;p54"/>
          <p:cNvSpPr txBox="1"/>
          <p:nvPr/>
        </p:nvSpPr>
        <p:spPr>
          <a:xfrm>
            <a:off x="6629400" y="3021975"/>
            <a:ext cx="2057400" cy="566400"/>
          </a:xfrm>
          <a:prstGeom prst="rect">
            <a:avLst/>
          </a:prstGeom>
          <a:noFill/>
          <a:ln>
            <a:noFill/>
          </a:ln>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200">
                <a:solidFill>
                  <a:schemeClr val="dk1"/>
                </a:solidFill>
                <a:latin typeface="Lato Light"/>
                <a:ea typeface="Lato Light"/>
                <a:cs typeface="Lato Light"/>
                <a:sym typeface="Lato Light"/>
              </a:rPr>
              <a:t>LCIS-lung carcinoma in situ</a:t>
            </a:r>
            <a:endParaRPr>
              <a:latin typeface="Lato Light"/>
              <a:ea typeface="Lato Light"/>
              <a:cs typeface="Lato Light"/>
              <a:sym typeface="Lato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21" name="Shape 421"/>
        <p:cNvGrpSpPr/>
        <p:nvPr/>
      </p:nvGrpSpPr>
      <p:grpSpPr>
        <a:xfrm>
          <a:off x="0" y="0"/>
          <a:ext cx="0" cy="0"/>
          <a:chOff x="0" y="0"/>
          <a:chExt cx="0" cy="0"/>
        </a:xfrm>
      </p:grpSpPr>
      <p:sp>
        <p:nvSpPr>
          <p:cNvPr id="422" name="Google Shape;422;p55"/>
          <p:cNvSpPr txBox="1"/>
          <p:nvPr>
            <p:ph type="title"/>
          </p:nvPr>
        </p:nvSpPr>
        <p:spPr>
          <a:xfrm>
            <a:off x="311700" y="-82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Difficulties - I’m confused? - Give me a Break?!</a:t>
            </a:r>
            <a:endParaRPr b="0">
              <a:latin typeface="Lato Light"/>
              <a:ea typeface="Lato Light"/>
              <a:cs typeface="Lato Light"/>
              <a:sym typeface="Lato Light"/>
            </a:endParaRPr>
          </a:p>
        </p:txBody>
      </p:sp>
      <p:sp>
        <p:nvSpPr>
          <p:cNvPr id="423" name="Google Shape;423;p55"/>
          <p:cNvSpPr txBox="1"/>
          <p:nvPr>
            <p:ph idx="1" type="body"/>
          </p:nvPr>
        </p:nvSpPr>
        <p:spPr>
          <a:xfrm>
            <a:off x="311700" y="140955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24" name="Google Shape;424;p55"/>
          <p:cNvPicPr preferRelativeResize="0"/>
          <p:nvPr/>
        </p:nvPicPr>
        <p:blipFill>
          <a:blip r:embed="rId4">
            <a:alphaModFix/>
          </a:blip>
          <a:stretch>
            <a:fillRect/>
          </a:stretch>
        </p:blipFill>
        <p:spPr>
          <a:xfrm>
            <a:off x="89725" y="1618575"/>
            <a:ext cx="3679349" cy="2516600"/>
          </a:xfrm>
          <a:prstGeom prst="rect">
            <a:avLst/>
          </a:prstGeom>
          <a:noFill/>
          <a:ln>
            <a:noFill/>
          </a:ln>
        </p:spPr>
      </p:pic>
      <p:pic>
        <p:nvPicPr>
          <p:cNvPr id="425" name="Google Shape;425;p55"/>
          <p:cNvPicPr preferRelativeResize="0"/>
          <p:nvPr/>
        </p:nvPicPr>
        <p:blipFill>
          <a:blip r:embed="rId5">
            <a:alphaModFix/>
          </a:blip>
          <a:stretch>
            <a:fillRect/>
          </a:stretch>
        </p:blipFill>
        <p:spPr>
          <a:xfrm>
            <a:off x="4289100" y="1193300"/>
            <a:ext cx="3367150" cy="3367150"/>
          </a:xfrm>
          <a:prstGeom prst="rect">
            <a:avLst/>
          </a:prstGeom>
          <a:noFill/>
          <a:ln>
            <a:noFill/>
          </a:ln>
        </p:spPr>
      </p:pic>
      <p:sp>
        <p:nvSpPr>
          <p:cNvPr id="426" name="Google Shape;426;p55"/>
          <p:cNvSpPr txBox="1"/>
          <p:nvPr/>
        </p:nvSpPr>
        <p:spPr>
          <a:xfrm>
            <a:off x="4222475" y="4465650"/>
            <a:ext cx="4279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The differentiation block is mediated by transcriptional </a:t>
            </a:r>
            <a:r>
              <a:rPr b="1" lang="en" u="sng">
                <a:solidFill>
                  <a:srgbClr val="FFFFFF"/>
                </a:solidFill>
                <a:latin typeface="Lato"/>
                <a:ea typeface="Lato"/>
                <a:cs typeface="Lato"/>
                <a:sym typeface="Lato"/>
              </a:rPr>
              <a:t>silencing of SOX2</a:t>
            </a:r>
            <a:r>
              <a:rPr b="1" lang="en">
                <a:solidFill>
                  <a:srgbClr val="FFFFFF"/>
                </a:solidFill>
                <a:latin typeface="Lato"/>
                <a:ea typeface="Lato"/>
                <a:cs typeface="Lato"/>
                <a:sym typeface="Lato"/>
              </a:rPr>
              <a:t> </a:t>
            </a:r>
            <a:r>
              <a:rPr b="1" baseline="30000" lang="en" u="sng">
                <a:solidFill>
                  <a:schemeClr val="hlink"/>
                </a:solidFill>
                <a:latin typeface="Lato"/>
                <a:ea typeface="Lato"/>
                <a:cs typeface="Lato"/>
                <a:sym typeface="Lato"/>
                <a:hlinkClick action="ppaction://hlinksldjump" r:id="rId6"/>
              </a:rPr>
              <a:t>9</a:t>
            </a:r>
            <a:endParaRPr b="1" baseline="30000" u="sng">
              <a:solidFill>
                <a:srgbClr val="FFFFFF"/>
              </a:solidFill>
              <a:latin typeface="Lato"/>
              <a:ea typeface="Lato"/>
              <a:cs typeface="Lato"/>
              <a:sym typeface="Lato"/>
            </a:endParaRPr>
          </a:p>
        </p:txBody>
      </p:sp>
      <p:sp>
        <p:nvSpPr>
          <p:cNvPr id="427" name="Google Shape;427;p55"/>
          <p:cNvSpPr txBox="1"/>
          <p:nvPr/>
        </p:nvSpPr>
        <p:spPr>
          <a:xfrm>
            <a:off x="311700" y="3479475"/>
            <a:ext cx="9210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Lato"/>
                <a:ea typeface="Lato"/>
                <a:cs typeface="Lato"/>
                <a:sym typeface="Lato"/>
              </a:rPr>
              <a:t>ESCs</a:t>
            </a:r>
            <a:endParaRPr b="1" sz="1800">
              <a:solidFill>
                <a:srgbClr val="FF0000"/>
              </a:solidFill>
              <a:latin typeface="Lato"/>
              <a:ea typeface="Lato"/>
              <a:cs typeface="Lato"/>
              <a:sym typeface="Lato"/>
            </a:endParaRPr>
          </a:p>
        </p:txBody>
      </p:sp>
      <p:sp>
        <p:nvSpPr>
          <p:cNvPr id="428" name="Google Shape;428;p55"/>
          <p:cNvSpPr txBox="1"/>
          <p:nvPr/>
        </p:nvSpPr>
        <p:spPr>
          <a:xfrm>
            <a:off x="6599450" y="2955075"/>
            <a:ext cx="9210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Lato"/>
                <a:ea typeface="Lato"/>
                <a:cs typeface="Lato"/>
                <a:sym typeface="Lato"/>
              </a:rPr>
              <a:t>N</a:t>
            </a:r>
            <a:r>
              <a:rPr b="1" lang="en" sz="1800">
                <a:solidFill>
                  <a:srgbClr val="FF0000"/>
                </a:solidFill>
                <a:latin typeface="Lato"/>
                <a:ea typeface="Lato"/>
                <a:cs typeface="Lato"/>
                <a:sym typeface="Lato"/>
              </a:rPr>
              <a:t>SCs</a:t>
            </a:r>
            <a:endParaRPr b="1" sz="1800">
              <a:solidFill>
                <a:srgbClr val="FF0000"/>
              </a:solidFill>
              <a:latin typeface="Lato"/>
              <a:ea typeface="Lato"/>
              <a:cs typeface="Lato"/>
              <a:sym typeface="Lato"/>
            </a:endParaRPr>
          </a:p>
        </p:txBody>
      </p:sp>
      <p:sp>
        <p:nvSpPr>
          <p:cNvPr id="429" name="Google Shape;429;p55"/>
          <p:cNvSpPr txBox="1"/>
          <p:nvPr/>
        </p:nvSpPr>
        <p:spPr>
          <a:xfrm>
            <a:off x="0" y="4287900"/>
            <a:ext cx="35850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a:t>
            </a:r>
            <a:r>
              <a:rPr b="1" lang="en" sz="2400">
                <a:solidFill>
                  <a:srgbClr val="FFFFFF"/>
                </a:solidFill>
                <a:latin typeface="Lato"/>
                <a:ea typeface="Lato"/>
                <a:cs typeface="Lato"/>
                <a:sym typeface="Lato"/>
              </a:rPr>
              <a:t> </a:t>
            </a:r>
            <a:r>
              <a:rPr b="1" lang="en">
                <a:solidFill>
                  <a:srgbClr val="FFFFFF"/>
                </a:solidFill>
                <a:latin typeface="Lato"/>
                <a:ea typeface="Lato"/>
                <a:cs typeface="Lato"/>
                <a:sym typeface="Lato"/>
              </a:rPr>
              <a:t>Sox2 </a:t>
            </a:r>
            <a:r>
              <a:rPr b="1" lang="en" sz="2400">
                <a:solidFill>
                  <a:srgbClr val="FFFFFF"/>
                </a:solidFill>
                <a:latin typeface="Lato"/>
                <a:ea typeface="Lato"/>
                <a:cs typeface="Lato"/>
                <a:sym typeface="Lato"/>
              </a:rPr>
              <a:t>↓</a:t>
            </a:r>
            <a:r>
              <a:rPr b="1" lang="en">
                <a:solidFill>
                  <a:srgbClr val="FFFFFF"/>
                </a:solidFill>
                <a:latin typeface="Lato"/>
                <a:ea typeface="Lato"/>
                <a:cs typeface="Lato"/>
                <a:sym typeface="Lato"/>
              </a:rPr>
              <a:t>ESCs differentiation</a:t>
            </a:r>
            <a:endParaRPr b="1">
              <a:solidFill>
                <a:srgbClr val="FFFFFF"/>
              </a:solidFill>
              <a:latin typeface="Lato"/>
              <a:ea typeface="Lato"/>
              <a:cs typeface="Lato"/>
              <a:sym typeface="Lato"/>
            </a:endParaRPr>
          </a:p>
        </p:txBody>
      </p:sp>
      <p:sp>
        <p:nvSpPr>
          <p:cNvPr id="430" name="Google Shape;430;p55"/>
          <p:cNvSpPr txBox="1"/>
          <p:nvPr/>
        </p:nvSpPr>
        <p:spPr>
          <a:xfrm>
            <a:off x="7750675" y="2313900"/>
            <a:ext cx="139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a:t>
            </a:r>
            <a:r>
              <a:rPr b="1" lang="en" sz="1800">
                <a:solidFill>
                  <a:srgbClr val="FFFFFF"/>
                </a:solidFill>
                <a:latin typeface="Lato"/>
                <a:ea typeface="Lato"/>
                <a:cs typeface="Lato"/>
                <a:sym typeface="Lato"/>
              </a:rPr>
              <a:t> </a:t>
            </a:r>
            <a:r>
              <a:rPr b="1" lang="en">
                <a:solidFill>
                  <a:srgbClr val="FFFFFF"/>
                </a:solidFill>
                <a:latin typeface="Lato"/>
                <a:ea typeface="Lato"/>
                <a:cs typeface="Lato"/>
                <a:sym typeface="Lato"/>
              </a:rPr>
              <a:t>Sox2 </a:t>
            </a:r>
            <a:endParaRPr b="1">
              <a:solidFill>
                <a:srgbClr val="FFFFFF"/>
              </a:solidFill>
              <a:latin typeface="Lato"/>
              <a:ea typeface="Lato"/>
              <a:cs typeface="Lato"/>
              <a:sym typeface="Lato"/>
            </a:endParaRPr>
          </a:p>
          <a:p>
            <a:pPr indent="0" lvl="0" marL="0" rtl="0" algn="l">
              <a:spcBef>
                <a:spcPts val="0"/>
              </a:spcBef>
              <a:spcAft>
                <a:spcPts val="0"/>
              </a:spcAft>
              <a:buNone/>
            </a:pPr>
            <a:r>
              <a:rPr b="1" lang="en" sz="2400">
                <a:solidFill>
                  <a:srgbClr val="FFFFFF"/>
                </a:solidFill>
                <a:latin typeface="Lato"/>
                <a:ea typeface="Lato"/>
                <a:cs typeface="Lato"/>
                <a:sym typeface="Lato"/>
              </a:rPr>
              <a:t>↓</a:t>
            </a:r>
            <a:r>
              <a:rPr b="1" lang="en">
                <a:solidFill>
                  <a:srgbClr val="FFFFFF"/>
                </a:solidFill>
                <a:latin typeface="Lato"/>
                <a:ea typeface="Lato"/>
                <a:cs typeface="Lato"/>
                <a:sym typeface="Lato"/>
              </a:rPr>
              <a:t>NSCs differentiation</a:t>
            </a:r>
            <a:endParaRPr b="1">
              <a:solidFill>
                <a:srgbClr val="FFFFFF"/>
              </a:solidFill>
              <a:latin typeface="Lato"/>
              <a:ea typeface="Lato"/>
              <a:cs typeface="Lato"/>
              <a:sym typeface="Lato"/>
            </a:endParaRPr>
          </a:p>
        </p:txBody>
      </p:sp>
      <p:sp>
        <p:nvSpPr>
          <p:cNvPr id="431" name="Google Shape;431;p55"/>
          <p:cNvSpPr txBox="1"/>
          <p:nvPr/>
        </p:nvSpPr>
        <p:spPr>
          <a:xfrm>
            <a:off x="4222475" y="814875"/>
            <a:ext cx="68898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Repression of SOX2 as an early driver of gliomagenesis </a:t>
            </a:r>
            <a:r>
              <a:rPr b="1" baseline="30000" lang="en" u="sng">
                <a:solidFill>
                  <a:schemeClr val="hlink"/>
                </a:solidFill>
                <a:latin typeface="Lato"/>
                <a:ea typeface="Lato"/>
                <a:cs typeface="Lato"/>
                <a:sym typeface="Lato"/>
                <a:hlinkClick action="ppaction://hlinksldjump" r:id="rId7"/>
              </a:rPr>
              <a:t>9</a:t>
            </a:r>
            <a:endParaRPr b="1" baseline="30000">
              <a:solidFill>
                <a:srgbClr val="FFFFFF"/>
              </a:solidFill>
              <a:latin typeface="Lato"/>
              <a:ea typeface="Lato"/>
              <a:cs typeface="Lato"/>
              <a:sym typeface="Lato"/>
            </a:endParaRPr>
          </a:p>
        </p:txBody>
      </p:sp>
      <p:sp>
        <p:nvSpPr>
          <p:cNvPr id="432" name="Google Shape;432;p55"/>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36" name="Shape 436"/>
        <p:cNvGrpSpPr/>
        <p:nvPr/>
      </p:nvGrpSpPr>
      <p:grpSpPr>
        <a:xfrm>
          <a:off x="0" y="0"/>
          <a:ext cx="0" cy="0"/>
          <a:chOff x="0" y="0"/>
          <a:chExt cx="0" cy="0"/>
        </a:xfrm>
      </p:grpSpPr>
      <p:sp>
        <p:nvSpPr>
          <p:cNvPr id="437" name="Google Shape;437;p5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Difficulties - Helping or Hurting?</a:t>
            </a:r>
            <a:endParaRPr b="0">
              <a:latin typeface="Lato Light"/>
              <a:ea typeface="Lato Light"/>
              <a:cs typeface="Lato Light"/>
              <a:sym typeface="Lato Light"/>
            </a:endParaRPr>
          </a:p>
        </p:txBody>
      </p:sp>
      <p:sp>
        <p:nvSpPr>
          <p:cNvPr id="438" name="Google Shape;438;p56"/>
          <p:cNvSpPr txBox="1"/>
          <p:nvPr>
            <p:ph idx="1" type="body"/>
          </p:nvPr>
        </p:nvSpPr>
        <p:spPr>
          <a:xfrm>
            <a:off x="311700" y="1417800"/>
            <a:ext cx="41142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Chemotherapy and radiation can even induce onset of different disease by unmasking late onset of epigenetic alteration.</a:t>
            </a:r>
            <a:endParaRPr/>
          </a:p>
        </p:txBody>
      </p:sp>
      <p:pic>
        <p:nvPicPr>
          <p:cNvPr id="439" name="Google Shape;439;p56"/>
          <p:cNvPicPr preferRelativeResize="0"/>
          <p:nvPr/>
        </p:nvPicPr>
        <p:blipFill>
          <a:blip r:embed="rId4">
            <a:alphaModFix/>
          </a:blip>
          <a:stretch>
            <a:fillRect/>
          </a:stretch>
        </p:blipFill>
        <p:spPr>
          <a:xfrm>
            <a:off x="4817225" y="1636800"/>
            <a:ext cx="3600450" cy="2066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43" name="Shape 443"/>
        <p:cNvGrpSpPr/>
        <p:nvPr/>
      </p:nvGrpSpPr>
      <p:grpSpPr>
        <a:xfrm>
          <a:off x="0" y="0"/>
          <a:ext cx="0" cy="0"/>
          <a:chOff x="0" y="0"/>
          <a:chExt cx="0" cy="0"/>
        </a:xfrm>
      </p:grpSpPr>
      <p:sp>
        <p:nvSpPr>
          <p:cNvPr id="444" name="Google Shape;444;p5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Motivation</a:t>
            </a:r>
            <a:endParaRPr b="0">
              <a:latin typeface="Lato Light"/>
              <a:ea typeface="Lato Light"/>
              <a:cs typeface="Lato Light"/>
              <a:sym typeface="Lato Light"/>
            </a:endParaRPr>
          </a:p>
        </p:txBody>
      </p:sp>
      <p:sp>
        <p:nvSpPr>
          <p:cNvPr id="445" name="Google Shape;445;p57"/>
          <p:cNvSpPr txBox="1"/>
          <p:nvPr>
            <p:ph idx="1" type="body"/>
          </p:nvPr>
        </p:nvSpPr>
        <p:spPr>
          <a:xfrm>
            <a:off x="311700" y="1417800"/>
            <a:ext cx="75651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any of these therapeutic strategies aim to induce differentiation of CSCs and to sensitise these cells to chemotherapy, with the </a:t>
            </a:r>
            <a:r>
              <a:rPr lang="en" u="sng"/>
              <a:t>ultimate goal of reducing tumor relapse</a:t>
            </a:r>
            <a:r>
              <a:rPr lang="en"/>
              <a:t> and improving patient (Tol et al. 2017) </a:t>
            </a:r>
            <a:r>
              <a:rPr baseline="30000" lang="en" u="sng">
                <a:solidFill>
                  <a:schemeClr val="hlink"/>
                </a:solidFill>
                <a:hlinkClick action="ppaction://hlinksldjump" r:id="rId3"/>
              </a:rPr>
              <a:t>12</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446" name="Google Shape;446;p57"/>
          <p:cNvGraphicFramePr/>
          <p:nvPr/>
        </p:nvGraphicFramePr>
        <p:xfrm>
          <a:off x="77600" y="2571750"/>
          <a:ext cx="3000000" cy="3000000"/>
        </p:xfrm>
        <a:graphic>
          <a:graphicData uri="http://schemas.openxmlformats.org/drawingml/2006/table">
            <a:tbl>
              <a:tblPr>
                <a:noFill/>
                <a:tableStyleId>{E4342C59-D699-4A91-8DD6-B166F0EAC224}</a:tableStyleId>
              </a:tblPr>
              <a:tblGrid>
                <a:gridCol w="1798050"/>
                <a:gridCol w="1798050"/>
                <a:gridCol w="1798050"/>
                <a:gridCol w="1798050"/>
                <a:gridCol w="1798050"/>
              </a:tblGrid>
              <a:tr h="381000">
                <a:tc>
                  <a:txBody>
                    <a:bodyPr/>
                    <a:lstStyle/>
                    <a:p>
                      <a:pPr indent="0" lvl="0" marL="0" rtl="0" algn="l">
                        <a:spcBef>
                          <a:spcPts val="0"/>
                        </a:spcBef>
                        <a:spcAft>
                          <a:spcPts val="0"/>
                        </a:spcAft>
                        <a:buNone/>
                      </a:pPr>
                      <a:r>
                        <a:rPr b="1" lang="en">
                          <a:latin typeface="Lato"/>
                          <a:ea typeface="Lato"/>
                          <a:cs typeface="Lato"/>
                          <a:sym typeface="Lato"/>
                        </a:rPr>
                        <a:t>Drug </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Name</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Function/Target</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Phase</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Disease/Cancer Type</a:t>
                      </a:r>
                      <a:endParaRPr b="1">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b="1" lang="en">
                          <a:latin typeface="Lato"/>
                          <a:ea typeface="Lato"/>
                          <a:cs typeface="Lato"/>
                          <a:sym typeface="Lato"/>
                        </a:rPr>
                        <a:t>EPZ-5676</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Pinometostat</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Inhibits DOT1L KMT</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(H3K79) Activation HoxA9 &amp; Meis1</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u="sng">
                          <a:solidFill>
                            <a:schemeClr val="hlink"/>
                          </a:solidFill>
                          <a:latin typeface="Lato"/>
                          <a:ea typeface="Lato"/>
                          <a:cs typeface="Lato"/>
                          <a:sym typeface="Lato"/>
                          <a:hlinkClick r:id="rId4"/>
                        </a:rPr>
                        <a:t>Phase 1B/2</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MLL-fusion leukemia, AML, ALL</a:t>
                      </a:r>
                      <a:endParaRPr b="1">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a:latin typeface="Lato"/>
                          <a:ea typeface="Lato"/>
                          <a:cs typeface="Lato"/>
                          <a:sym typeface="Lato"/>
                        </a:rPr>
                        <a:t>Beleodaq</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Belinostat</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HDACi Class 1 &amp; 2</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FDA Approved 2014</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Recurrent/refractory cutaneous </a:t>
                      </a:r>
                      <a:r>
                        <a:rPr b="1" lang="en">
                          <a:latin typeface="Lato"/>
                          <a:ea typeface="Lato"/>
                          <a:cs typeface="Lato"/>
                          <a:sym typeface="Lato"/>
                        </a:rPr>
                        <a:t>P</a:t>
                      </a:r>
                      <a:r>
                        <a:rPr b="1" lang="en">
                          <a:latin typeface="Lato"/>
                          <a:ea typeface="Lato"/>
                          <a:cs typeface="Lato"/>
                          <a:sym typeface="Lato"/>
                        </a:rPr>
                        <a:t>eripheral T-cell lymphoma</a:t>
                      </a:r>
                      <a:endParaRPr b="1">
                        <a:latin typeface="Lato"/>
                        <a:ea typeface="Lato"/>
                        <a:cs typeface="Lato"/>
                        <a:sym typeface="Lato"/>
                      </a:endParaRPr>
                    </a:p>
                  </a:txBody>
                  <a:tcPr marT="91425" marB="91425" marR="91425" marL="91425"/>
                </a:tc>
              </a:tr>
            </a:tbl>
          </a:graphicData>
        </a:graphic>
      </p:graphicFrame>
      <p:sp>
        <p:nvSpPr>
          <p:cNvPr id="447" name="Google Shape;447;p57"/>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pic>
        <p:nvPicPr>
          <p:cNvPr id="448" name="Google Shape;448;p57"/>
          <p:cNvPicPr preferRelativeResize="0"/>
          <p:nvPr/>
        </p:nvPicPr>
        <p:blipFill>
          <a:blip r:embed="rId5">
            <a:alphaModFix/>
          </a:blip>
          <a:stretch>
            <a:fillRect/>
          </a:stretch>
        </p:blipFill>
        <p:spPr>
          <a:xfrm>
            <a:off x="5378038" y="372713"/>
            <a:ext cx="1800225" cy="752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52" name="Shape 452"/>
        <p:cNvGrpSpPr/>
        <p:nvPr/>
      </p:nvGrpSpPr>
      <p:grpSpPr>
        <a:xfrm>
          <a:off x="0" y="0"/>
          <a:ext cx="0" cy="0"/>
          <a:chOff x="0" y="0"/>
          <a:chExt cx="0" cy="0"/>
        </a:xfrm>
      </p:grpSpPr>
      <p:sp>
        <p:nvSpPr>
          <p:cNvPr id="453" name="Google Shape;453;p5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a:p>
            <a:pPr indent="0" lvl="0" marL="0" rtl="0" algn="l">
              <a:spcBef>
                <a:spcPts val="0"/>
              </a:spcBef>
              <a:spcAft>
                <a:spcPts val="0"/>
              </a:spcAft>
              <a:buNone/>
            </a:pPr>
            <a:r>
              <a:t/>
            </a:r>
            <a:endParaRPr/>
          </a:p>
        </p:txBody>
      </p:sp>
      <p:sp>
        <p:nvSpPr>
          <p:cNvPr id="454" name="Google Shape;454;p58"/>
          <p:cNvSpPr txBox="1"/>
          <p:nvPr>
            <p:ph idx="1" type="body"/>
          </p:nvPr>
        </p:nvSpPr>
        <p:spPr>
          <a:xfrm>
            <a:off x="311700" y="1417800"/>
            <a:ext cx="7565100" cy="31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Feinberg, A., Ohlsson, R. &amp; Henikoff, S. The epigenetic progenitor origin of human cancer. Nat Rev Genet 7, 21–33 (2006). https://doi.org/10.1038/nrg1748</a:t>
            </a:r>
            <a:endParaRPr sz="1400"/>
          </a:p>
          <a:p>
            <a:pPr indent="-317500" lvl="0" marL="457200" rtl="0" algn="l">
              <a:spcBef>
                <a:spcPts val="0"/>
              </a:spcBef>
              <a:spcAft>
                <a:spcPts val="0"/>
              </a:spcAft>
              <a:buSzPts val="1400"/>
              <a:buAutoNum type="arabicPeriod"/>
            </a:pPr>
            <a:r>
              <a:rPr lang="en" sz="1400"/>
              <a:t>Baylin, S. B., &amp; Jones, P. A. (2016). Epigenetic Determinants of Cancer. Cold Spring Harbor perspectives in biology, 8(9), a019505. https://doi.org/10.1101/cshperspect.a019505</a:t>
            </a:r>
            <a:endParaRPr sz="1400"/>
          </a:p>
          <a:p>
            <a:pPr indent="-317500" lvl="0" marL="457200" rtl="0" algn="l">
              <a:spcBef>
                <a:spcPts val="0"/>
              </a:spcBef>
              <a:spcAft>
                <a:spcPts val="0"/>
              </a:spcAft>
              <a:buSzPts val="1400"/>
              <a:buAutoNum type="arabicPeriod"/>
            </a:pPr>
            <a:r>
              <a:rPr lang="en" sz="1400"/>
              <a:t>Widschwendter, M., Fiegl, H., Egle, D. et al. Epigenetic stem cell signature in cancer. Nat Genet 39, 157–158 (2007). https://doi.org/10.1038/ng1941</a:t>
            </a:r>
            <a:endParaRPr sz="1400"/>
          </a:p>
          <a:p>
            <a:pPr indent="-317500" lvl="0" marL="457200" rtl="0" algn="l">
              <a:spcBef>
                <a:spcPts val="0"/>
              </a:spcBef>
              <a:spcAft>
                <a:spcPts val="0"/>
              </a:spcAft>
              <a:buSzPts val="1400"/>
              <a:buAutoNum type="arabicPeriod"/>
            </a:pPr>
            <a:r>
              <a:rPr lang="en" sz="1400"/>
              <a:t>Challen, G. A., Sun, D., Jeong, M., Luo, M., Jelinek, J., Berg, J. S., Bock, C., Vasanthakumar, A., Gu, H., Xi, Y., Liang, S., Lu, Y., Darlington, G. J., Meissner, A., Issa, J. P., Godley, L. A., Li, W., &amp; Goodell, M. A. (2011).</a:t>
            </a:r>
            <a:r>
              <a:rPr lang="en" sz="1400"/>
              <a:t> Dnmt3a is essential for hematopoietic stem cell differentiation. Nature genetics</a:t>
            </a:r>
            <a:r>
              <a:rPr lang="en" sz="1400"/>
              <a:t>, 44(1), 23–31. </a:t>
            </a:r>
            <a:r>
              <a:rPr lang="en" sz="1400" u="sng">
                <a:solidFill>
                  <a:schemeClr val="hlink"/>
                </a:solidFill>
                <a:hlinkClick r:id="rId3"/>
              </a:rPr>
              <a:t>https://doi.org/10.1038/ng.1009</a:t>
            </a:r>
            <a:endParaRPr sz="1400"/>
          </a:p>
          <a:p>
            <a:pPr indent="-317500" lvl="0" marL="457200" rtl="0" algn="l">
              <a:spcBef>
                <a:spcPts val="0"/>
              </a:spcBef>
              <a:spcAft>
                <a:spcPts val="0"/>
              </a:spcAft>
              <a:buSzPts val="1400"/>
              <a:buAutoNum type="arabicPeriod"/>
            </a:pPr>
            <a:r>
              <a:rPr lang="en" sz="1400"/>
              <a:t>Hamey, F. K., Nestorowa, S., Kinston, S. J., Kent, D. G., Wilson, N. K., &amp; Göttgens, B. (2017). Reconstructing blood stem cell regulatory network models from single-cell molecular profiles. Proceedings of the National Academy of Sciences of the United States of America, 114(23), 5822–5829. https://doi.org/10.1073/pnas.1610609114</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58" name="Shape 458"/>
        <p:cNvGrpSpPr/>
        <p:nvPr/>
      </p:nvGrpSpPr>
      <p:grpSpPr>
        <a:xfrm>
          <a:off x="0" y="0"/>
          <a:ext cx="0" cy="0"/>
          <a:chOff x="0" y="0"/>
          <a:chExt cx="0" cy="0"/>
        </a:xfrm>
      </p:grpSpPr>
      <p:sp>
        <p:nvSpPr>
          <p:cNvPr id="459" name="Google Shape;459;p5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a:p>
            <a:pPr indent="0" lvl="0" marL="0" rtl="0" algn="l">
              <a:spcBef>
                <a:spcPts val="0"/>
              </a:spcBef>
              <a:spcAft>
                <a:spcPts val="0"/>
              </a:spcAft>
              <a:buNone/>
            </a:pPr>
            <a:r>
              <a:t/>
            </a:r>
            <a:endParaRPr/>
          </a:p>
        </p:txBody>
      </p:sp>
      <p:sp>
        <p:nvSpPr>
          <p:cNvPr id="460" name="Google Shape;460;p59"/>
          <p:cNvSpPr txBox="1"/>
          <p:nvPr>
            <p:ph idx="1" type="body"/>
          </p:nvPr>
        </p:nvSpPr>
        <p:spPr>
          <a:xfrm>
            <a:off x="311700" y="1417800"/>
            <a:ext cx="7565100" cy="31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6"/>
            </a:pPr>
            <a:r>
              <a:rPr lang="en" sz="1400"/>
              <a:t>Bröske, A., Vockentanz, L., Kharazi, S. et al. DNA methylation protects hematopoietic stem cell multipotency from myeloerythroid restriction. Nat Genet 41, 1207–1215 (2009). </a:t>
            </a:r>
            <a:r>
              <a:rPr lang="en" sz="1400" u="sng">
                <a:solidFill>
                  <a:schemeClr val="hlink"/>
                </a:solidFill>
                <a:hlinkClick r:id="rId3"/>
              </a:rPr>
              <a:t>https://doi.org/10.1038/ng.463</a:t>
            </a:r>
            <a:endParaRPr sz="1400"/>
          </a:p>
          <a:p>
            <a:pPr indent="-317500" lvl="0" marL="457200" rtl="0" algn="l">
              <a:spcBef>
                <a:spcPts val="0"/>
              </a:spcBef>
              <a:spcAft>
                <a:spcPts val="0"/>
              </a:spcAft>
              <a:buSzPts val="1400"/>
              <a:buAutoNum type="arabicPeriod" startAt="6"/>
            </a:pPr>
            <a:r>
              <a:rPr lang="en" sz="1400"/>
              <a:t>You, J. S., &amp; Jones, P. A. (2012). Cancer genetics and epigenetics: two sides of the same coin?. Cancer cell, 22(1), 9–20. </a:t>
            </a:r>
            <a:r>
              <a:rPr lang="en" sz="1400" u="sng">
                <a:solidFill>
                  <a:schemeClr val="hlink"/>
                </a:solidFill>
                <a:hlinkClick r:id="rId4"/>
              </a:rPr>
              <a:t>https://doi.org/10.1016/j.ccr.2012.06.008</a:t>
            </a:r>
            <a:endParaRPr sz="1400"/>
          </a:p>
          <a:p>
            <a:pPr indent="-317500" lvl="0" marL="457200" rtl="0" algn="l">
              <a:spcBef>
                <a:spcPts val="0"/>
              </a:spcBef>
              <a:spcAft>
                <a:spcPts val="0"/>
              </a:spcAft>
              <a:buSzPts val="1400"/>
              <a:buAutoNum type="arabicPeriod" startAt="6"/>
            </a:pPr>
            <a:r>
              <a:rPr lang="en" sz="1400"/>
              <a:t>Cui H. Loss of imprinting of IGF2 as an epigenetic marker for the risk of human cancer. Dis Markers. 2007;23(1-2):105–112. doi:10.1155/2007/363464</a:t>
            </a:r>
            <a:endParaRPr sz="1400"/>
          </a:p>
          <a:p>
            <a:pPr indent="-317500" lvl="0" marL="457200" rtl="0" algn="l">
              <a:spcBef>
                <a:spcPts val="0"/>
              </a:spcBef>
              <a:spcAft>
                <a:spcPts val="0"/>
              </a:spcAft>
              <a:buSzPts val="1400"/>
              <a:buAutoNum type="arabicPeriod" startAt="6"/>
            </a:pPr>
            <a:r>
              <a:rPr lang="en" sz="1400"/>
              <a:t>Modrek, A. S., Golub, D., Khan, T., Bready, D., Prado, J., Bowman, C., Deng, J., Zhang, G., Rocha, P. P., Raviram, R., Lazaris, C., Stafford, J. M., LeRoy, G., Kader, M., Dhaliwal, J., Bayin, N. S., Frenster, J. D., Serrano, J., Chiriboga, L., Baitalmal, R., … Placantonakis, D. G. (2017). Low-Grade Astrocytoma Mutations in IDH1, P53, and ATRX Cooperate to Block Differentiation of Human Neural Stem Cells via Repression of SOX2. Cell reports, 21(5), 1267–1280. https://doi.org/10.1016/j.celrep.2017.10.009</a:t>
            </a:r>
            <a:endParaRPr sz="1400"/>
          </a:p>
          <a:p>
            <a:pPr indent="0" lvl="0" marL="0" rtl="0" algn="l">
              <a:spcBef>
                <a:spcPts val="1600"/>
              </a:spcBef>
              <a:spcAft>
                <a:spcPts val="1600"/>
              </a:spcAft>
              <a:buNone/>
            </a:pPr>
            <a:r>
              <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64" name="Shape 464"/>
        <p:cNvGrpSpPr/>
        <p:nvPr/>
      </p:nvGrpSpPr>
      <p:grpSpPr>
        <a:xfrm>
          <a:off x="0" y="0"/>
          <a:ext cx="0" cy="0"/>
          <a:chOff x="0" y="0"/>
          <a:chExt cx="0" cy="0"/>
        </a:xfrm>
      </p:grpSpPr>
      <p:sp>
        <p:nvSpPr>
          <p:cNvPr id="465" name="Google Shape;465;p6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p:txBody>
      </p:sp>
      <p:sp>
        <p:nvSpPr>
          <p:cNvPr id="466" name="Google Shape;466;p60"/>
          <p:cNvSpPr txBox="1"/>
          <p:nvPr>
            <p:ph idx="1" type="body"/>
          </p:nvPr>
        </p:nvSpPr>
        <p:spPr>
          <a:xfrm>
            <a:off x="311700" y="1417800"/>
            <a:ext cx="7565100" cy="31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10"/>
            </a:pPr>
            <a:r>
              <a:rPr lang="en" sz="1400"/>
              <a:t>Trowbridge JJ, Sinha AU, Zhu N, Li M, Armstrong SA, Orkin SH. Haploinsufficiency of Dnmt1 impairs leukemia stem cell function through derepression of bivalent chromatin domains. Genes Dev. 2012;26(4):344–349.</a:t>
            </a:r>
            <a:endParaRPr sz="1400"/>
          </a:p>
          <a:p>
            <a:pPr indent="-317500" lvl="0" marL="457200" rtl="0" algn="l">
              <a:spcBef>
                <a:spcPts val="0"/>
              </a:spcBef>
              <a:spcAft>
                <a:spcPts val="0"/>
              </a:spcAft>
              <a:buSzPts val="1400"/>
              <a:buAutoNum type="arabicPeriod" startAt="10"/>
            </a:pPr>
            <a:r>
              <a:rPr lang="en" sz="1400"/>
              <a:t>Nojima, M., Suzuki, H., Toyota, M. et al. Frequent epigenetic inactivation of SFRP genes and constitutive activation of Wnt signaling in gastric cancer. Oncogene 26, 4699–4713 (2007). </a:t>
            </a:r>
            <a:r>
              <a:rPr lang="en" sz="1400" u="sng">
                <a:solidFill>
                  <a:schemeClr val="hlink"/>
                </a:solidFill>
                <a:hlinkClick r:id="rId3"/>
              </a:rPr>
              <a:t>https://doi.org/10.1038/sj.onc.1210259</a:t>
            </a:r>
            <a:endParaRPr sz="1400"/>
          </a:p>
          <a:p>
            <a:pPr indent="-317500" lvl="0" marL="457200" rtl="0" algn="l">
              <a:spcBef>
                <a:spcPts val="0"/>
              </a:spcBef>
              <a:spcAft>
                <a:spcPts val="0"/>
              </a:spcAft>
              <a:buSzPts val="1400"/>
              <a:buAutoNum type="arabicPeriod" startAt="10"/>
            </a:pPr>
            <a:r>
              <a:rPr lang="en" sz="1400"/>
              <a:t>Toh, T. B., Lim, J. J., &amp; Chow, E. K. (2017). Epigenetics in cancer stem cells. Molecular cancer, 16(1), 29. </a:t>
            </a:r>
            <a:r>
              <a:rPr lang="en" sz="1400" u="sng">
                <a:solidFill>
                  <a:schemeClr val="hlink"/>
                </a:solidFill>
                <a:hlinkClick r:id="rId4"/>
              </a:rPr>
              <a:t>https://doi.org/10.1186/s12943-017-0596-9</a:t>
            </a:r>
            <a:endParaRPr sz="1400"/>
          </a:p>
          <a:p>
            <a:pPr indent="-317500" lvl="0" marL="457200" rtl="0" algn="l">
              <a:spcBef>
                <a:spcPts val="0"/>
              </a:spcBef>
              <a:spcAft>
                <a:spcPts val="0"/>
              </a:spcAft>
              <a:buSzPts val="1400"/>
              <a:buAutoNum type="arabicPeriod" startAt="10"/>
            </a:pPr>
            <a:r>
              <a:rPr lang="en" sz="1400"/>
              <a:t>Edward Giovannucci, Meir J. Stampfer, Graham A. Colditz, Eric B. Rimm, Dimitrios Trichopoulos, Bernard A. Rosner, Frank E. Speizer, Walter C. Willett, Folate, Methionine, and Alcohol Intake and Risk of Colorectal Adenoma, JNCI: Journal of the National Cancer Institute, Volume 85, Issue 11, 2 June 1993, Pages 875–883, </a:t>
            </a:r>
            <a:r>
              <a:rPr lang="en" sz="1400" u="sng">
                <a:solidFill>
                  <a:schemeClr val="hlink"/>
                </a:solidFill>
                <a:hlinkClick r:id="rId5"/>
              </a:rPr>
              <a:t>https://doi.org/10.1093/jnci/85.11.875</a:t>
            </a:r>
            <a:endParaRPr sz="1400"/>
          </a:p>
          <a:p>
            <a:pPr indent="-317500" lvl="0" marL="457200" rtl="0" algn="l">
              <a:spcBef>
                <a:spcPts val="0"/>
              </a:spcBef>
              <a:spcAft>
                <a:spcPts val="0"/>
              </a:spcAft>
              <a:buSzPts val="1400"/>
              <a:buAutoNum type="arabicPeriod" startAt="10"/>
            </a:pPr>
            <a:r>
              <a:rPr lang="en" sz="1400"/>
              <a:t>Campan M., Weisenberger D.J., Trinh B., Laird P.W. (2009) MethyLight. In: Tost J. (eds) DNA Methylation. Methods in Molecular Biology, vol 507. Humana Press</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70" name="Shape 470"/>
        <p:cNvGrpSpPr/>
        <p:nvPr/>
      </p:nvGrpSpPr>
      <p:grpSpPr>
        <a:xfrm>
          <a:off x="0" y="0"/>
          <a:ext cx="0" cy="0"/>
          <a:chOff x="0" y="0"/>
          <a:chExt cx="0" cy="0"/>
        </a:xfrm>
      </p:grpSpPr>
      <p:sp>
        <p:nvSpPr>
          <p:cNvPr id="471" name="Google Shape;471;p6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p:txBody>
      </p:sp>
      <p:sp>
        <p:nvSpPr>
          <p:cNvPr id="472" name="Google Shape;472;p61"/>
          <p:cNvSpPr txBox="1"/>
          <p:nvPr>
            <p:ph idx="1" type="body"/>
          </p:nvPr>
        </p:nvSpPr>
        <p:spPr>
          <a:xfrm>
            <a:off x="311700" y="1417800"/>
            <a:ext cx="7565100" cy="3150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15"/>
            </a:pPr>
            <a:r>
              <a:rPr lang="en" sz="1400"/>
              <a:t>Zhu, N., Chen, M., Eng, R., DeJong, J., Sinha, A. U., Rahnamay, N. F., Koche, R., Al-Shahrour, F., Minehart, J. C., Chen, C. W., Deshpande, A. J., Xu, H., Chu, S. H., Ebert, B. L., Roeder, R. G., &amp; Armstrong, S. A. (2016). MLL-AF9- and HOXA9-mediated acute myeloid leukemia stem cell self-renewal requires JMJD1C. The Journal of clinical investigation, 126(3), 997–1011. </a:t>
            </a:r>
            <a:r>
              <a:rPr lang="en" sz="1400" u="sng">
                <a:solidFill>
                  <a:schemeClr val="hlink"/>
                </a:solidFill>
                <a:hlinkClick r:id="rId3"/>
              </a:rPr>
              <a:t>https://doi.org/10.1172/JCI82978</a:t>
            </a:r>
            <a:endParaRPr sz="1400"/>
          </a:p>
          <a:p>
            <a:pPr indent="-317500" lvl="0" marL="457200" rtl="0" algn="l">
              <a:spcBef>
                <a:spcPts val="0"/>
              </a:spcBef>
              <a:spcAft>
                <a:spcPts val="0"/>
              </a:spcAft>
              <a:buSzPts val="1400"/>
              <a:buAutoNum type="arabicPeriod" startAt="15"/>
            </a:pPr>
            <a:r>
              <a:rPr lang="en" sz="1400"/>
              <a:t>Unnisa, Z., Clark, J. P., Roychoudhury, J., Thomas, E., Tessarollo, L., Copeland, N. G., Jenkins, N. A., Grimes, H. L., &amp; Kumar, A. R. (2012). Meis1 preserves hematopoietic stem cells in mice by limiting oxidative stress. Blood, 120(25), 4973–4981. </a:t>
            </a:r>
            <a:r>
              <a:rPr lang="en" sz="1400" u="sng">
                <a:solidFill>
                  <a:schemeClr val="hlink"/>
                </a:solidFill>
                <a:hlinkClick r:id="rId4"/>
              </a:rPr>
              <a:t>https://doi.org/10.1182/blood-2012-06-435800</a:t>
            </a:r>
            <a:endParaRPr sz="1400"/>
          </a:p>
          <a:p>
            <a:pPr indent="-317500" lvl="0" marL="457200" rtl="0" algn="l">
              <a:spcBef>
                <a:spcPts val="0"/>
              </a:spcBef>
              <a:spcAft>
                <a:spcPts val="0"/>
              </a:spcAft>
              <a:buSzPts val="1400"/>
              <a:buAutoNum type="arabicPeriod" startAt="15"/>
            </a:pPr>
            <a:r>
              <a:rPr lang="en" sz="1400"/>
              <a:t>Seto, E., &amp; Yoshida, M. (2014). Erasers of histone acetylation: the histone deacetylase enzymes. Cold Spring Harbor perspectives in biology, 6(4), a018713. </a:t>
            </a:r>
            <a:r>
              <a:rPr lang="en" sz="1400" u="sng">
                <a:solidFill>
                  <a:schemeClr val="hlink"/>
                </a:solidFill>
                <a:hlinkClick r:id="rId5"/>
              </a:rPr>
              <a:t>https://doi.org/10.1101/cshperspect.a018713</a:t>
            </a:r>
            <a:endParaRPr sz="1400"/>
          </a:p>
          <a:p>
            <a:pPr indent="-317500" lvl="0" marL="457200" rtl="0" algn="l">
              <a:spcBef>
                <a:spcPts val="0"/>
              </a:spcBef>
              <a:spcAft>
                <a:spcPts val="0"/>
              </a:spcAft>
              <a:buSzPts val="1400"/>
              <a:buAutoNum type="arabicPeriod" startAt="15"/>
            </a:pPr>
            <a:r>
              <a:rPr lang="en" sz="1400"/>
              <a:t>National Center for Biotechnology Information. PubChem Database. Belinostat, CID=6918638, https://pubchem.ncbi.nlm.nih.gov/compound/Belinostat (accessed on Apr. 27, 2020)</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457188" y="664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What is the Epigenetic Progenitor Model of </a:t>
            </a:r>
            <a:r>
              <a:rPr b="0" lang="en" sz="3000">
                <a:latin typeface="Lato Light"/>
                <a:ea typeface="Lato Light"/>
                <a:cs typeface="Lato Light"/>
                <a:sym typeface="Lato Light"/>
              </a:rPr>
              <a:t>Cancer</a:t>
            </a:r>
            <a:r>
              <a:rPr b="0" lang="en" sz="3000">
                <a:latin typeface="Lato Light"/>
                <a:ea typeface="Lato Light"/>
                <a:cs typeface="Lato Light"/>
                <a:sym typeface="Lato Light"/>
              </a:rPr>
              <a:t>?</a:t>
            </a:r>
            <a:endParaRPr b="0" sz="3000">
              <a:solidFill>
                <a:srgbClr val="FF0000"/>
              </a:solidFill>
              <a:latin typeface="Lato Light"/>
              <a:ea typeface="Lato Light"/>
              <a:cs typeface="Lato Light"/>
              <a:sym typeface="Lato Light"/>
            </a:endParaRPr>
          </a:p>
        </p:txBody>
      </p:sp>
      <p:sp>
        <p:nvSpPr>
          <p:cNvPr id="101" name="Google Shape;101;p17"/>
          <p:cNvSpPr txBox="1"/>
          <p:nvPr>
            <p:ph idx="1" type="body"/>
          </p:nvPr>
        </p:nvSpPr>
        <p:spPr>
          <a:xfrm>
            <a:off x="311700" y="1417800"/>
            <a:ext cx="8520600" cy="3533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Challenges the original view on cancer</a:t>
            </a:r>
            <a:endParaRPr sz="2100"/>
          </a:p>
          <a:p>
            <a:pPr indent="-336550" lvl="1" marL="914400" rtl="0" algn="l">
              <a:spcBef>
                <a:spcPts val="0"/>
              </a:spcBef>
              <a:spcAft>
                <a:spcPts val="0"/>
              </a:spcAft>
              <a:buSzPts val="1700"/>
              <a:buAutoNum type="alphaLcPeriod"/>
            </a:pPr>
            <a:r>
              <a:rPr b="1" lang="en" sz="1700"/>
              <a:t>Instead dependent on epigenetic changes </a:t>
            </a:r>
            <a:endParaRPr b="1" sz="1700"/>
          </a:p>
          <a:p>
            <a:pPr indent="0" lvl="0" marL="457200" rtl="0" algn="l">
              <a:spcBef>
                <a:spcPts val="1600"/>
              </a:spcBef>
              <a:spcAft>
                <a:spcPts val="1600"/>
              </a:spcAft>
              <a:buNone/>
            </a:pPr>
            <a:r>
              <a:t/>
            </a:r>
            <a:endParaRPr/>
          </a:p>
        </p:txBody>
      </p:sp>
      <p:pic>
        <p:nvPicPr>
          <p:cNvPr id="102" name="Google Shape;102;p17"/>
          <p:cNvPicPr preferRelativeResize="0"/>
          <p:nvPr/>
        </p:nvPicPr>
        <p:blipFill rotWithShape="1">
          <a:blip r:embed="rId3">
            <a:alphaModFix/>
          </a:blip>
          <a:srcRect b="20735" l="0" r="0" t="0"/>
          <a:stretch/>
        </p:blipFill>
        <p:spPr>
          <a:xfrm>
            <a:off x="1514475" y="2412072"/>
            <a:ext cx="4886325" cy="1759125"/>
          </a:xfrm>
          <a:prstGeom prst="rect">
            <a:avLst/>
          </a:prstGeom>
          <a:noFill/>
          <a:ln>
            <a:noFill/>
          </a:ln>
        </p:spPr>
      </p:pic>
      <p:sp>
        <p:nvSpPr>
          <p:cNvPr id="103" name="Google Shape;103;p17"/>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CS</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76" name="Shape 476"/>
        <p:cNvGrpSpPr/>
        <p:nvPr/>
      </p:nvGrpSpPr>
      <p:grpSpPr>
        <a:xfrm>
          <a:off x="0" y="0"/>
          <a:ext cx="0" cy="0"/>
          <a:chOff x="0" y="0"/>
          <a:chExt cx="0" cy="0"/>
        </a:xfrm>
      </p:grpSpPr>
      <p:sp>
        <p:nvSpPr>
          <p:cNvPr id="477" name="Google Shape;477;p6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p:txBody>
      </p:sp>
      <p:sp>
        <p:nvSpPr>
          <p:cNvPr id="478" name="Google Shape;478;p62"/>
          <p:cNvSpPr txBox="1"/>
          <p:nvPr>
            <p:ph idx="1" type="body"/>
          </p:nvPr>
        </p:nvSpPr>
        <p:spPr>
          <a:xfrm>
            <a:off x="311700" y="1417800"/>
            <a:ext cx="7565100" cy="3150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15"/>
            </a:pPr>
            <a:r>
              <a:rPr lang="en" sz="1400"/>
              <a:t>Zhu, N., Chen, M., Eng, R., DeJong, J., Sinha, A. U., Rahnamay, N. F., Koche, R., Al-Shahrour, F., Minehart, J. C., Chen, C. W., Deshpande, A. J., Xu, H., Chu, S. H., Ebert, B. L., Roeder, R. G., &amp; Armstrong, S. A. (2016). MLL-AF9- and HOXA9-mediated acute myeloid leukemia stem cell self-renewal requires JMJD1C. The Journal of clinical investigation, 126(3), 997–1011. </a:t>
            </a:r>
            <a:r>
              <a:rPr lang="en" sz="1400" u="sng">
                <a:solidFill>
                  <a:schemeClr val="hlink"/>
                </a:solidFill>
                <a:hlinkClick r:id="rId3"/>
              </a:rPr>
              <a:t>https://doi.org/10.1172/JCI82978</a:t>
            </a:r>
            <a:endParaRPr sz="1400"/>
          </a:p>
          <a:p>
            <a:pPr indent="-317500" lvl="0" marL="457200" rtl="0" algn="l">
              <a:spcBef>
                <a:spcPts val="0"/>
              </a:spcBef>
              <a:spcAft>
                <a:spcPts val="0"/>
              </a:spcAft>
              <a:buSzPts val="1400"/>
              <a:buAutoNum type="arabicPeriod" startAt="15"/>
            </a:pPr>
            <a:r>
              <a:rPr lang="en" sz="1400"/>
              <a:t>Unnisa, Z., Clark, J. P., Roychoudhury, J., Thomas, E., Tessarollo, L., Copeland, N. G., Jenkins, N. A., Grimes, H. L., &amp; Kumar, A. R. (2012). Meis1 preserves hematopoietic stem cells in mice by limiting oxidative stress. Blood, 120(25), 4973–4981. </a:t>
            </a:r>
            <a:r>
              <a:rPr lang="en" sz="1400" u="sng">
                <a:solidFill>
                  <a:schemeClr val="hlink"/>
                </a:solidFill>
                <a:hlinkClick r:id="rId4"/>
              </a:rPr>
              <a:t>https://doi.org/10.1182/blood-2012-06-435800</a:t>
            </a:r>
            <a:endParaRPr sz="1400"/>
          </a:p>
          <a:p>
            <a:pPr indent="-317500" lvl="0" marL="457200" rtl="0" algn="l">
              <a:spcBef>
                <a:spcPts val="0"/>
              </a:spcBef>
              <a:spcAft>
                <a:spcPts val="0"/>
              </a:spcAft>
              <a:buSzPts val="1400"/>
              <a:buAutoNum type="arabicPeriod" startAt="15"/>
            </a:pPr>
            <a:r>
              <a:rPr lang="en" sz="1400"/>
              <a:t>Seto, E., &amp; Yoshida, M. (2014). Erasers of histone acetylation: the histone deacetylase enzymes. Cold Spring Harbor perspectives in biology, 6(4), a018713. </a:t>
            </a:r>
            <a:r>
              <a:rPr lang="en" sz="1400" u="sng">
                <a:solidFill>
                  <a:schemeClr val="hlink"/>
                </a:solidFill>
                <a:hlinkClick r:id="rId5"/>
              </a:rPr>
              <a:t>https://doi.org/10.1101/cshperspect.a018713</a:t>
            </a:r>
            <a:endParaRPr sz="1400"/>
          </a:p>
          <a:p>
            <a:pPr indent="-317500" lvl="0" marL="457200" rtl="0" algn="l">
              <a:spcBef>
                <a:spcPts val="0"/>
              </a:spcBef>
              <a:spcAft>
                <a:spcPts val="0"/>
              </a:spcAft>
              <a:buSzPts val="1400"/>
              <a:buAutoNum type="arabicPeriod" startAt="15"/>
            </a:pPr>
            <a:r>
              <a:rPr lang="en" sz="1400"/>
              <a:t>National Center for Biotechnology Information. PubChem Database. Belinostat, CID=6918638, https://pubchem.ncbi.nlm.nih.gov/compound/Belinostat (accessed on Apr. 27, 2020)</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82" name="Shape 482"/>
        <p:cNvGrpSpPr/>
        <p:nvPr/>
      </p:nvGrpSpPr>
      <p:grpSpPr>
        <a:xfrm>
          <a:off x="0" y="0"/>
          <a:ext cx="0" cy="0"/>
          <a:chOff x="0" y="0"/>
          <a:chExt cx="0" cy="0"/>
        </a:xfrm>
      </p:grpSpPr>
      <p:sp>
        <p:nvSpPr>
          <p:cNvPr id="483" name="Google Shape;483;p6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p:txBody>
      </p:sp>
      <p:sp>
        <p:nvSpPr>
          <p:cNvPr id="484" name="Google Shape;484;p63"/>
          <p:cNvSpPr txBox="1"/>
          <p:nvPr>
            <p:ph idx="1" type="body"/>
          </p:nvPr>
        </p:nvSpPr>
        <p:spPr>
          <a:xfrm>
            <a:off x="311700" y="1417800"/>
            <a:ext cx="7565100" cy="3150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startAt="19"/>
            </a:pPr>
            <a:r>
              <a:rPr lang="en" sz="1400">
                <a:solidFill>
                  <a:srgbClr val="FFFFFF"/>
                </a:solidFill>
              </a:rPr>
              <a:t>Teschendorff, A. E., Menon, U., Gentry-Maharaj, A., Ramus, S. J., Weisenberger, D. J., Shen, H., Campan, M., Noushmehr, H., Bell, C. G., Maxwell, A. P., Savage, D. A., Mueller-Holzner, E., Marth, C., Kocjan, G., Gayther, S. A., Jones, A., Beck, S., Wagner, W., Laird, P. W., Jacobs, I. J., … Widschwendter, M. (2010). Age-dependent DNA methylation of genes that are suppressed in stem cells is a hallmark of cancer. </a:t>
            </a:r>
            <a:r>
              <a:rPr i="1" lang="en" sz="1400">
                <a:solidFill>
                  <a:srgbClr val="FFFFFF"/>
                </a:solidFill>
              </a:rPr>
              <a:t>Genome research</a:t>
            </a:r>
            <a:r>
              <a:rPr lang="en" sz="1400">
                <a:solidFill>
                  <a:srgbClr val="FFFFFF"/>
                </a:solidFill>
              </a:rPr>
              <a:t>, </a:t>
            </a:r>
            <a:r>
              <a:rPr i="1" lang="en" sz="1400">
                <a:solidFill>
                  <a:srgbClr val="FFFFFF"/>
                </a:solidFill>
              </a:rPr>
              <a:t>20</a:t>
            </a:r>
            <a:r>
              <a:rPr lang="en" sz="1400">
                <a:solidFill>
                  <a:srgbClr val="FFFFFF"/>
                </a:solidFill>
              </a:rPr>
              <a:t>(4), 440–446. </a:t>
            </a:r>
            <a:r>
              <a:rPr lang="en" sz="1400" u="sng">
                <a:solidFill>
                  <a:schemeClr val="hlink"/>
                </a:solidFill>
                <a:hlinkClick r:id="rId3"/>
              </a:rPr>
              <a:t>https://doi.org/10.1101/gr.103606.109</a:t>
            </a:r>
            <a:endParaRPr sz="1400" u="sng">
              <a:solidFill>
                <a:schemeClr val="hlink"/>
              </a:solidFill>
            </a:endParaRPr>
          </a:p>
          <a:p>
            <a:pPr indent="-317500" lvl="0" marL="457200" rtl="0" algn="l">
              <a:lnSpc>
                <a:spcPct val="100000"/>
              </a:lnSpc>
              <a:spcBef>
                <a:spcPts val="0"/>
              </a:spcBef>
              <a:spcAft>
                <a:spcPts val="0"/>
              </a:spcAft>
              <a:buSzPts val="1400"/>
              <a:buAutoNum type="arabicPeriod" startAt="19"/>
            </a:pPr>
            <a:r>
              <a:rPr lang="en" sz="1400">
                <a:solidFill>
                  <a:srgbClr val="FFFFFF"/>
                </a:solidFill>
              </a:rPr>
              <a:t>2.Lee, T. I., Jenner, R. G., Boyer, L. A., Guenther, M. G., Levine, S. S., Kumar, R. M., Chevalier, B., Johnstone, S. E., Cole, M. F., Isono, K., Koseki, H.,Fuchikami, T., Abe, K., Murray, H. L., Zucker, J. P., Yuan, B., Bell, G. W., Herbolsheimer, E., Hannett, N. M., Sun, K., … Young, R. A. (2006). Control of developmental regulators by Polycomb in human embryonic stem cells. </a:t>
            </a:r>
            <a:r>
              <a:rPr i="1" lang="en" sz="1400">
                <a:solidFill>
                  <a:srgbClr val="FFFFFF"/>
                </a:solidFill>
              </a:rPr>
              <a:t>Cell</a:t>
            </a:r>
            <a:r>
              <a:rPr lang="en" sz="1400">
                <a:solidFill>
                  <a:srgbClr val="FFFFFF"/>
                </a:solidFill>
              </a:rPr>
              <a:t>, </a:t>
            </a:r>
            <a:r>
              <a:rPr i="1" lang="en" sz="1400">
                <a:solidFill>
                  <a:srgbClr val="FFFFFF"/>
                </a:solidFill>
              </a:rPr>
              <a:t>125</a:t>
            </a:r>
            <a:r>
              <a:rPr lang="en" sz="1400">
                <a:solidFill>
                  <a:srgbClr val="FFFFFF"/>
                </a:solidFill>
              </a:rPr>
              <a:t>(2), 301–313. </a:t>
            </a:r>
            <a:r>
              <a:rPr lang="en" sz="1400" u="sng">
                <a:solidFill>
                  <a:schemeClr val="hlink"/>
                </a:solidFill>
                <a:hlinkClick r:id="rId4"/>
              </a:rPr>
              <a:t>https://doi.org/10.1016/j.cell.2006.02.043</a:t>
            </a:r>
            <a:endParaRPr sz="1400" u="sng">
              <a:solidFill>
                <a:schemeClr val="hlink"/>
              </a:solidFill>
            </a:endParaRPr>
          </a:p>
          <a:p>
            <a:pPr indent="0" lvl="0" marL="457200" rtl="0" algn="l">
              <a:lnSpc>
                <a:spcPct val="100000"/>
              </a:lnSpc>
              <a:spcBef>
                <a:spcPts val="0"/>
              </a:spcBef>
              <a:spcAft>
                <a:spcPts val="1600"/>
              </a:spcAft>
              <a:buNone/>
            </a:pPr>
            <a:r>
              <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88" name="Shape 488"/>
        <p:cNvGrpSpPr/>
        <p:nvPr/>
      </p:nvGrpSpPr>
      <p:grpSpPr>
        <a:xfrm>
          <a:off x="0" y="0"/>
          <a:ext cx="0" cy="0"/>
          <a:chOff x="0" y="0"/>
          <a:chExt cx="0" cy="0"/>
        </a:xfrm>
      </p:grpSpPr>
      <p:sp>
        <p:nvSpPr>
          <p:cNvPr id="489" name="Google Shape;489;p6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p:txBody>
      </p:sp>
      <p:sp>
        <p:nvSpPr>
          <p:cNvPr id="490" name="Google Shape;490;p64"/>
          <p:cNvSpPr txBox="1"/>
          <p:nvPr>
            <p:ph idx="1" type="body"/>
          </p:nvPr>
        </p:nvSpPr>
        <p:spPr>
          <a:xfrm>
            <a:off x="311700" y="1417800"/>
            <a:ext cx="7565100" cy="3150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AutoNum type="arabicPeriod" startAt="21"/>
            </a:pPr>
            <a:r>
              <a:rPr lang="en" sz="1400">
                <a:solidFill>
                  <a:srgbClr val="FFFFFF"/>
                </a:solidFill>
              </a:rPr>
              <a:t>Yang, Z., Wong, A., Kuh, D. </a:t>
            </a:r>
            <a:r>
              <a:rPr i="1" lang="en" sz="1400">
                <a:solidFill>
                  <a:srgbClr val="FFFFFF"/>
                </a:solidFill>
              </a:rPr>
              <a:t>et al.</a:t>
            </a:r>
            <a:r>
              <a:rPr lang="en" sz="1400">
                <a:solidFill>
                  <a:srgbClr val="FFFFFF"/>
                </a:solidFill>
              </a:rPr>
              <a:t> Correlation of an epigenetic mitotic clock with cancer risk. </a:t>
            </a:r>
            <a:r>
              <a:rPr i="1" lang="en" sz="1400">
                <a:solidFill>
                  <a:srgbClr val="FFFFFF"/>
                </a:solidFill>
              </a:rPr>
              <a:t>Genome Biol</a:t>
            </a:r>
            <a:r>
              <a:rPr lang="en" sz="1400">
                <a:solidFill>
                  <a:srgbClr val="FFFFFF"/>
                </a:solidFill>
              </a:rPr>
              <a:t> 17, 205 (2016). </a:t>
            </a:r>
            <a:r>
              <a:rPr lang="en" sz="1400" u="sng">
                <a:solidFill>
                  <a:schemeClr val="accent5"/>
                </a:solidFill>
                <a:hlinkClick r:id="rId3"/>
              </a:rPr>
              <a:t>https://doi.org/10.1186/s13059-016-1064-3</a:t>
            </a:r>
            <a:endParaRPr sz="1400" u="sng">
              <a:solidFill>
                <a:schemeClr val="accent5"/>
              </a:solidFill>
            </a:endParaRPr>
          </a:p>
          <a:p>
            <a:pPr indent="-317500" lvl="0" marL="457200" rtl="0" algn="l">
              <a:lnSpc>
                <a:spcPct val="100000"/>
              </a:lnSpc>
              <a:spcBef>
                <a:spcPts val="0"/>
              </a:spcBef>
              <a:spcAft>
                <a:spcPts val="0"/>
              </a:spcAft>
              <a:buClr>
                <a:srgbClr val="FFFFFF"/>
              </a:buClr>
              <a:buSzPts val="1400"/>
              <a:buAutoNum type="arabicPeriod" startAt="21"/>
            </a:pPr>
            <a:r>
              <a:rPr lang="en" sz="1400">
                <a:solidFill>
                  <a:srgbClr val="FFFFFF"/>
                </a:solidFill>
              </a:rPr>
              <a:t>Beerman, Isabel &amp; Bock, Christoph &amp; Garrison, Brian &amp; Smith, Zachary &amp; Gu, Hongcang &amp; Meissner, Alexander &amp; Rossi, Derrick. (2013). Proliferation-Dependent Alterations of the DNA Methylation Landscape Underlie Hematopoietic Stem Cell Aging. Cell stem cell. 12. 10.1016/j.stem.2013.01.017. </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startAt="21"/>
            </a:pPr>
            <a:r>
              <a:rPr lang="en" sz="1400">
                <a:solidFill>
                  <a:srgbClr val="FFFFFF"/>
                </a:solidFill>
              </a:rPr>
              <a:t>Christensen, B. C., &amp; Kelsey, K. T. (2016). A new timepiece: an epigenetic mitotic clock. </a:t>
            </a:r>
            <a:r>
              <a:rPr i="1" lang="en" sz="1400">
                <a:solidFill>
                  <a:srgbClr val="FFFFFF"/>
                </a:solidFill>
              </a:rPr>
              <a:t>Genome biology</a:t>
            </a:r>
            <a:r>
              <a:rPr lang="en" sz="1400">
                <a:solidFill>
                  <a:srgbClr val="FFFFFF"/>
                </a:solidFill>
              </a:rPr>
              <a:t>, </a:t>
            </a:r>
            <a:r>
              <a:rPr i="1" lang="en" sz="1400">
                <a:solidFill>
                  <a:srgbClr val="FFFFFF"/>
                </a:solidFill>
              </a:rPr>
              <a:t>17</a:t>
            </a:r>
            <a:r>
              <a:rPr lang="en" sz="1400">
                <a:solidFill>
                  <a:srgbClr val="FFFFFF"/>
                </a:solidFill>
              </a:rPr>
              <a:t>(1), 216. </a:t>
            </a:r>
            <a:r>
              <a:rPr lang="en" sz="1400" u="sng">
                <a:solidFill>
                  <a:schemeClr val="accent5"/>
                </a:solidFill>
                <a:hlinkClick r:id="rId4"/>
              </a:rPr>
              <a:t>https://doi.org/10.1186/s13059-016-1085-y</a:t>
            </a:r>
            <a:endParaRPr sz="1400" u="sng">
              <a:solidFill>
                <a:schemeClr val="accent5"/>
              </a:solidFill>
            </a:endParaRPr>
          </a:p>
          <a:p>
            <a:pPr indent="-317500" lvl="0" marL="457200" rtl="0" algn="l">
              <a:lnSpc>
                <a:spcPct val="100000"/>
              </a:lnSpc>
              <a:spcBef>
                <a:spcPts val="0"/>
              </a:spcBef>
              <a:spcAft>
                <a:spcPts val="0"/>
              </a:spcAft>
              <a:buClr>
                <a:srgbClr val="FFFFFF"/>
              </a:buClr>
              <a:buSzPts val="1400"/>
              <a:buAutoNum type="arabicPeriod" startAt="21"/>
            </a:pPr>
            <a:r>
              <a:rPr lang="en" sz="1400">
                <a:solidFill>
                  <a:srgbClr val="FFFFFF"/>
                </a:solidFill>
              </a:rPr>
              <a:t>Zannow, C.A., &amp; Baylin, S.B. (2010).  Epigenetic Networks and miRNAs in Stem Cells and Cancer. Molecular Cell.  Volume 39; Issue 5. P657-828. DOI: </a:t>
            </a:r>
            <a:r>
              <a:rPr lang="en" sz="1400" u="sng">
                <a:solidFill>
                  <a:schemeClr val="hlink"/>
                </a:solidFill>
                <a:hlinkClick r:id="rId5"/>
              </a:rPr>
              <a:t>https://doi.org/10.1016/j.molcel.2010.08.036</a:t>
            </a:r>
            <a:endParaRPr sz="1400">
              <a:solidFill>
                <a:srgbClr val="FFFFFF"/>
              </a:solidFill>
            </a:endParaRPr>
          </a:p>
          <a:p>
            <a:pPr indent="0" lvl="0" marL="0" rtl="0" algn="l">
              <a:lnSpc>
                <a:spcPct val="100000"/>
              </a:lnSpc>
              <a:spcBef>
                <a:spcPts val="0"/>
              </a:spcBef>
              <a:spcAft>
                <a:spcPts val="0"/>
              </a:spcAft>
              <a:buNone/>
            </a:pPr>
            <a:r>
              <a:t/>
            </a:r>
            <a:endParaRPr sz="1400">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94" name="Shape 494"/>
        <p:cNvGrpSpPr/>
        <p:nvPr/>
      </p:nvGrpSpPr>
      <p:grpSpPr>
        <a:xfrm>
          <a:off x="0" y="0"/>
          <a:ext cx="0" cy="0"/>
          <a:chOff x="0" y="0"/>
          <a:chExt cx="0" cy="0"/>
        </a:xfrm>
      </p:grpSpPr>
      <p:sp>
        <p:nvSpPr>
          <p:cNvPr id="495" name="Google Shape;495;p6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Lato Light"/>
                <a:ea typeface="Lato Light"/>
                <a:cs typeface="Lato Light"/>
                <a:sym typeface="Lato Light"/>
              </a:rPr>
              <a:t>Resources</a:t>
            </a:r>
            <a:endParaRPr b="0">
              <a:latin typeface="Lato Light"/>
              <a:ea typeface="Lato Light"/>
              <a:cs typeface="Lato Light"/>
              <a:sym typeface="Lato Light"/>
            </a:endParaRPr>
          </a:p>
        </p:txBody>
      </p:sp>
      <p:sp>
        <p:nvSpPr>
          <p:cNvPr id="496" name="Google Shape;496;p65"/>
          <p:cNvSpPr txBox="1"/>
          <p:nvPr>
            <p:ph idx="1" type="body"/>
          </p:nvPr>
        </p:nvSpPr>
        <p:spPr>
          <a:xfrm>
            <a:off x="311700" y="1417800"/>
            <a:ext cx="7565100" cy="3150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startAt="25"/>
            </a:pPr>
            <a:r>
              <a:rPr lang="en" sz="1400">
                <a:solidFill>
                  <a:srgbClr val="FFFFFF"/>
                </a:solidFill>
              </a:rPr>
              <a:t>Rhodes, D. R., Yu, J., Shanker, K., Deshpande, N., Varambally, R., Ghosh, D., Barrette, T., Pandey, A., &amp; Chinnaiyan, A. M. (2004). Large-scale meta-analysis of cancer microarray data identifies common transcriptional profiles of neoplastic transformation and progression. </a:t>
            </a:r>
            <a:r>
              <a:rPr i="1" lang="en" sz="1400">
                <a:solidFill>
                  <a:srgbClr val="FFFFFF"/>
                </a:solidFill>
              </a:rPr>
              <a:t>Proceedings of the National Academy of Sciences of the United States of America</a:t>
            </a:r>
            <a:r>
              <a:rPr lang="en" sz="1400">
                <a:solidFill>
                  <a:srgbClr val="FFFFFF"/>
                </a:solidFill>
              </a:rPr>
              <a:t>, </a:t>
            </a:r>
            <a:r>
              <a:rPr i="1" lang="en" sz="1400">
                <a:solidFill>
                  <a:srgbClr val="FFFFFF"/>
                </a:solidFill>
              </a:rPr>
              <a:t>101</a:t>
            </a:r>
            <a:r>
              <a:rPr lang="en" sz="1400">
                <a:solidFill>
                  <a:srgbClr val="FFFFFF"/>
                </a:solidFill>
              </a:rPr>
              <a:t>(25), 9309–9314. </a:t>
            </a:r>
            <a:r>
              <a:rPr lang="en" sz="1400" u="sng">
                <a:solidFill>
                  <a:schemeClr val="hlink"/>
                </a:solidFill>
                <a:hlinkClick r:id="rId3"/>
              </a:rPr>
              <a:t>https://doi.org/10.1073/pnas.0401994101</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startAt="25"/>
            </a:pPr>
            <a:r>
              <a:rPr lang="en" sz="1400">
                <a:solidFill>
                  <a:srgbClr val="FFFFFF"/>
                </a:solidFill>
              </a:rPr>
              <a:t>Lübbert, M., Jones, P.A.  Epigenetic Therapy of Cancer: Preclinical Models and Treatment Approaches. (2014).  DOI 10.1007/978-3-642-38404-2_7. Springer-Verlag Berlin Heidelberg.</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457200" y="24245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1st Step</a:t>
            </a:r>
            <a:r>
              <a:rPr b="0" lang="en" sz="3000">
                <a:latin typeface="Lato Light"/>
                <a:ea typeface="Lato Light"/>
                <a:cs typeface="Lato Light"/>
                <a:sym typeface="Lato Light"/>
              </a:rPr>
              <a:t> — epigenetic disruption of progenitor cells</a:t>
            </a:r>
            <a:endParaRPr b="0" sz="3000">
              <a:latin typeface="Lato Light"/>
              <a:ea typeface="Lato Light"/>
              <a:cs typeface="Lato Light"/>
              <a:sym typeface="Lato Light"/>
            </a:endParaRPr>
          </a:p>
        </p:txBody>
      </p:sp>
      <p:sp>
        <p:nvSpPr>
          <p:cNvPr id="109" name="Google Shape;109;p18"/>
          <p:cNvSpPr txBox="1"/>
          <p:nvPr>
            <p:ph idx="1" type="body"/>
          </p:nvPr>
        </p:nvSpPr>
        <p:spPr>
          <a:xfrm>
            <a:off x="311700" y="1417800"/>
            <a:ext cx="4791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42900" lvl="0" marL="457200" rtl="0" algn="l">
              <a:spcBef>
                <a:spcPts val="1600"/>
              </a:spcBef>
              <a:spcAft>
                <a:spcPts val="0"/>
              </a:spcAft>
              <a:buSzPts val="1800"/>
              <a:buAutoNum type="arabicPeriod"/>
            </a:pPr>
            <a:r>
              <a:rPr b="1" lang="en"/>
              <a:t>The first step — epigenetic disruption of progenitor cells</a:t>
            </a:r>
            <a:endParaRPr b="1"/>
          </a:p>
          <a:p>
            <a:pPr indent="-342900" lvl="0" marL="457200" rtl="0" algn="l">
              <a:spcBef>
                <a:spcPts val="0"/>
              </a:spcBef>
              <a:spcAft>
                <a:spcPts val="0"/>
              </a:spcAft>
              <a:buClr>
                <a:srgbClr val="999999"/>
              </a:buClr>
              <a:buSzPts val="1800"/>
              <a:buAutoNum type="arabicPeriod"/>
            </a:pPr>
            <a:r>
              <a:rPr b="1" lang="en">
                <a:solidFill>
                  <a:srgbClr val="999999"/>
                </a:solidFill>
              </a:rPr>
              <a:t>The second step — initiating mutation. </a:t>
            </a:r>
            <a:endParaRPr b="1">
              <a:solidFill>
                <a:srgbClr val="999999"/>
              </a:solidFill>
            </a:endParaRPr>
          </a:p>
          <a:p>
            <a:pPr indent="-342900" lvl="0" marL="457200" rtl="0" algn="l">
              <a:spcBef>
                <a:spcPts val="0"/>
              </a:spcBef>
              <a:spcAft>
                <a:spcPts val="0"/>
              </a:spcAft>
              <a:buClr>
                <a:srgbClr val="999999"/>
              </a:buClr>
              <a:buSzPts val="1800"/>
              <a:buAutoNum type="arabicPeriod"/>
            </a:pPr>
            <a:r>
              <a:rPr b="1" lang="en">
                <a:solidFill>
                  <a:srgbClr val="999999"/>
                </a:solidFill>
              </a:rPr>
              <a:t>The third step — genetic and epigenetic plasticity.</a:t>
            </a:r>
            <a:endParaRPr b="1">
              <a:solidFill>
                <a:srgbClr val="999999"/>
              </a:solidFill>
            </a:endParaRPr>
          </a:p>
        </p:txBody>
      </p:sp>
      <p:sp>
        <p:nvSpPr>
          <p:cNvPr id="110" name="Google Shape;110;p18"/>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457200" y="2867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1st</a:t>
            </a:r>
            <a:r>
              <a:rPr b="0" lang="en" sz="3000">
                <a:latin typeface="Lato Light"/>
                <a:ea typeface="Lato Light"/>
                <a:cs typeface="Lato Light"/>
                <a:sym typeface="Lato Light"/>
              </a:rPr>
              <a:t> Step — epigenetic disruption of progenitor cells</a:t>
            </a:r>
            <a:endParaRPr b="0" sz="3000">
              <a:latin typeface="Lato Light"/>
              <a:ea typeface="Lato Light"/>
              <a:cs typeface="Lato Light"/>
              <a:sym typeface="Lato Light"/>
            </a:endParaRPr>
          </a:p>
        </p:txBody>
      </p:sp>
      <p:sp>
        <p:nvSpPr>
          <p:cNvPr id="116" name="Google Shape;116;p19"/>
          <p:cNvSpPr txBox="1"/>
          <p:nvPr>
            <p:ph idx="1" type="body"/>
          </p:nvPr>
        </p:nvSpPr>
        <p:spPr>
          <a:xfrm>
            <a:off x="311700" y="1417800"/>
            <a:ext cx="55863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Leads to polyclonal </a:t>
            </a:r>
            <a:r>
              <a:rPr lang="en"/>
              <a:t>precursor</a:t>
            </a:r>
            <a:r>
              <a:rPr lang="en"/>
              <a:t> population of progenitor stem cells that are “neoplastic ready”</a:t>
            </a:r>
            <a:endParaRPr/>
          </a:p>
          <a:p>
            <a:pPr indent="0" lvl="0" marL="0" rtl="0" algn="l">
              <a:spcBef>
                <a:spcPts val="1600"/>
              </a:spcBef>
              <a:spcAft>
                <a:spcPts val="0"/>
              </a:spcAft>
              <a:buNone/>
            </a:pPr>
            <a:r>
              <a:rPr lang="en"/>
              <a:t>Disruption of balance between undifferentiated progenitors and lineage committed cells.</a:t>
            </a:r>
            <a:endParaRPr/>
          </a:p>
          <a:p>
            <a:pPr indent="0" lvl="0" marL="0" rtl="0" algn="l">
              <a:spcBef>
                <a:spcPts val="1600"/>
              </a:spcBef>
              <a:spcAft>
                <a:spcPts val="1600"/>
              </a:spcAft>
              <a:buNone/>
            </a:pPr>
            <a:r>
              <a:rPr lang="en"/>
              <a:t>	</a:t>
            </a:r>
            <a:r>
              <a:rPr lang="en">
                <a:solidFill>
                  <a:srgbClr val="000000"/>
                </a:solidFill>
              </a:rPr>
              <a:t>Class what could be some reasons?</a:t>
            </a:r>
            <a:endParaRPr>
              <a:solidFill>
                <a:srgbClr val="000000"/>
              </a:solidFill>
            </a:endParaRPr>
          </a:p>
        </p:txBody>
      </p:sp>
      <p:sp>
        <p:nvSpPr>
          <p:cNvPr id="117" name="Google Shape;117;p19"/>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467550" y="4115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Lato Light"/>
                <a:ea typeface="Lato Light"/>
                <a:cs typeface="Lato Light"/>
                <a:sym typeface="Lato Light"/>
              </a:rPr>
              <a:t>What could be some reasons?</a:t>
            </a:r>
            <a:endParaRPr b="0" sz="3000">
              <a:latin typeface="Lato Light"/>
              <a:ea typeface="Lato Light"/>
              <a:cs typeface="Lato Light"/>
              <a:sym typeface="Lato Light"/>
            </a:endParaRPr>
          </a:p>
        </p:txBody>
      </p:sp>
      <p:sp>
        <p:nvSpPr>
          <p:cNvPr id="123" name="Google Shape;123;p20"/>
          <p:cNvSpPr txBox="1"/>
          <p:nvPr>
            <p:ph idx="1" type="body"/>
          </p:nvPr>
        </p:nvSpPr>
        <p:spPr>
          <a:xfrm>
            <a:off x="311700" y="1341600"/>
            <a:ext cx="8832300" cy="31509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AutoNum type="arabicPeriod"/>
            </a:pPr>
            <a:r>
              <a:rPr b="1" lang="en" sz="1700"/>
              <a:t>DNA </a:t>
            </a:r>
            <a:r>
              <a:rPr b="1" lang="en" sz="1700"/>
              <a:t>methyltransferases and TPGs</a:t>
            </a:r>
            <a:endParaRPr b="1" sz="1700"/>
          </a:p>
          <a:p>
            <a:pPr indent="-336550" lvl="0" marL="457200" rtl="0" algn="l">
              <a:lnSpc>
                <a:spcPct val="200000"/>
              </a:lnSpc>
              <a:spcBef>
                <a:spcPts val="0"/>
              </a:spcBef>
              <a:spcAft>
                <a:spcPts val="0"/>
              </a:spcAft>
              <a:buSzPts val="1700"/>
              <a:buAutoNum type="arabicPeriod"/>
            </a:pPr>
            <a:r>
              <a:rPr b="1" lang="en" sz="1700"/>
              <a:t>Balance of Homeobox (HOX) protein expression regulated by PcG and TrxG.</a:t>
            </a:r>
            <a:endParaRPr b="1" sz="1700"/>
          </a:p>
          <a:p>
            <a:pPr indent="-336550" lvl="0" marL="457200" rtl="0" algn="l">
              <a:lnSpc>
                <a:spcPct val="200000"/>
              </a:lnSpc>
              <a:spcBef>
                <a:spcPts val="0"/>
              </a:spcBef>
              <a:spcAft>
                <a:spcPts val="0"/>
              </a:spcAft>
              <a:buSzPts val="1700"/>
              <a:buAutoNum type="arabicPeriod"/>
            </a:pPr>
            <a:r>
              <a:rPr b="1" lang="en" sz="1700"/>
              <a:t>PcG and TrxG protein themselves.  E(Z)/EZH1/2 HKMT</a:t>
            </a:r>
            <a:r>
              <a:rPr b="1" lang="en" sz="1700"/>
              <a:t> (SET domain)</a:t>
            </a:r>
            <a:r>
              <a:rPr b="1" lang="en" sz="1700"/>
              <a:t> for H3K27me3.</a:t>
            </a:r>
            <a:endParaRPr b="1" sz="1700"/>
          </a:p>
          <a:p>
            <a:pPr indent="-336550" lvl="0" marL="457200" rtl="0" algn="l">
              <a:lnSpc>
                <a:spcPct val="200000"/>
              </a:lnSpc>
              <a:spcBef>
                <a:spcPts val="0"/>
              </a:spcBef>
              <a:spcAft>
                <a:spcPts val="0"/>
              </a:spcAft>
              <a:buSzPts val="1700"/>
              <a:buAutoNum type="arabicPeriod"/>
            </a:pPr>
            <a:r>
              <a:rPr b="1" lang="en" sz="1700"/>
              <a:t>Imprinting?</a:t>
            </a:r>
            <a:endParaRPr b="1" sz="1700"/>
          </a:p>
          <a:p>
            <a:pPr indent="-336550" lvl="0" marL="457200" rtl="0" algn="l">
              <a:lnSpc>
                <a:spcPct val="100000"/>
              </a:lnSpc>
              <a:spcBef>
                <a:spcPts val="0"/>
              </a:spcBef>
              <a:spcAft>
                <a:spcPts val="0"/>
              </a:spcAft>
              <a:buSzPts val="1700"/>
              <a:buAutoNum type="arabicPeriod"/>
            </a:pPr>
            <a:r>
              <a:rPr b="1" lang="en" sz="1700" u="sng"/>
              <a:t>Many</a:t>
            </a:r>
            <a:r>
              <a:rPr b="1" lang="en" sz="1700"/>
              <a:t>  other genes such as </a:t>
            </a:r>
            <a:r>
              <a:rPr b="1" lang="en" sz="1700"/>
              <a:t>...</a:t>
            </a:r>
            <a:endParaRPr b="1" sz="1700"/>
          </a:p>
          <a:p>
            <a:pPr indent="0" lvl="0" marL="457200" rtl="0" algn="l">
              <a:lnSpc>
                <a:spcPct val="100000"/>
              </a:lnSpc>
              <a:spcBef>
                <a:spcPts val="1600"/>
              </a:spcBef>
              <a:spcAft>
                <a:spcPts val="0"/>
              </a:spcAft>
              <a:buNone/>
            </a:pPr>
            <a:r>
              <a:rPr b="1" lang="en" sz="2400"/>
              <a:t>Is there Evidence?</a:t>
            </a:r>
            <a:endParaRPr b="1" sz="2400"/>
          </a:p>
          <a:p>
            <a:pPr indent="0" lvl="0" marL="0" rtl="0" algn="l">
              <a:spcBef>
                <a:spcPts val="1600"/>
              </a:spcBef>
              <a:spcAft>
                <a:spcPts val="1600"/>
              </a:spcAft>
              <a:buNone/>
            </a:pPr>
            <a:r>
              <a:t/>
            </a:r>
            <a:endParaRPr b="1"/>
          </a:p>
        </p:txBody>
      </p:sp>
      <p:sp>
        <p:nvSpPr>
          <p:cNvPr id="124" name="Google Shape;124;p20"/>
          <p:cNvSpPr txBox="1"/>
          <p:nvPr/>
        </p:nvSpPr>
        <p:spPr>
          <a:xfrm>
            <a:off x="8442700" y="66425"/>
            <a:ext cx="9582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BJWC</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457200" y="372725"/>
            <a:ext cx="83751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FFFFFF"/>
                </a:solidFill>
                <a:latin typeface="Lato Light"/>
                <a:ea typeface="Lato Light"/>
                <a:cs typeface="Lato Light"/>
                <a:sym typeface="Lato Light"/>
              </a:rPr>
              <a:t>Five lines of evidence</a:t>
            </a:r>
            <a:endParaRPr b="0" sz="3000">
              <a:latin typeface="Lato Light"/>
              <a:ea typeface="Lato Light"/>
              <a:cs typeface="Lato Light"/>
              <a:sym typeface="Lato Light"/>
            </a:endParaRPr>
          </a:p>
        </p:txBody>
      </p:sp>
      <p:sp>
        <p:nvSpPr>
          <p:cNvPr id="130" name="Google Shape;130;p21"/>
          <p:cNvSpPr txBox="1"/>
          <p:nvPr>
            <p:ph idx="1" type="body"/>
          </p:nvPr>
        </p:nvSpPr>
        <p:spPr>
          <a:xfrm>
            <a:off x="457200" y="1417800"/>
            <a:ext cx="5943600" cy="31509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400">
                <a:solidFill>
                  <a:srgbClr val="FFFFFF"/>
                </a:solidFill>
              </a:rPr>
              <a:t>Five  lines of evidence suggesting evidence of an epigenetically disrupted progenitor cells  (Feinberg et al., 2006)</a:t>
            </a:r>
            <a:endParaRPr sz="1400">
              <a:solidFill>
                <a:srgbClr val="FFFFFF"/>
              </a:solidFill>
            </a:endParaRPr>
          </a:p>
          <a:p>
            <a:pPr indent="0" lvl="0" marL="457200" rtl="0" algn="l">
              <a:lnSpc>
                <a:spcPct val="125454"/>
              </a:lnSpc>
              <a:spcBef>
                <a:spcPts val="0"/>
              </a:spcBef>
              <a:spcAft>
                <a:spcPts val="0"/>
              </a:spcAft>
              <a:buNone/>
            </a:pPr>
            <a:r>
              <a:t/>
            </a:r>
            <a:endParaRPr sz="1400">
              <a:solidFill>
                <a:srgbClr val="FFFFFF"/>
              </a:solidFill>
            </a:endParaRPr>
          </a:p>
          <a:p>
            <a:pPr indent="-317500" lvl="0" marL="457200" rtl="0" algn="l">
              <a:lnSpc>
                <a:spcPct val="125454"/>
              </a:lnSpc>
              <a:spcBef>
                <a:spcPts val="0"/>
              </a:spcBef>
              <a:spcAft>
                <a:spcPts val="0"/>
              </a:spcAft>
              <a:buClr>
                <a:srgbClr val="FFFFFF"/>
              </a:buClr>
              <a:buSzPts val="1400"/>
              <a:buAutoNum type="arabicPeriod"/>
            </a:pPr>
            <a:r>
              <a:rPr lang="en" sz="1400">
                <a:solidFill>
                  <a:srgbClr val="FFFFFF"/>
                </a:solidFill>
              </a:rPr>
              <a:t>Reversible tumor growth properties</a:t>
            </a:r>
            <a:endParaRPr sz="1400">
              <a:solidFill>
                <a:srgbClr val="FFFFFF"/>
              </a:solidFill>
            </a:endParaRPr>
          </a:p>
          <a:p>
            <a:pPr indent="-317500" lvl="0" marL="457200" rtl="0" algn="l">
              <a:spcBef>
                <a:spcPts val="0"/>
              </a:spcBef>
              <a:spcAft>
                <a:spcPts val="0"/>
              </a:spcAft>
              <a:buClr>
                <a:srgbClr val="FFFFFF"/>
              </a:buClr>
              <a:buSzPts val="1400"/>
              <a:buAutoNum type="arabicPeriod"/>
            </a:pPr>
            <a:r>
              <a:rPr lang="en" sz="1400" u="sng"/>
              <a:t>All</a:t>
            </a:r>
            <a:r>
              <a:rPr lang="en" sz="1400"/>
              <a:t> tumors show global methylation changes and even normal </a:t>
            </a:r>
            <a:br>
              <a:rPr lang="en" sz="1400"/>
            </a:br>
            <a:r>
              <a:rPr lang="en" sz="1400"/>
              <a:t>(non-tumour) tissue show same or similar methylation status.</a:t>
            </a:r>
            <a:endParaRPr sz="1400">
              <a:solidFill>
                <a:srgbClr val="FFFFFF"/>
              </a:solidFill>
            </a:endParaRPr>
          </a:p>
          <a:p>
            <a:pPr indent="-317500" lvl="0" marL="457200" rtl="0" algn="l">
              <a:lnSpc>
                <a:spcPct val="125454"/>
              </a:lnSpc>
              <a:spcBef>
                <a:spcPts val="0"/>
              </a:spcBef>
              <a:spcAft>
                <a:spcPts val="0"/>
              </a:spcAft>
              <a:buClr>
                <a:srgbClr val="FFFFFF"/>
              </a:buClr>
              <a:buSzPts val="1400"/>
              <a:buAutoNum type="arabicPeriod"/>
            </a:pPr>
            <a:r>
              <a:rPr lang="en" sz="1400">
                <a:solidFill>
                  <a:srgbClr val="FFFFFF"/>
                </a:solidFill>
              </a:rPr>
              <a:t>Melanoma nucleus can give rise to a normal mouse showing reprogramming potential</a:t>
            </a:r>
            <a:endParaRPr sz="1400">
              <a:solidFill>
                <a:srgbClr val="FFFFFF"/>
              </a:solidFill>
            </a:endParaRPr>
          </a:p>
          <a:p>
            <a:pPr indent="-317500" lvl="0" marL="457200" rtl="0" algn="l">
              <a:lnSpc>
                <a:spcPct val="125454"/>
              </a:lnSpc>
              <a:spcBef>
                <a:spcPts val="0"/>
              </a:spcBef>
              <a:spcAft>
                <a:spcPts val="0"/>
              </a:spcAft>
              <a:buClr>
                <a:srgbClr val="FFFFFF"/>
              </a:buClr>
              <a:buSzPts val="1400"/>
              <a:buAutoNum type="arabicPeriod"/>
            </a:pPr>
            <a:r>
              <a:rPr lang="en" sz="1400">
                <a:solidFill>
                  <a:srgbClr val="FFFFFF"/>
                </a:solidFill>
              </a:rPr>
              <a:t>Neoplastic cells  can only be maintained by cells with stem cell </a:t>
            </a:r>
            <a:br>
              <a:rPr lang="en" sz="1400">
                <a:solidFill>
                  <a:srgbClr val="FFFFFF"/>
                </a:solidFill>
              </a:rPr>
            </a:br>
            <a:r>
              <a:rPr lang="en" sz="1400">
                <a:solidFill>
                  <a:srgbClr val="FFFFFF"/>
                </a:solidFill>
              </a:rPr>
              <a:t>properties</a:t>
            </a:r>
            <a:endParaRPr sz="1400">
              <a:solidFill>
                <a:srgbClr val="FFFFFF"/>
              </a:solidFill>
            </a:endParaRPr>
          </a:p>
          <a:p>
            <a:pPr indent="-317500" lvl="0" marL="457200" rtl="0" algn="l">
              <a:lnSpc>
                <a:spcPct val="125454"/>
              </a:lnSpc>
              <a:spcBef>
                <a:spcPts val="0"/>
              </a:spcBef>
              <a:spcAft>
                <a:spcPts val="0"/>
              </a:spcAft>
              <a:buClr>
                <a:srgbClr val="FFFFFF"/>
              </a:buClr>
              <a:buSzPts val="1400"/>
              <a:buAutoNum type="arabicPeriod"/>
            </a:pPr>
            <a:r>
              <a:rPr lang="en" sz="1400">
                <a:solidFill>
                  <a:srgbClr val="FFFFFF"/>
                </a:solidFill>
              </a:rPr>
              <a:t>Loss of imprinting can lead increase in progenitor cell population</a:t>
            </a:r>
            <a:endParaRPr sz="1400">
              <a:solidFill>
                <a:srgbClr val="FFFFFF"/>
              </a:solidFill>
            </a:endParaRPr>
          </a:p>
          <a:p>
            <a:pPr indent="0" lvl="0" marL="0" rtl="0" algn="l">
              <a:spcBef>
                <a:spcPts val="0"/>
              </a:spcBef>
              <a:spcAft>
                <a:spcPts val="1600"/>
              </a:spcAft>
              <a:buNone/>
            </a:pPr>
            <a:r>
              <a:t/>
            </a:r>
            <a:endParaRPr/>
          </a:p>
        </p:txBody>
      </p:sp>
      <p:sp>
        <p:nvSpPr>
          <p:cNvPr id="131" name="Google Shape;131;p21"/>
          <p:cNvSpPr txBox="1"/>
          <p:nvPr/>
        </p:nvSpPr>
        <p:spPr>
          <a:xfrm>
            <a:off x="8261675" y="0"/>
            <a:ext cx="4251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YS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