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38"/>
  </p:notesMasterIdLst>
  <p:sldIdLst>
    <p:sldId id="256" r:id="rId2"/>
    <p:sldId id="257" r:id="rId3"/>
    <p:sldId id="258" r:id="rId4"/>
    <p:sldId id="262" r:id="rId5"/>
    <p:sldId id="263" r:id="rId6"/>
    <p:sldId id="259" r:id="rId7"/>
    <p:sldId id="260" r:id="rId8"/>
    <p:sldId id="261" r:id="rId9"/>
    <p:sldId id="265" r:id="rId10"/>
    <p:sldId id="266" r:id="rId11"/>
    <p:sldId id="264" r:id="rId12"/>
    <p:sldId id="267" r:id="rId13"/>
    <p:sldId id="290" r:id="rId14"/>
    <p:sldId id="271" r:id="rId15"/>
    <p:sldId id="275" r:id="rId16"/>
    <p:sldId id="274" r:id="rId17"/>
    <p:sldId id="272" r:id="rId18"/>
    <p:sldId id="273" r:id="rId19"/>
    <p:sldId id="292" r:id="rId20"/>
    <p:sldId id="296" r:id="rId21"/>
    <p:sldId id="269" r:id="rId22"/>
    <p:sldId id="276" r:id="rId23"/>
    <p:sldId id="277" r:id="rId24"/>
    <p:sldId id="279" r:id="rId25"/>
    <p:sldId id="280" r:id="rId26"/>
    <p:sldId id="284" r:id="rId27"/>
    <p:sldId id="281" r:id="rId28"/>
    <p:sldId id="294" r:id="rId29"/>
    <p:sldId id="282" r:id="rId30"/>
    <p:sldId id="295" r:id="rId31"/>
    <p:sldId id="283" r:id="rId32"/>
    <p:sldId id="285" r:id="rId33"/>
    <p:sldId id="286" r:id="rId34"/>
    <p:sldId id="288" r:id="rId35"/>
    <p:sldId id="291"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0EA4"/>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8" autoAdjust="0"/>
    <p:restoredTop sz="73840" autoAdjust="0"/>
  </p:normalViewPr>
  <p:slideViewPr>
    <p:cSldViewPr snapToGrid="0">
      <p:cViewPr varScale="1">
        <p:scale>
          <a:sx n="53" d="100"/>
          <a:sy n="53" d="100"/>
        </p:scale>
        <p:origin x="1374" y="72"/>
      </p:cViewPr>
      <p:guideLst/>
    </p:cSldViewPr>
  </p:slideViewPr>
  <p:notesTextViewPr>
    <p:cViewPr>
      <p:scale>
        <a:sx n="100" d="100"/>
        <a:sy n="100" d="100"/>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0439D-12BA-457C-93F9-BDB84DD9292A}" type="datetimeFigureOut">
              <a:rPr lang="en-US" smtClean="0"/>
              <a:t>4/14/2020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5FB343-542D-4465-B25B-48D0E997321A}" type="slidenum">
              <a:rPr lang="en-US" smtClean="0"/>
              <a:t>‹#›</a:t>
            </a:fld>
            <a:endParaRPr lang="en-US"/>
          </a:p>
        </p:txBody>
      </p:sp>
    </p:spTree>
    <p:extLst>
      <p:ext uri="{BB962C8B-B14F-4D97-AF65-F5344CB8AC3E}">
        <p14:creationId xmlns:p14="http://schemas.microsoft.com/office/powerpoint/2010/main" val="2477625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Basically just an overview of the differentiation paths of Hematopoietic Stem Cells.  We will specially paying attention to B-cell lineage but as you can see where we have two phase rearrangements in B-cells, the same goes for T-cell.  Heavy chain rearrangements during Pro-B stage. </a:t>
            </a:r>
          </a:p>
        </p:txBody>
      </p:sp>
      <p:sp>
        <p:nvSpPr>
          <p:cNvPr id="4" name="Slide Number Placeholder 3"/>
          <p:cNvSpPr>
            <a:spLocks noGrp="1"/>
          </p:cNvSpPr>
          <p:nvPr>
            <p:ph type="sldNum" sz="quarter" idx="5"/>
          </p:nvPr>
        </p:nvSpPr>
        <p:spPr/>
        <p:txBody>
          <a:bodyPr/>
          <a:lstStyle/>
          <a:p>
            <a:fld id="{BE5FB343-542D-4465-B25B-48D0E997321A}" type="slidenum">
              <a:rPr lang="en-US" smtClean="0"/>
              <a:t>2</a:t>
            </a:fld>
            <a:endParaRPr lang="en-US"/>
          </a:p>
        </p:txBody>
      </p:sp>
    </p:spTree>
    <p:extLst>
      <p:ext uri="{BB962C8B-B14F-4D97-AF65-F5344CB8AC3E}">
        <p14:creationId xmlns:p14="http://schemas.microsoft.com/office/powerpoint/2010/main" val="442112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V(D)J recombination is somewhat simple at DNA level.  Problem is that RAG proteins expressed in all immature B and T lymphocytes, how to regulate when active?  How to isolate RAG to only specific subset of RSS substrates?</a:t>
            </a:r>
          </a:p>
          <a:p>
            <a:r>
              <a:rPr lang="en-US" dirty="0"/>
              <a:t>Solution outside </a:t>
            </a:r>
            <a:r>
              <a:rPr lang="en-US" sz="1200" b="0" dirty="0"/>
              <a:t>Lymphoid Progenitors – receptor genes are in heterochromatic state</a:t>
            </a:r>
          </a:p>
          <a:p>
            <a:r>
              <a:rPr lang="en-US" dirty="0"/>
              <a:t>Solution in </a:t>
            </a:r>
            <a:r>
              <a:rPr lang="en-US" sz="1200" b="0" dirty="0"/>
              <a:t>Lymphoid Progenitors – RAG can only cleave regions actively undergoing recombination (what does that mean specifically? Is coming up)</a:t>
            </a:r>
            <a:endParaRPr lang="en-US" b="0" dirty="0"/>
          </a:p>
        </p:txBody>
      </p:sp>
      <p:sp>
        <p:nvSpPr>
          <p:cNvPr id="4" name="Slide Number Placeholder 3"/>
          <p:cNvSpPr>
            <a:spLocks noGrp="1"/>
          </p:cNvSpPr>
          <p:nvPr>
            <p:ph type="sldNum" sz="quarter" idx="5"/>
          </p:nvPr>
        </p:nvSpPr>
        <p:spPr/>
        <p:txBody>
          <a:bodyPr/>
          <a:lstStyle/>
          <a:p>
            <a:fld id="{BE5FB343-542D-4465-B25B-48D0E997321A}" type="slidenum">
              <a:rPr lang="en-US" smtClean="0"/>
              <a:t>11</a:t>
            </a:fld>
            <a:endParaRPr lang="en-US"/>
          </a:p>
        </p:txBody>
      </p:sp>
    </p:spTree>
    <p:extLst>
      <p:ext uri="{BB962C8B-B14F-4D97-AF65-F5344CB8AC3E}">
        <p14:creationId xmlns:p14="http://schemas.microsoft.com/office/powerpoint/2010/main" val="1500405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D and J regions are epigenetic regulation in a so-called Recombination center.  At the </a:t>
            </a:r>
            <a:r>
              <a:rPr lang="en-US" sz="1200" dirty="0">
                <a:solidFill>
                  <a:srgbClr val="FFFFFF"/>
                </a:solidFill>
              </a:rPr>
              <a:t>Eµ enhancer and J</a:t>
            </a:r>
            <a:r>
              <a:rPr lang="en-US" sz="1200" baseline="-25000" dirty="0">
                <a:solidFill>
                  <a:srgbClr val="FFFFFF"/>
                </a:solidFill>
              </a:rPr>
              <a:t>H</a:t>
            </a:r>
            <a:r>
              <a:rPr lang="en-US" sz="1200" dirty="0">
                <a:solidFill>
                  <a:srgbClr val="FFFFFF"/>
                </a:solidFill>
              </a:rPr>
              <a:t> segments</a:t>
            </a:r>
            <a:r>
              <a:rPr lang="en-US" dirty="0"/>
              <a:t> are three active marks di- and tri- methylation at H3K4 and acetylation at H3K9 in Pro-B cells.  RAG2 binds tri-methylated H3K4 using PHD finger.  These histone marks are absent in V</a:t>
            </a:r>
            <a:r>
              <a:rPr lang="en-US" baseline="-25000" dirty="0"/>
              <a:t>H</a:t>
            </a:r>
            <a:r>
              <a:rPr lang="en-US" dirty="0"/>
              <a:t> genes.</a:t>
            </a:r>
          </a:p>
        </p:txBody>
      </p:sp>
      <p:sp>
        <p:nvSpPr>
          <p:cNvPr id="4" name="Slide Number Placeholder 3"/>
          <p:cNvSpPr>
            <a:spLocks noGrp="1"/>
          </p:cNvSpPr>
          <p:nvPr>
            <p:ph type="sldNum" sz="quarter" idx="5"/>
          </p:nvPr>
        </p:nvSpPr>
        <p:spPr/>
        <p:txBody>
          <a:bodyPr/>
          <a:lstStyle/>
          <a:p>
            <a:fld id="{BE5FB343-542D-4465-B25B-48D0E997321A}" type="slidenum">
              <a:rPr lang="en-US" smtClean="0"/>
              <a:t>12</a:t>
            </a:fld>
            <a:endParaRPr lang="en-US"/>
          </a:p>
        </p:txBody>
      </p:sp>
    </p:spTree>
    <p:extLst>
      <p:ext uri="{BB962C8B-B14F-4D97-AF65-F5344CB8AC3E}">
        <p14:creationId xmlns:p14="http://schemas.microsoft.com/office/powerpoint/2010/main" val="351333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to insert c-</a:t>
            </a:r>
            <a:r>
              <a:rPr lang="en-US" dirty="0" err="1"/>
              <a:t>Myc</a:t>
            </a:r>
            <a:r>
              <a:rPr lang="en-US" dirty="0"/>
              <a:t> into 3 different regions/environments.  5’ potent Eu enhancer with and without Eu enhancer.  And 5’ of the potent 3’RR enhancer.  C-</a:t>
            </a:r>
            <a:r>
              <a:rPr lang="en-US" dirty="0" err="1"/>
              <a:t>Myc</a:t>
            </a:r>
            <a:r>
              <a:rPr lang="en-US" dirty="0"/>
              <a:t> is cell cycle gene and over-expression due to potent enhancer correlated to cell proliferation.</a:t>
            </a:r>
          </a:p>
        </p:txBody>
      </p:sp>
      <p:sp>
        <p:nvSpPr>
          <p:cNvPr id="4" name="Slide Number Placeholder 3"/>
          <p:cNvSpPr>
            <a:spLocks noGrp="1"/>
          </p:cNvSpPr>
          <p:nvPr>
            <p:ph type="sldNum" sz="quarter" idx="5"/>
          </p:nvPr>
        </p:nvSpPr>
        <p:spPr/>
        <p:txBody>
          <a:bodyPr/>
          <a:lstStyle/>
          <a:p>
            <a:fld id="{BE5FB343-542D-4465-B25B-48D0E997321A}" type="slidenum">
              <a:rPr lang="en-US" smtClean="0"/>
              <a:t>13</a:t>
            </a:fld>
            <a:endParaRPr lang="en-US"/>
          </a:p>
        </p:txBody>
      </p:sp>
    </p:spTree>
    <p:extLst>
      <p:ext uri="{BB962C8B-B14F-4D97-AF65-F5344CB8AC3E}">
        <p14:creationId xmlns:p14="http://schemas.microsoft.com/office/powerpoint/2010/main" val="2672205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indicated </a:t>
            </a:r>
            <a:r>
              <a:rPr lang="en-US" dirty="0">
                <a:solidFill>
                  <a:schemeClr val="tx1"/>
                </a:solidFill>
              </a:rPr>
              <a:t>In nonlymphoid cells, the Ig and TCR genes are present in inaccessible chromatin.</a:t>
            </a:r>
          </a:p>
          <a:p>
            <a:r>
              <a:rPr lang="en-US" dirty="0"/>
              <a:t>In T-cells and early </a:t>
            </a:r>
            <a:r>
              <a:rPr lang="en-US" dirty="0" err="1"/>
              <a:t>Lympoid</a:t>
            </a:r>
            <a:r>
              <a:rPr lang="en-US" dirty="0"/>
              <a:t> progenitors before Pro-B and Pro-T </a:t>
            </a:r>
            <a:r>
              <a:rPr lang="en-US" dirty="0" err="1"/>
              <a:t>IgH</a:t>
            </a:r>
            <a:r>
              <a:rPr lang="en-US" dirty="0"/>
              <a:t> alleles in heterochromatic region at nuclear periphery.  Relocated to euchromatin during Pro-B cell development.</a:t>
            </a:r>
          </a:p>
        </p:txBody>
      </p:sp>
      <p:sp>
        <p:nvSpPr>
          <p:cNvPr id="4" name="Slide Number Placeholder 3"/>
          <p:cNvSpPr>
            <a:spLocks noGrp="1"/>
          </p:cNvSpPr>
          <p:nvPr>
            <p:ph type="sldNum" sz="quarter" idx="5"/>
          </p:nvPr>
        </p:nvSpPr>
        <p:spPr/>
        <p:txBody>
          <a:bodyPr/>
          <a:lstStyle/>
          <a:p>
            <a:fld id="{BE5FB343-542D-4465-B25B-48D0E997321A}" type="slidenum">
              <a:rPr lang="en-US" smtClean="0"/>
              <a:t>14</a:t>
            </a:fld>
            <a:endParaRPr lang="en-US"/>
          </a:p>
        </p:txBody>
      </p:sp>
    </p:spTree>
    <p:extLst>
      <p:ext uri="{BB962C8B-B14F-4D97-AF65-F5344CB8AC3E}">
        <p14:creationId xmlns:p14="http://schemas.microsoft.com/office/powerpoint/2010/main" val="1531159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Progenitors and Pro-T cells the Distal VH genes are at periphery.  In Pax5 deficient or Pax5 knock-in Pro-T cells move to center but no contraction.  WT and reconstituted (added back in) Pax5 deficient induce contraction and facilitate rearrangements.</a:t>
            </a:r>
          </a:p>
        </p:txBody>
      </p:sp>
      <p:sp>
        <p:nvSpPr>
          <p:cNvPr id="4" name="Slide Number Placeholder 3"/>
          <p:cNvSpPr>
            <a:spLocks noGrp="1"/>
          </p:cNvSpPr>
          <p:nvPr>
            <p:ph type="sldNum" sz="quarter" idx="5"/>
          </p:nvPr>
        </p:nvSpPr>
        <p:spPr/>
        <p:txBody>
          <a:bodyPr/>
          <a:lstStyle/>
          <a:p>
            <a:fld id="{BE5FB343-542D-4465-B25B-48D0E997321A}" type="slidenum">
              <a:rPr lang="en-US" smtClean="0"/>
              <a:t>15</a:t>
            </a:fld>
            <a:endParaRPr lang="en-US"/>
          </a:p>
        </p:txBody>
      </p:sp>
    </p:spTree>
    <p:extLst>
      <p:ext uri="{BB962C8B-B14F-4D97-AF65-F5344CB8AC3E}">
        <p14:creationId xmlns:p14="http://schemas.microsoft.com/office/powerpoint/2010/main" val="3403861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Antisense V</a:t>
            </a:r>
            <a:r>
              <a:rPr lang="en-US" baseline="-25000" dirty="0"/>
              <a:t>H</a:t>
            </a:r>
            <a:r>
              <a:rPr lang="en-US" dirty="0"/>
              <a:t> transcription prior to V-DJ rearrangements induce V</a:t>
            </a:r>
            <a:r>
              <a:rPr lang="en-US" baseline="-25000" dirty="0"/>
              <a:t>H</a:t>
            </a:r>
            <a:r>
              <a:rPr lang="en-US" dirty="0"/>
              <a:t> genes remodeling to prevent V</a:t>
            </a:r>
            <a:r>
              <a:rPr lang="en-US" baseline="-25000" dirty="0"/>
              <a:t>H</a:t>
            </a:r>
            <a:r>
              <a:rPr lang="en-US" dirty="0"/>
              <a:t> joining before DJ joining but remain active at chromatin level.</a:t>
            </a:r>
          </a:p>
        </p:txBody>
      </p:sp>
      <p:sp>
        <p:nvSpPr>
          <p:cNvPr id="4" name="Slide Number Placeholder 3"/>
          <p:cNvSpPr>
            <a:spLocks noGrp="1"/>
          </p:cNvSpPr>
          <p:nvPr>
            <p:ph type="sldNum" sz="quarter" idx="5"/>
          </p:nvPr>
        </p:nvSpPr>
        <p:spPr/>
        <p:txBody>
          <a:bodyPr/>
          <a:lstStyle/>
          <a:p>
            <a:fld id="{BE5FB343-542D-4465-B25B-48D0E997321A}" type="slidenum">
              <a:rPr lang="en-US" smtClean="0"/>
              <a:t>16</a:t>
            </a:fld>
            <a:endParaRPr lang="en-US"/>
          </a:p>
        </p:txBody>
      </p:sp>
    </p:spTree>
    <p:extLst>
      <p:ext uri="{BB962C8B-B14F-4D97-AF65-F5344CB8AC3E}">
        <p14:creationId xmlns:p14="http://schemas.microsoft.com/office/powerpoint/2010/main" val="1967853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this from </a:t>
            </a:r>
          </a:p>
        </p:txBody>
      </p:sp>
      <p:sp>
        <p:nvSpPr>
          <p:cNvPr id="4" name="Slide Number Placeholder 3"/>
          <p:cNvSpPr>
            <a:spLocks noGrp="1"/>
          </p:cNvSpPr>
          <p:nvPr>
            <p:ph type="sldNum" sz="quarter" idx="5"/>
          </p:nvPr>
        </p:nvSpPr>
        <p:spPr/>
        <p:txBody>
          <a:bodyPr/>
          <a:lstStyle/>
          <a:p>
            <a:fld id="{BE5FB343-542D-4465-B25B-48D0E997321A}" type="slidenum">
              <a:rPr lang="en-US" smtClean="0"/>
              <a:t>18</a:t>
            </a:fld>
            <a:endParaRPr lang="en-US"/>
          </a:p>
        </p:txBody>
      </p:sp>
    </p:spTree>
    <p:extLst>
      <p:ext uri="{BB962C8B-B14F-4D97-AF65-F5344CB8AC3E}">
        <p14:creationId xmlns:p14="http://schemas.microsoft.com/office/powerpoint/2010/main" val="4009890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IGCR binding region for CTCF to act as insulator.  Wall represents blocking uncommitted lymphoid progenitors to restrict potent Eu enhancer and long-range interaction to promote D</a:t>
            </a:r>
            <a:r>
              <a:rPr lang="en-US" baseline="-25000" dirty="0"/>
              <a:t>H</a:t>
            </a:r>
            <a:r>
              <a:rPr lang="en-US" dirty="0"/>
              <a:t>-J</a:t>
            </a:r>
            <a:r>
              <a:rPr lang="en-US" baseline="-25000" dirty="0"/>
              <a:t>H</a:t>
            </a:r>
            <a:r>
              <a:rPr lang="en-US" dirty="0"/>
              <a:t> recombination while blocking the distal V</a:t>
            </a:r>
            <a:r>
              <a:rPr lang="en-US" baseline="-25000" dirty="0"/>
              <a:t>H</a:t>
            </a:r>
            <a:r>
              <a:rPr lang="en-US" baseline="0" dirty="0"/>
              <a:t> genes.  This insulator is neutralized in committed Pro-B cells possibly due to the </a:t>
            </a:r>
            <a:r>
              <a:rPr lang="en-US" baseline="0" dirty="0" err="1"/>
              <a:t>forementioned</a:t>
            </a:r>
            <a:r>
              <a:rPr lang="en-US" baseline="0" dirty="0"/>
              <a:t> Pax5 induced compaction on slide 15.</a:t>
            </a:r>
            <a:endParaRPr lang="en-US" dirty="0"/>
          </a:p>
        </p:txBody>
      </p:sp>
      <p:sp>
        <p:nvSpPr>
          <p:cNvPr id="4" name="Slide Number Placeholder 3"/>
          <p:cNvSpPr>
            <a:spLocks noGrp="1"/>
          </p:cNvSpPr>
          <p:nvPr>
            <p:ph type="sldNum" sz="quarter" idx="5"/>
          </p:nvPr>
        </p:nvSpPr>
        <p:spPr/>
        <p:txBody>
          <a:bodyPr/>
          <a:lstStyle/>
          <a:p>
            <a:fld id="{BE5FB343-542D-4465-B25B-48D0E997321A}" type="slidenum">
              <a:rPr lang="en-US" smtClean="0"/>
              <a:t>19</a:t>
            </a:fld>
            <a:endParaRPr lang="en-US"/>
          </a:p>
        </p:txBody>
      </p:sp>
    </p:spTree>
    <p:extLst>
      <p:ext uri="{BB962C8B-B14F-4D97-AF65-F5344CB8AC3E}">
        <p14:creationId xmlns:p14="http://schemas.microsoft.com/office/powerpoint/2010/main" val="2995112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3 were from textbook.</a:t>
            </a:r>
          </a:p>
        </p:txBody>
      </p:sp>
      <p:sp>
        <p:nvSpPr>
          <p:cNvPr id="4" name="Slide Number Placeholder 3"/>
          <p:cNvSpPr>
            <a:spLocks noGrp="1"/>
          </p:cNvSpPr>
          <p:nvPr>
            <p:ph type="sldNum" sz="quarter" idx="5"/>
          </p:nvPr>
        </p:nvSpPr>
        <p:spPr/>
        <p:txBody>
          <a:bodyPr/>
          <a:lstStyle/>
          <a:p>
            <a:fld id="{BE5FB343-542D-4465-B25B-48D0E997321A}" type="slidenum">
              <a:rPr lang="en-US" smtClean="0"/>
              <a:t>21</a:t>
            </a:fld>
            <a:endParaRPr lang="en-US"/>
          </a:p>
        </p:txBody>
      </p:sp>
    </p:spTree>
    <p:extLst>
      <p:ext uri="{BB962C8B-B14F-4D97-AF65-F5344CB8AC3E}">
        <p14:creationId xmlns:p14="http://schemas.microsoft.com/office/powerpoint/2010/main" val="1224998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Writers:</a:t>
            </a:r>
          </a:p>
          <a:p>
            <a:r>
              <a:rPr lang="en-US" dirty="0"/>
              <a:t>PARPs require </a:t>
            </a:r>
            <a:r>
              <a:rPr lang="en-US" b="1" dirty="0"/>
              <a:t>NAD</a:t>
            </a:r>
            <a:r>
              <a:rPr lang="en-US" dirty="0"/>
              <a:t> for poly-Adenylation</a:t>
            </a:r>
          </a:p>
          <a:p>
            <a:r>
              <a:rPr lang="en-US" dirty="0"/>
              <a:t>HAT require </a:t>
            </a:r>
            <a:r>
              <a:rPr lang="en-US" b="1" dirty="0"/>
              <a:t>Acetyl</a:t>
            </a:r>
            <a:r>
              <a:rPr lang="en-US" dirty="0"/>
              <a:t>-CoA</a:t>
            </a:r>
          </a:p>
          <a:p>
            <a:r>
              <a:rPr lang="en-US" dirty="0"/>
              <a:t>DNMTs, KMTs, PRMTs (</a:t>
            </a:r>
            <a:r>
              <a:rPr lang="en-US" dirty="0" err="1"/>
              <a:t>Peptidylarginine</a:t>
            </a:r>
            <a:r>
              <a:rPr lang="en-US" dirty="0"/>
              <a:t>) require </a:t>
            </a:r>
            <a:r>
              <a:rPr lang="en-US" b="1" dirty="0"/>
              <a:t>SAM</a:t>
            </a:r>
            <a:r>
              <a:rPr lang="en-US" dirty="0"/>
              <a:t> (S-adenosyl methionine)</a:t>
            </a:r>
          </a:p>
          <a:p>
            <a:endParaRPr lang="en-US" dirty="0"/>
          </a:p>
          <a:p>
            <a:r>
              <a:rPr lang="en-US" dirty="0"/>
              <a:t>Erasers:</a:t>
            </a:r>
          </a:p>
          <a:p>
            <a:r>
              <a:rPr lang="en-US" dirty="0" err="1"/>
              <a:t>Sirtuins</a:t>
            </a:r>
            <a:r>
              <a:rPr lang="en-US" dirty="0"/>
              <a:t> are </a:t>
            </a:r>
            <a:r>
              <a:rPr lang="en-US" b="1" dirty="0"/>
              <a:t>NAD</a:t>
            </a:r>
            <a:r>
              <a:rPr lang="en-US" dirty="0"/>
              <a:t> dependent deacetylases</a:t>
            </a:r>
          </a:p>
          <a:p>
            <a:r>
              <a:rPr lang="en-US" dirty="0"/>
              <a:t>LSD1 (aka KDM1A) lysine demethylase </a:t>
            </a:r>
            <a:r>
              <a:rPr lang="en-US" b="1" dirty="0"/>
              <a:t>FAD dependent </a:t>
            </a:r>
            <a:r>
              <a:rPr lang="en-US" dirty="0"/>
              <a:t>(Targets H3K4me2/1 but switches to H3K9me2/1 in androgen receptor pathway, role in Colorectal Cancer)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other hand Jumonji domain-containing histone demethylases require </a:t>
            </a:r>
            <a:r>
              <a:rPr lang="en-US" b="1" dirty="0"/>
              <a:t>alpha-Ketoglutarate</a:t>
            </a:r>
            <a:endParaRPr lang="en-US" dirty="0"/>
          </a:p>
          <a:p>
            <a:r>
              <a:rPr lang="en-US" dirty="0"/>
              <a:t>Tet enzymes are </a:t>
            </a:r>
            <a:r>
              <a:rPr lang="en-US" b="1" dirty="0"/>
              <a:t>alpha-Ketoglutarate</a:t>
            </a:r>
            <a:r>
              <a:rPr lang="en-US" dirty="0"/>
              <a:t> dependent in active DNA demethylation</a:t>
            </a:r>
          </a:p>
          <a:p>
            <a:endParaRPr lang="en-US" dirty="0"/>
          </a:p>
          <a:p>
            <a:endParaRPr lang="en-US" dirty="0"/>
          </a:p>
        </p:txBody>
      </p:sp>
      <p:sp>
        <p:nvSpPr>
          <p:cNvPr id="4" name="Slide Number Placeholder 3"/>
          <p:cNvSpPr>
            <a:spLocks noGrp="1"/>
          </p:cNvSpPr>
          <p:nvPr>
            <p:ph type="sldNum" sz="quarter" idx="5"/>
          </p:nvPr>
        </p:nvSpPr>
        <p:spPr/>
        <p:txBody>
          <a:bodyPr/>
          <a:lstStyle/>
          <a:p>
            <a:fld id="{BE5FB343-542D-4465-B25B-48D0E997321A}" type="slidenum">
              <a:rPr lang="en-US" smtClean="0"/>
              <a:t>23</a:t>
            </a:fld>
            <a:endParaRPr lang="en-US"/>
          </a:p>
        </p:txBody>
      </p:sp>
    </p:spTree>
    <p:extLst>
      <p:ext uri="{BB962C8B-B14F-4D97-AF65-F5344CB8AC3E}">
        <p14:creationId xmlns:p14="http://schemas.microsoft.com/office/powerpoint/2010/main" val="160827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RAG1/2 recombinases that induce rearrangements are not active post rearrangement in the appearance of surface Immunoglobin receptor chains.  In Pro-B RAG are active during heavy chain variable portion rearrangement but not when the constant and variable regions are expressed as surface Ig.  Then RAG become active again for light chain rearrangement but not after full Ig(mu) &amp; Ig(delta) surface Ig are present in mature B-cells.</a:t>
            </a:r>
          </a:p>
        </p:txBody>
      </p:sp>
      <p:sp>
        <p:nvSpPr>
          <p:cNvPr id="4" name="Slide Number Placeholder 3"/>
          <p:cNvSpPr>
            <a:spLocks noGrp="1"/>
          </p:cNvSpPr>
          <p:nvPr>
            <p:ph type="sldNum" sz="quarter" idx="5"/>
          </p:nvPr>
        </p:nvSpPr>
        <p:spPr/>
        <p:txBody>
          <a:bodyPr/>
          <a:lstStyle/>
          <a:p>
            <a:fld id="{BE5FB343-542D-4465-B25B-48D0E997321A}" type="slidenum">
              <a:rPr lang="en-US" smtClean="0"/>
              <a:t>3</a:t>
            </a:fld>
            <a:endParaRPr lang="en-US"/>
          </a:p>
        </p:txBody>
      </p:sp>
    </p:spTree>
    <p:extLst>
      <p:ext uri="{BB962C8B-B14F-4D97-AF65-F5344CB8AC3E}">
        <p14:creationId xmlns:p14="http://schemas.microsoft.com/office/powerpoint/2010/main" val="3705415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Pools</a:t>
            </a:r>
          </a:p>
          <a:p>
            <a:endParaRPr lang="en-US" dirty="0"/>
          </a:p>
          <a:p>
            <a:r>
              <a:rPr lang="en-US" dirty="0"/>
              <a:t>Mitochondrial Pool –  PDC(Pyruvate Dehydrogenase Complex) and Fatty Acid Oxidation</a:t>
            </a:r>
          </a:p>
          <a:p>
            <a:endParaRPr lang="en-US" dirty="0"/>
          </a:p>
          <a:p>
            <a:r>
              <a:rPr lang="en-US" dirty="0"/>
              <a:t>Nuclear/Cytosolic Pool – Responsible for Protein and Histone acetylation</a:t>
            </a:r>
          </a:p>
          <a:p>
            <a:r>
              <a:rPr lang="en-US" dirty="0"/>
              <a:t>2 Enzymes: AceCS1 uses acetate to synthesize acetyl-CoA while ACL uses citrate.</a:t>
            </a:r>
          </a:p>
        </p:txBody>
      </p:sp>
      <p:sp>
        <p:nvSpPr>
          <p:cNvPr id="4" name="Slide Number Placeholder 3"/>
          <p:cNvSpPr>
            <a:spLocks noGrp="1"/>
          </p:cNvSpPr>
          <p:nvPr>
            <p:ph type="sldNum" sz="quarter" idx="5"/>
          </p:nvPr>
        </p:nvSpPr>
        <p:spPr/>
        <p:txBody>
          <a:bodyPr/>
          <a:lstStyle/>
          <a:p>
            <a:fld id="{BE5FB343-542D-4465-B25B-48D0E997321A}" type="slidenum">
              <a:rPr lang="en-US" smtClean="0"/>
              <a:t>24</a:t>
            </a:fld>
            <a:endParaRPr lang="en-US"/>
          </a:p>
        </p:txBody>
      </p:sp>
    </p:spTree>
    <p:extLst>
      <p:ext uri="{BB962C8B-B14F-4D97-AF65-F5344CB8AC3E}">
        <p14:creationId xmlns:p14="http://schemas.microsoft.com/office/powerpoint/2010/main" val="992096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Loss of either enzyme reduce global histone acetylation.  If we supplement acetate (substrate for AceCS1) we can overcome lost of ACL and AceCS1 can synthesize enough acetyl-CoA.  SIRT1 can activate AceCS1 by deacetylation of Lys-661.  SIRT1 is only </a:t>
            </a:r>
            <a:r>
              <a:rPr lang="en-US" dirty="0" err="1"/>
              <a:t>sirtuin</a:t>
            </a:r>
            <a:r>
              <a:rPr lang="en-US" dirty="0"/>
              <a:t> able to do this.</a:t>
            </a:r>
          </a:p>
        </p:txBody>
      </p:sp>
      <p:sp>
        <p:nvSpPr>
          <p:cNvPr id="4" name="Slide Number Placeholder 3"/>
          <p:cNvSpPr>
            <a:spLocks noGrp="1"/>
          </p:cNvSpPr>
          <p:nvPr>
            <p:ph type="sldNum" sz="quarter" idx="5"/>
          </p:nvPr>
        </p:nvSpPr>
        <p:spPr/>
        <p:txBody>
          <a:bodyPr/>
          <a:lstStyle/>
          <a:p>
            <a:fld id="{BE5FB343-542D-4465-B25B-48D0E997321A}" type="slidenum">
              <a:rPr lang="en-US" smtClean="0"/>
              <a:t>25</a:t>
            </a:fld>
            <a:endParaRPr lang="en-US"/>
          </a:p>
        </p:txBody>
      </p:sp>
    </p:spTree>
    <p:extLst>
      <p:ext uri="{BB962C8B-B14F-4D97-AF65-F5344CB8AC3E}">
        <p14:creationId xmlns:p14="http://schemas.microsoft.com/office/powerpoint/2010/main" val="3505461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SIRT1 show to deacetylate all 4 core histones in vitro.</a:t>
            </a:r>
          </a:p>
          <a:p>
            <a:endParaRPr lang="en-US" dirty="0"/>
          </a:p>
          <a:p>
            <a:r>
              <a:rPr lang="en-US" dirty="0"/>
              <a:t>In study of MOF and (MYST HAT) which uses autoacetylation, they noticed that autoacetylation only marginally increased enzymatic activity and may not be entirely required.  Important since they were first to do a study of deacetylation of MOF while other studies merely just mutated the key Lysine of MOF.</a:t>
            </a:r>
          </a:p>
        </p:txBody>
      </p:sp>
      <p:sp>
        <p:nvSpPr>
          <p:cNvPr id="4" name="Slide Number Placeholder 3"/>
          <p:cNvSpPr>
            <a:spLocks noGrp="1"/>
          </p:cNvSpPr>
          <p:nvPr>
            <p:ph type="sldNum" sz="quarter" idx="5"/>
          </p:nvPr>
        </p:nvSpPr>
        <p:spPr/>
        <p:txBody>
          <a:bodyPr/>
          <a:lstStyle/>
          <a:p>
            <a:fld id="{BE5FB343-542D-4465-B25B-48D0E997321A}" type="slidenum">
              <a:rPr lang="en-US" smtClean="0"/>
              <a:t>26</a:t>
            </a:fld>
            <a:endParaRPr lang="en-US"/>
          </a:p>
        </p:txBody>
      </p:sp>
    </p:spTree>
    <p:extLst>
      <p:ext uri="{BB962C8B-B14F-4D97-AF65-F5344CB8AC3E}">
        <p14:creationId xmlns:p14="http://schemas.microsoft.com/office/powerpoint/2010/main" val="3886706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this.  Just note every other resource out there indicates de novo salvage pathway is depicted in reverse but enzymes go both ways.</a:t>
            </a:r>
          </a:p>
        </p:txBody>
      </p:sp>
      <p:sp>
        <p:nvSpPr>
          <p:cNvPr id="4" name="Slide Number Placeholder 3"/>
          <p:cNvSpPr>
            <a:spLocks noGrp="1"/>
          </p:cNvSpPr>
          <p:nvPr>
            <p:ph type="sldNum" sz="quarter" idx="5"/>
          </p:nvPr>
        </p:nvSpPr>
        <p:spPr/>
        <p:txBody>
          <a:bodyPr/>
          <a:lstStyle/>
          <a:p>
            <a:fld id="{BE5FB343-542D-4465-B25B-48D0E997321A}" type="slidenum">
              <a:rPr lang="en-US" smtClean="0"/>
              <a:t>27</a:t>
            </a:fld>
            <a:endParaRPr lang="en-US"/>
          </a:p>
        </p:txBody>
      </p:sp>
    </p:spTree>
    <p:extLst>
      <p:ext uri="{BB962C8B-B14F-4D97-AF65-F5344CB8AC3E}">
        <p14:creationId xmlns:p14="http://schemas.microsoft.com/office/powerpoint/2010/main" val="3367125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much here.</a:t>
            </a:r>
          </a:p>
        </p:txBody>
      </p:sp>
      <p:sp>
        <p:nvSpPr>
          <p:cNvPr id="4" name="Slide Number Placeholder 3"/>
          <p:cNvSpPr>
            <a:spLocks noGrp="1"/>
          </p:cNvSpPr>
          <p:nvPr>
            <p:ph type="sldNum" sz="quarter" idx="5"/>
          </p:nvPr>
        </p:nvSpPr>
        <p:spPr/>
        <p:txBody>
          <a:bodyPr/>
          <a:lstStyle/>
          <a:p>
            <a:fld id="{BE5FB343-542D-4465-B25B-48D0E997321A}" type="slidenum">
              <a:rPr lang="en-US" smtClean="0"/>
              <a:t>28</a:t>
            </a:fld>
            <a:endParaRPr lang="en-US"/>
          </a:p>
        </p:txBody>
      </p:sp>
    </p:spTree>
    <p:extLst>
      <p:ext uri="{BB962C8B-B14F-4D97-AF65-F5344CB8AC3E}">
        <p14:creationId xmlns:p14="http://schemas.microsoft.com/office/powerpoint/2010/main" val="3254192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ATP is required for SAM synthesis.  S-adenosyl homocysteine potent inhibitor of all Methyltransferases</a:t>
            </a:r>
          </a:p>
        </p:txBody>
      </p:sp>
      <p:sp>
        <p:nvSpPr>
          <p:cNvPr id="4" name="Slide Number Placeholder 3"/>
          <p:cNvSpPr>
            <a:spLocks noGrp="1"/>
          </p:cNvSpPr>
          <p:nvPr>
            <p:ph type="sldNum" sz="quarter" idx="5"/>
          </p:nvPr>
        </p:nvSpPr>
        <p:spPr/>
        <p:txBody>
          <a:bodyPr/>
          <a:lstStyle/>
          <a:p>
            <a:fld id="{BE5FB343-542D-4465-B25B-48D0E997321A}" type="slidenum">
              <a:rPr lang="en-US" smtClean="0"/>
              <a:t>29</a:t>
            </a:fld>
            <a:endParaRPr lang="en-US"/>
          </a:p>
        </p:txBody>
      </p:sp>
    </p:spTree>
    <p:extLst>
      <p:ext uri="{BB962C8B-B14F-4D97-AF65-F5344CB8AC3E}">
        <p14:creationId xmlns:p14="http://schemas.microsoft.com/office/powerpoint/2010/main" val="454453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FB343-542D-4465-B25B-48D0E997321A}" type="slidenum">
              <a:rPr lang="en-US" smtClean="0"/>
              <a:t>35</a:t>
            </a:fld>
            <a:endParaRPr lang="en-US"/>
          </a:p>
        </p:txBody>
      </p:sp>
    </p:spTree>
    <p:extLst>
      <p:ext uri="{BB962C8B-B14F-4D97-AF65-F5344CB8AC3E}">
        <p14:creationId xmlns:p14="http://schemas.microsoft.com/office/powerpoint/2010/main" val="39163703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3 were from textbook.</a:t>
            </a:r>
          </a:p>
        </p:txBody>
      </p:sp>
      <p:sp>
        <p:nvSpPr>
          <p:cNvPr id="4" name="Slide Number Placeholder 3"/>
          <p:cNvSpPr>
            <a:spLocks noGrp="1"/>
          </p:cNvSpPr>
          <p:nvPr>
            <p:ph type="sldNum" sz="quarter" idx="5"/>
          </p:nvPr>
        </p:nvSpPr>
        <p:spPr/>
        <p:txBody>
          <a:bodyPr/>
          <a:lstStyle/>
          <a:p>
            <a:fld id="{BE5FB343-542D-4465-B25B-48D0E997321A}" type="slidenum">
              <a:rPr lang="en-US" smtClean="0"/>
              <a:t>36</a:t>
            </a:fld>
            <a:endParaRPr lang="en-US"/>
          </a:p>
        </p:txBody>
      </p:sp>
    </p:spTree>
    <p:extLst>
      <p:ext uri="{BB962C8B-B14F-4D97-AF65-F5344CB8AC3E}">
        <p14:creationId xmlns:p14="http://schemas.microsoft.com/office/powerpoint/2010/main" val="574923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Polycomb</a:t>
            </a:r>
            <a:r>
              <a:rPr lang="en-US" dirty="0"/>
              <a:t> complexes obvious block lineage differentiation at various phases, MPP (</a:t>
            </a:r>
            <a:r>
              <a:rPr lang="en-US" dirty="0" err="1"/>
              <a:t>MultiPotent</a:t>
            </a:r>
            <a:r>
              <a:rPr lang="en-US" dirty="0"/>
              <a:t> Progenitors), CLP (Common Lymphoid Progenitors), as well as pathway to Pro-B B-cell progenitors and Pro-T T-cell progenitors.  They silence Ebf1 and Pax5 (see more Pax5 next slide). Pax5 probably the most important regulator in B-cell development where blocks inappropriate lineage genes and activates many B-cell lineage genes including heavy chain.  </a:t>
            </a:r>
            <a:r>
              <a:rPr lang="en-US" dirty="0" err="1"/>
              <a:t>Souabni</a:t>
            </a:r>
            <a:r>
              <a:rPr lang="en-US" dirty="0"/>
              <a:t> one of authors cited in text indicated they found Pax5 was not master regulator in sense of diverting the top level HSC or transdifferentiate Common Myeloid Progenitors into B-cells but once cell is a/at Common Lymphoid Progenitor, Pax5 can promote B-cell dev on T-cell dev.  Chromatin remodelers as we saw in lecture 7 active lineage differentiation genes.  Notch1 interesting role of Notch signaling in cancer.</a:t>
            </a:r>
          </a:p>
        </p:txBody>
      </p:sp>
      <p:sp>
        <p:nvSpPr>
          <p:cNvPr id="4" name="Slide Number Placeholder 3"/>
          <p:cNvSpPr>
            <a:spLocks noGrp="1"/>
          </p:cNvSpPr>
          <p:nvPr>
            <p:ph type="sldNum" sz="quarter" idx="5"/>
          </p:nvPr>
        </p:nvSpPr>
        <p:spPr/>
        <p:txBody>
          <a:bodyPr/>
          <a:lstStyle/>
          <a:p>
            <a:fld id="{BE5FB343-542D-4465-B25B-48D0E997321A}" type="slidenum">
              <a:rPr lang="en-US" smtClean="0"/>
              <a:t>4</a:t>
            </a:fld>
            <a:endParaRPr lang="en-US"/>
          </a:p>
        </p:txBody>
      </p:sp>
    </p:spTree>
    <p:extLst>
      <p:ext uri="{BB962C8B-B14F-4D97-AF65-F5344CB8AC3E}">
        <p14:creationId xmlns:p14="http://schemas.microsoft.com/office/powerpoint/2010/main" val="3964559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factor here is not specific to the </a:t>
            </a:r>
            <a:r>
              <a:rPr lang="en-US" dirty="0" err="1"/>
              <a:t>transdifferentiation</a:t>
            </a:r>
            <a:r>
              <a:rPr lang="en-US" dirty="0"/>
              <a:t> of B lymphocytes and DN3 thymocytes to mature Macrophages on the myeloid descent but that even when at fully Mature B-cell with surface Ig proteins, upon deletion of Pax5, cells can dedifferentiate and almost start over as lymphoid progenitors.  This basically matches the reverse from </a:t>
            </a:r>
            <a:r>
              <a:rPr lang="en-US" dirty="0" err="1"/>
              <a:t>Souabni</a:t>
            </a:r>
            <a:r>
              <a:rPr lang="en-US" dirty="0"/>
              <a:t> where Pax5 is master regulator only of Lymphoid progenitors.  Up here I just indicated a study back in early 2000s looking at Pax5, </a:t>
            </a:r>
            <a:r>
              <a:rPr lang="en-US" dirty="0" err="1"/>
              <a:t>Myc</a:t>
            </a:r>
            <a:r>
              <a:rPr lang="en-US" dirty="0"/>
              <a:t> and B-cell lymphoma at University of Penn.</a:t>
            </a:r>
          </a:p>
        </p:txBody>
      </p:sp>
      <p:sp>
        <p:nvSpPr>
          <p:cNvPr id="4" name="Slide Number Placeholder 3"/>
          <p:cNvSpPr>
            <a:spLocks noGrp="1"/>
          </p:cNvSpPr>
          <p:nvPr>
            <p:ph type="sldNum" sz="quarter" idx="5"/>
          </p:nvPr>
        </p:nvSpPr>
        <p:spPr/>
        <p:txBody>
          <a:bodyPr/>
          <a:lstStyle/>
          <a:p>
            <a:fld id="{BE5FB343-542D-4465-B25B-48D0E997321A}" type="slidenum">
              <a:rPr lang="en-US" smtClean="0"/>
              <a:t>5</a:t>
            </a:fld>
            <a:endParaRPr lang="en-US"/>
          </a:p>
        </p:txBody>
      </p:sp>
    </p:spTree>
    <p:extLst>
      <p:ext uri="{BB962C8B-B14F-4D97-AF65-F5344CB8AC3E}">
        <p14:creationId xmlns:p14="http://schemas.microsoft.com/office/powerpoint/2010/main" val="4246099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Recombination Signal Sequences contain inverted repeats (7 and 9 bps long) destined to be joined.  Recombination always occurs between at a pair where one partner is 12-bp spacer RSS (Blue) and other partner is 23-bp spacer.</a:t>
            </a:r>
          </a:p>
        </p:txBody>
      </p:sp>
      <p:sp>
        <p:nvSpPr>
          <p:cNvPr id="4" name="Slide Number Placeholder 3"/>
          <p:cNvSpPr>
            <a:spLocks noGrp="1"/>
          </p:cNvSpPr>
          <p:nvPr>
            <p:ph type="sldNum" sz="quarter" idx="5"/>
          </p:nvPr>
        </p:nvSpPr>
        <p:spPr/>
        <p:txBody>
          <a:bodyPr/>
          <a:lstStyle/>
          <a:p>
            <a:fld id="{BE5FB343-542D-4465-B25B-48D0E997321A}" type="slidenum">
              <a:rPr lang="en-US" smtClean="0"/>
              <a:t>6</a:t>
            </a:fld>
            <a:endParaRPr lang="en-US"/>
          </a:p>
        </p:txBody>
      </p:sp>
    </p:spTree>
    <p:extLst>
      <p:ext uri="{BB962C8B-B14F-4D97-AF65-F5344CB8AC3E}">
        <p14:creationId xmlns:p14="http://schemas.microsoft.com/office/powerpoint/2010/main" val="422441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V(D)J recombination like B-cell as seen on previous slide.</a:t>
            </a:r>
          </a:p>
        </p:txBody>
      </p:sp>
      <p:sp>
        <p:nvSpPr>
          <p:cNvPr id="4" name="Slide Number Placeholder 3"/>
          <p:cNvSpPr>
            <a:spLocks noGrp="1"/>
          </p:cNvSpPr>
          <p:nvPr>
            <p:ph type="sldNum" sz="quarter" idx="5"/>
          </p:nvPr>
        </p:nvSpPr>
        <p:spPr/>
        <p:txBody>
          <a:bodyPr/>
          <a:lstStyle/>
          <a:p>
            <a:fld id="{BE5FB343-542D-4465-B25B-48D0E997321A}" type="slidenum">
              <a:rPr lang="en-US" smtClean="0"/>
              <a:t>7</a:t>
            </a:fld>
            <a:endParaRPr lang="en-US"/>
          </a:p>
        </p:txBody>
      </p:sp>
    </p:spTree>
    <p:extLst>
      <p:ext uri="{BB962C8B-B14F-4D97-AF65-F5344CB8AC3E}">
        <p14:creationId xmlns:p14="http://schemas.microsoft.com/office/powerpoint/2010/main" val="3689473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step is cleavage by RAG1/2 recombinases, assistance from Higher Mobility Group proteins.  Only cleave at one 12 and one 23 bp sequence.  Nucleophilic attack creates hairpin.  Fusion of hairpin after opening as well as joint formation of excised sequence through NHEJ.</a:t>
            </a:r>
          </a:p>
        </p:txBody>
      </p:sp>
      <p:sp>
        <p:nvSpPr>
          <p:cNvPr id="4" name="Slide Number Placeholder 3"/>
          <p:cNvSpPr>
            <a:spLocks noGrp="1"/>
          </p:cNvSpPr>
          <p:nvPr>
            <p:ph type="sldNum" sz="quarter" idx="5"/>
          </p:nvPr>
        </p:nvSpPr>
        <p:spPr/>
        <p:txBody>
          <a:bodyPr/>
          <a:lstStyle/>
          <a:p>
            <a:fld id="{BE5FB343-542D-4465-B25B-48D0E997321A}" type="slidenum">
              <a:rPr lang="en-US" smtClean="0"/>
              <a:t>8</a:t>
            </a:fld>
            <a:endParaRPr lang="en-US"/>
          </a:p>
        </p:txBody>
      </p:sp>
    </p:spTree>
    <p:extLst>
      <p:ext uri="{BB962C8B-B14F-4D97-AF65-F5344CB8AC3E}">
        <p14:creationId xmlns:p14="http://schemas.microsoft.com/office/powerpoint/2010/main" val="3151446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FFFF"/>
                </a:solidFill>
              </a:rPr>
              <a:t>V(D)J recombination is tightly controlled.  In B-Cell heavy chain recombination/rearranging must come before light chain recombination.  Similarly control of  </a:t>
            </a:r>
            <a:r>
              <a:rPr lang="el-GR" dirty="0">
                <a:solidFill>
                  <a:srgbClr val="FFFFFF"/>
                </a:solidFill>
              </a:rPr>
              <a:t>β</a:t>
            </a:r>
            <a:r>
              <a:rPr lang="en-US" dirty="0">
                <a:solidFill>
                  <a:srgbClr val="FFFFFF"/>
                </a:solidFill>
              </a:rPr>
              <a:t> chain recombination before </a:t>
            </a:r>
            <a:r>
              <a:rPr lang="el-GR" dirty="0">
                <a:solidFill>
                  <a:srgbClr val="FFFFFF"/>
                </a:solidFill>
              </a:rPr>
              <a:t>α</a:t>
            </a:r>
            <a:r>
              <a:rPr lang="en-US" dirty="0">
                <a:solidFill>
                  <a:srgbClr val="FFFFFF"/>
                </a:solidFill>
              </a:rPr>
              <a:t> chain in TCRs.</a:t>
            </a:r>
            <a:endParaRPr lang="en-US" dirty="0"/>
          </a:p>
        </p:txBody>
      </p:sp>
      <p:sp>
        <p:nvSpPr>
          <p:cNvPr id="4" name="Slide Number Placeholder 3"/>
          <p:cNvSpPr>
            <a:spLocks noGrp="1"/>
          </p:cNvSpPr>
          <p:nvPr>
            <p:ph type="sldNum" sz="quarter" idx="5"/>
          </p:nvPr>
        </p:nvSpPr>
        <p:spPr/>
        <p:txBody>
          <a:bodyPr/>
          <a:lstStyle/>
          <a:p>
            <a:fld id="{BE5FB343-542D-4465-B25B-48D0E997321A}" type="slidenum">
              <a:rPr lang="en-US" smtClean="0"/>
              <a:t>9</a:t>
            </a:fld>
            <a:endParaRPr lang="en-US"/>
          </a:p>
        </p:txBody>
      </p:sp>
    </p:spTree>
    <p:extLst>
      <p:ext uri="{BB962C8B-B14F-4D97-AF65-F5344CB8AC3E}">
        <p14:creationId xmlns:p14="http://schemas.microsoft.com/office/powerpoint/2010/main" val="942792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 mechanisms must shield V genes from RAG proteins during initial D-J joining.  Also need control to only rearrange/recombine at 1 of the 100 V genes.  This is entirely dependent of accessibility of RAG recombinases to the Recombination Signal Sequences .</a:t>
            </a:r>
          </a:p>
        </p:txBody>
      </p:sp>
      <p:sp>
        <p:nvSpPr>
          <p:cNvPr id="4" name="Slide Number Placeholder 3"/>
          <p:cNvSpPr>
            <a:spLocks noGrp="1"/>
          </p:cNvSpPr>
          <p:nvPr>
            <p:ph type="sldNum" sz="quarter" idx="5"/>
          </p:nvPr>
        </p:nvSpPr>
        <p:spPr/>
        <p:txBody>
          <a:bodyPr/>
          <a:lstStyle/>
          <a:p>
            <a:fld id="{BE5FB343-542D-4465-B25B-48D0E997321A}" type="slidenum">
              <a:rPr lang="en-US" smtClean="0"/>
              <a:t>10</a:t>
            </a:fld>
            <a:endParaRPr lang="en-US"/>
          </a:p>
        </p:txBody>
      </p:sp>
    </p:spTree>
    <p:extLst>
      <p:ext uri="{BB962C8B-B14F-4D97-AF65-F5344CB8AC3E}">
        <p14:creationId xmlns:p14="http://schemas.microsoft.com/office/powerpoint/2010/main" val="4258525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425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363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855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46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5493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673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792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2468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695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89708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5925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97443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44" r:id="rId5"/>
    <p:sldLayoutId id="2147483738" r:id="rId6"/>
    <p:sldLayoutId id="2147483739" r:id="rId7"/>
    <p:sldLayoutId id="2147483740" r:id="rId8"/>
    <p:sldLayoutId id="2147483743" r:id="rId9"/>
    <p:sldLayoutId id="2147483741" r:id="rId10"/>
    <p:sldLayoutId id="2147483742"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ashpublications.org/bloodadvances/article/4/1/28/430038/E-and-3-RR-transcriptional-enhancers-of-the-IgH"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genesdev.cshlp.org/content/18/4/411.full.pdf"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doi.org/10.1182/bloodadvances.2019000845" TargetMode="External"/><Relationship Id="rId3" Type="http://schemas.openxmlformats.org/officeDocument/2006/relationships/hyperlink" Target="https://doi.org/10.1172/JCI13051" TargetMode="External"/><Relationship Id="rId7" Type="http://schemas.openxmlformats.org/officeDocument/2006/relationships/hyperlink" Target="https://www.ncbi.nlm.nih.gov/books/NBK27145/"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www.sciencedirect.com/science/article/pii/S1074761302004727" TargetMode="External"/><Relationship Id="rId5" Type="http://schemas.openxmlformats.org/officeDocument/2006/relationships/hyperlink" Target="http://www2.nau.edu/~fpm/immunology/Exams/Bcelldevelopment-401.html" TargetMode="External"/><Relationship Id="rId4" Type="http://schemas.openxmlformats.org/officeDocument/2006/relationships/hyperlink" Target="https://www.ncbi.nlm.nih.gov/pmc/articles/PMC200933/"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www.ncbi.nlm.nih.gov/pmc/articles/PMC3471714/" TargetMode="Externa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8" Type="http://schemas.openxmlformats.org/officeDocument/2006/relationships/hyperlink" Target="https://alivebynature.com/june/wp-content/uploads/nad-salvage3-3.png" TargetMode="External"/><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fbsserver.org/2008/v13/af/3143/fig1.jpg" TargetMode="External"/><Relationship Id="rId5" Type="http://schemas.openxmlformats.org/officeDocument/2006/relationships/image" Target="../media/image32.jpe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www2.nau.edu/~fpm/immunology/Exams/Bcelldevelopment-401.html" TargetMode="Externa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ev.biologists.org/content/139/11/1895" TargetMode="External"/><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hyperlink" Target="https://dev.biologists.org/content/139/11/1895"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hyperlink" Target="https://www.nature.com/articles/nature10860" TargetMode="External"/><Relationship Id="rId5" Type="http://schemas.openxmlformats.org/officeDocument/2006/relationships/hyperlink" Target="https://www.nature.com/articles/s41598-019-53262-7" TargetMode="Externa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hyperlink" Target="https://www.cell.com/cell-reports/comments/S2211-1247(17)31426-2" TargetMode="External"/><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hyperlink" Target="https://doi.org/10.1074/jbc.M112.359356"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doi.org/10.1016/j.celrep.2017.10.009" TargetMode="External"/><Relationship Id="rId4" Type="http://schemas.openxmlformats.org/officeDocument/2006/relationships/hyperlink" Target="https://doi.org/10.1038/nrg174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pathology.med.upenn.edu/department/people/505/andrei-thomas-tikhonenko" TargetMode="External"/><Relationship Id="rId5" Type="http://schemas.openxmlformats.org/officeDocument/2006/relationships/hyperlink" Target="https://grantome.com/grant/NIH/R01-CA102709-04"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ncbi.nlm.nih.gov/books/n/imm/A2528/def-item/A2757/" TargetMode="External"/><Relationship Id="rId4" Type="http://schemas.openxmlformats.org/officeDocument/2006/relationships/hyperlink" Target="https://www.ncbi.nlm.nih.gov/books/n/imm/A2528/def-item/A2976/"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084E2D0-195A-4D0D-978C-12090BAF4E94}"/>
              </a:ext>
            </a:extLst>
          </p:cNvPr>
          <p:cNvPicPr>
            <a:picLocks noChangeAspect="1"/>
          </p:cNvPicPr>
          <p:nvPr/>
        </p:nvPicPr>
        <p:blipFill rotWithShape="1">
          <a:blip r:embed="rId2"/>
          <a:srcRect t="5803" b="447"/>
          <a:stretch/>
        </p:blipFill>
        <p:spPr>
          <a:xfrm>
            <a:off x="3293" y="-12683"/>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76FC2-444E-4E96-BA4F-C35C56A5604B}"/>
              </a:ext>
            </a:extLst>
          </p:cNvPr>
          <p:cNvSpPr>
            <a:spLocks noGrp="1"/>
          </p:cNvSpPr>
          <p:nvPr>
            <p:ph type="ctrTitle"/>
          </p:nvPr>
        </p:nvSpPr>
        <p:spPr>
          <a:xfrm>
            <a:off x="854277" y="1475234"/>
            <a:ext cx="3214307" cy="2901694"/>
          </a:xfrm>
        </p:spPr>
        <p:txBody>
          <a:bodyPr anchor="b">
            <a:normAutofit/>
          </a:bodyPr>
          <a:lstStyle/>
          <a:p>
            <a:r>
              <a:rPr lang="en-US" sz="4400" dirty="0">
                <a:solidFill>
                  <a:schemeClr val="tx1"/>
                </a:solidFill>
              </a:rPr>
              <a:t>Chapter 29 - Epigenetic Control of Immunity</a:t>
            </a:r>
          </a:p>
        </p:txBody>
      </p:sp>
      <p:sp>
        <p:nvSpPr>
          <p:cNvPr id="3" name="Subtitle 2">
            <a:extLst>
              <a:ext uri="{FF2B5EF4-FFF2-40B4-BE49-F238E27FC236}">
                <a16:creationId xmlns:a16="http://schemas.microsoft.com/office/drawing/2014/main" id="{AA5798A3-726A-47A6-9886-5211632A394A}"/>
              </a:ext>
            </a:extLst>
          </p:cNvPr>
          <p:cNvSpPr>
            <a:spLocks noGrp="1"/>
          </p:cNvSpPr>
          <p:nvPr>
            <p:ph type="subTitle" idx="1"/>
          </p:nvPr>
        </p:nvSpPr>
        <p:spPr>
          <a:xfrm>
            <a:off x="858610" y="4608576"/>
            <a:ext cx="3205640" cy="774186"/>
          </a:xfrm>
        </p:spPr>
        <p:txBody>
          <a:bodyPr anchor="t">
            <a:normAutofit/>
          </a:bodyPr>
          <a:lstStyle/>
          <a:p>
            <a:r>
              <a:rPr lang="en-US" sz="2000" dirty="0"/>
              <a:t>Brian Wiley</a:t>
            </a:r>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52652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9329E7"/>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A89927D7-6233-4376-A20F-928D4628CDC4}"/>
              </a:ext>
            </a:extLst>
          </p:cNvPr>
          <p:cNvSpPr>
            <a:spLocks noGrp="1"/>
          </p:cNvSpPr>
          <p:nvPr>
            <p:ph idx="1"/>
          </p:nvPr>
        </p:nvSpPr>
        <p:spPr>
          <a:xfrm>
            <a:off x="571752" y="477078"/>
            <a:ext cx="3005462" cy="6082748"/>
          </a:xfrm>
        </p:spPr>
        <p:txBody>
          <a:bodyPr>
            <a:normAutofit fontScale="92500" lnSpcReduction="10000"/>
          </a:bodyPr>
          <a:lstStyle/>
          <a:p>
            <a:r>
              <a:rPr lang="en-US" dirty="0">
                <a:solidFill>
                  <a:srgbClr val="FFFFFF"/>
                </a:solidFill>
              </a:rPr>
              <a:t>Murine –</a:t>
            </a:r>
          </a:p>
          <a:p>
            <a:r>
              <a:rPr lang="en-US" dirty="0">
                <a:solidFill>
                  <a:srgbClr val="FFFFFF"/>
                </a:solidFill>
              </a:rPr>
              <a:t>V</a:t>
            </a:r>
            <a:r>
              <a:rPr lang="en-US" baseline="-25000" dirty="0">
                <a:solidFill>
                  <a:srgbClr val="FFFFFF"/>
                </a:solidFill>
              </a:rPr>
              <a:t>H</a:t>
            </a:r>
            <a:r>
              <a:rPr lang="en-US" dirty="0">
                <a:solidFill>
                  <a:srgbClr val="FFFFFF"/>
                </a:solidFill>
              </a:rPr>
              <a:t>: 100-200</a:t>
            </a:r>
          </a:p>
          <a:p>
            <a:r>
              <a:rPr lang="en-US" dirty="0">
                <a:solidFill>
                  <a:srgbClr val="FFFFFF"/>
                </a:solidFill>
              </a:rPr>
              <a:t>D</a:t>
            </a:r>
            <a:r>
              <a:rPr lang="en-US" baseline="-25000" dirty="0">
                <a:solidFill>
                  <a:srgbClr val="FFFFFF"/>
                </a:solidFill>
              </a:rPr>
              <a:t>H</a:t>
            </a:r>
            <a:r>
              <a:rPr lang="en-US" dirty="0">
                <a:solidFill>
                  <a:srgbClr val="FFFFFF"/>
                </a:solidFill>
              </a:rPr>
              <a:t>: 12-16</a:t>
            </a:r>
          </a:p>
          <a:p>
            <a:r>
              <a:rPr lang="en-US" dirty="0">
                <a:solidFill>
                  <a:srgbClr val="FFFFFF"/>
                </a:solidFill>
              </a:rPr>
              <a:t>J</a:t>
            </a:r>
            <a:r>
              <a:rPr lang="en-US" baseline="-25000" dirty="0">
                <a:solidFill>
                  <a:srgbClr val="FFFFFF"/>
                </a:solidFill>
              </a:rPr>
              <a:t>H</a:t>
            </a:r>
            <a:r>
              <a:rPr lang="en-US" dirty="0">
                <a:solidFill>
                  <a:srgbClr val="FFFFFF"/>
                </a:solidFill>
              </a:rPr>
              <a:t>: 4</a:t>
            </a:r>
          </a:p>
          <a:p>
            <a:endParaRPr lang="en-US" dirty="0">
              <a:solidFill>
                <a:srgbClr val="FFFFFF"/>
              </a:solidFill>
            </a:endParaRPr>
          </a:p>
          <a:p>
            <a:r>
              <a:rPr lang="en-US" dirty="0">
                <a:solidFill>
                  <a:srgbClr val="FFFFFF"/>
                </a:solidFill>
              </a:rPr>
              <a:t>Control mechanisms must therefore exist to shield all V genes from RAG-mediated cleavage during D-J recombination and to facilitate rearrangement of </a:t>
            </a:r>
            <a:r>
              <a:rPr lang="en-US" u="sng" dirty="0">
                <a:solidFill>
                  <a:srgbClr val="FFFFFF"/>
                </a:solidFill>
              </a:rPr>
              <a:t>only one</a:t>
            </a:r>
            <a:r>
              <a:rPr lang="en-US" dirty="0">
                <a:solidFill>
                  <a:srgbClr val="FFFFFF"/>
                </a:solidFill>
              </a:rPr>
              <a:t> out of 100 V genes</a:t>
            </a:r>
          </a:p>
          <a:p>
            <a:r>
              <a:rPr lang="en-US" b="1" dirty="0">
                <a:solidFill>
                  <a:srgbClr val="FFFFFF"/>
                </a:solidFill>
              </a:rPr>
              <a:t>Process of antigen receptor generation entirely depends on accurate regulation of the accessibility of RSSs for the RAG1/2 recombinase</a:t>
            </a:r>
          </a:p>
        </p:txBody>
      </p:sp>
      <p:pic>
        <p:nvPicPr>
          <p:cNvPr id="4" name="Content Placeholder 3">
            <a:extLst>
              <a:ext uri="{FF2B5EF4-FFF2-40B4-BE49-F238E27FC236}">
                <a16:creationId xmlns:a16="http://schemas.microsoft.com/office/drawing/2014/main" id="{3BEFF937-3CB9-4C00-8728-B32E59D69E96}"/>
              </a:ext>
            </a:extLst>
          </p:cNvPr>
          <p:cNvPicPr>
            <a:picLocks noChangeAspect="1"/>
          </p:cNvPicPr>
          <p:nvPr/>
        </p:nvPicPr>
        <p:blipFill>
          <a:blip r:embed="rId3"/>
          <a:stretch>
            <a:fillRect/>
          </a:stretch>
        </p:blipFill>
        <p:spPr>
          <a:xfrm>
            <a:off x="4059935" y="1547574"/>
            <a:ext cx="6421690" cy="3554513"/>
          </a:xfrm>
          <a:prstGeom prst="rect">
            <a:avLst/>
          </a:prstGeom>
        </p:spPr>
      </p:pic>
      <p:sp>
        <p:nvSpPr>
          <p:cNvPr id="5" name="Rectangle 4">
            <a:extLst>
              <a:ext uri="{FF2B5EF4-FFF2-40B4-BE49-F238E27FC236}">
                <a16:creationId xmlns:a16="http://schemas.microsoft.com/office/drawing/2014/main" id="{38457469-4FF8-4ED0-991D-C4C2FC00C891}"/>
              </a:ext>
            </a:extLst>
          </p:cNvPr>
          <p:cNvSpPr/>
          <p:nvPr/>
        </p:nvSpPr>
        <p:spPr>
          <a:xfrm>
            <a:off x="5935851" y="1820039"/>
            <a:ext cx="2921431" cy="80269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2064EF-2A68-4EC4-812C-4784A1C7E527}"/>
              </a:ext>
            </a:extLst>
          </p:cNvPr>
          <p:cNvSpPr/>
          <p:nvPr/>
        </p:nvSpPr>
        <p:spPr>
          <a:xfrm>
            <a:off x="5935851" y="4393751"/>
            <a:ext cx="2921431" cy="80269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FF30146-6EB7-47B3-8FD0-2CD0C37EA573}"/>
              </a:ext>
            </a:extLst>
          </p:cNvPr>
          <p:cNvSpPr txBox="1"/>
          <p:nvPr/>
        </p:nvSpPr>
        <p:spPr>
          <a:xfrm>
            <a:off x="9756500" y="2190391"/>
            <a:ext cx="2485724" cy="1384995"/>
          </a:xfrm>
          <a:prstGeom prst="rect">
            <a:avLst/>
          </a:prstGeom>
          <a:noFill/>
        </p:spPr>
        <p:txBody>
          <a:bodyPr wrap="square" rtlCol="0">
            <a:spAutoFit/>
          </a:bodyPr>
          <a:lstStyle/>
          <a:p>
            <a:r>
              <a:rPr lang="en-US" sz="1400" b="1" dirty="0"/>
              <a:t> Each H chain has a V domain and three to four C domains. </a:t>
            </a:r>
          </a:p>
          <a:p>
            <a:endParaRPr lang="en-US" sz="1400" b="1" dirty="0"/>
          </a:p>
          <a:p>
            <a:r>
              <a:rPr lang="en-US" sz="1400" b="1" dirty="0"/>
              <a:t>Each L chain has a variable (V) domain and an invariant constant (C) domain. </a:t>
            </a:r>
          </a:p>
        </p:txBody>
      </p:sp>
    </p:spTree>
    <p:extLst>
      <p:ext uri="{BB962C8B-B14F-4D97-AF65-F5344CB8AC3E}">
        <p14:creationId xmlns:p14="http://schemas.microsoft.com/office/powerpoint/2010/main" val="3002955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0E7F-C5BA-4C99-B904-635DC6BFC44D}"/>
              </a:ext>
            </a:extLst>
          </p:cNvPr>
          <p:cNvSpPr>
            <a:spLocks noGrp="1"/>
          </p:cNvSpPr>
          <p:nvPr>
            <p:ph type="title"/>
          </p:nvPr>
        </p:nvSpPr>
        <p:spPr/>
        <p:txBody>
          <a:bodyPr/>
          <a:lstStyle/>
          <a:p>
            <a:r>
              <a:rPr lang="en-US" dirty="0"/>
              <a:t>Epigenetic Regulation of RAG</a:t>
            </a:r>
          </a:p>
        </p:txBody>
      </p:sp>
      <p:sp>
        <p:nvSpPr>
          <p:cNvPr id="3" name="Content Placeholder 2">
            <a:extLst>
              <a:ext uri="{FF2B5EF4-FFF2-40B4-BE49-F238E27FC236}">
                <a16:creationId xmlns:a16="http://schemas.microsoft.com/office/drawing/2014/main" id="{587C8297-4C02-438A-AD2A-6E058F9601A9}"/>
              </a:ext>
            </a:extLst>
          </p:cNvPr>
          <p:cNvSpPr>
            <a:spLocks noGrp="1"/>
          </p:cNvSpPr>
          <p:nvPr>
            <p:ph idx="1"/>
          </p:nvPr>
        </p:nvSpPr>
        <p:spPr>
          <a:xfrm>
            <a:off x="524933" y="1913467"/>
            <a:ext cx="11176287" cy="4440838"/>
          </a:xfrm>
        </p:spPr>
        <p:txBody>
          <a:bodyPr>
            <a:normAutofit fontScale="92500" lnSpcReduction="20000"/>
          </a:bodyPr>
          <a:lstStyle/>
          <a:p>
            <a:r>
              <a:rPr lang="en-US" sz="2200" b="1" dirty="0"/>
              <a:t>Problem</a:t>
            </a:r>
          </a:p>
          <a:p>
            <a:r>
              <a:rPr lang="en-US" dirty="0"/>
              <a:t>The simplicity of the V(D)J recombination process at the DNA template level poses logistic problems for the assembly of the different antigen receptors because the </a:t>
            </a:r>
            <a:r>
              <a:rPr lang="en-US" u="sng" dirty="0"/>
              <a:t>RAG proteins are expressed in all immature B and T lymphocytes</a:t>
            </a:r>
            <a:r>
              <a:rPr lang="en-US" dirty="0"/>
              <a:t>.</a:t>
            </a:r>
          </a:p>
          <a:p>
            <a:r>
              <a:rPr lang="en-US" sz="2200" b="1" dirty="0"/>
              <a:t>How to Solve</a:t>
            </a:r>
          </a:p>
          <a:p>
            <a:r>
              <a:rPr lang="en-US" dirty="0"/>
              <a:t>Regulation must be in place to restrict the access of RAG proteins to only speciﬁc subsets of all of the recombination substrates.</a:t>
            </a:r>
          </a:p>
          <a:p>
            <a:r>
              <a:rPr lang="en-US" sz="2200" b="1" dirty="0"/>
              <a:t>Part of Solution outside of Lymphoid Progenitors</a:t>
            </a:r>
          </a:p>
          <a:p>
            <a:r>
              <a:rPr lang="en-US" b="1" dirty="0">
                <a:solidFill>
                  <a:srgbClr val="7030A0"/>
                </a:solidFill>
              </a:rPr>
              <a:t>Ig or TCR  genes are present inaccessible chromatin where RAG cannot cleave.</a:t>
            </a:r>
          </a:p>
          <a:p>
            <a:r>
              <a:rPr lang="en-US" sz="2200" b="1" dirty="0"/>
              <a:t>Part of Solution in Lymphoid Progenitors</a:t>
            </a:r>
          </a:p>
          <a:p>
            <a:r>
              <a:rPr lang="en-US" b="1" dirty="0">
                <a:solidFill>
                  <a:srgbClr val="7030A0"/>
                </a:solidFill>
              </a:rPr>
              <a:t>Recombinant RAG proteins added to isolated lymphocyte nuclei can only cleave the Ig or TCR gene that is </a:t>
            </a:r>
            <a:r>
              <a:rPr lang="en-US" b="1" u="sng" dirty="0">
                <a:solidFill>
                  <a:srgbClr val="7030A0"/>
                </a:solidFill>
              </a:rPr>
              <a:t>actively</a:t>
            </a:r>
            <a:r>
              <a:rPr lang="en-US" b="1" dirty="0">
                <a:solidFill>
                  <a:srgbClr val="7030A0"/>
                </a:solidFill>
              </a:rPr>
              <a:t> undergoing V(D)J recombination</a:t>
            </a:r>
          </a:p>
        </p:txBody>
      </p:sp>
    </p:spTree>
    <p:extLst>
      <p:ext uri="{BB962C8B-B14F-4D97-AF65-F5344CB8AC3E}">
        <p14:creationId xmlns:p14="http://schemas.microsoft.com/office/powerpoint/2010/main" val="2039616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9B7365C-E834-4802-877A-6ACA8307B14C}"/>
              </a:ext>
            </a:extLst>
          </p:cNvPr>
          <p:cNvPicPr>
            <a:picLocks noChangeAspect="1"/>
          </p:cNvPicPr>
          <p:nvPr/>
        </p:nvPicPr>
        <p:blipFill>
          <a:blip r:embed="rId3"/>
          <a:stretch>
            <a:fillRect/>
          </a:stretch>
        </p:blipFill>
        <p:spPr>
          <a:xfrm>
            <a:off x="633999" y="742324"/>
            <a:ext cx="10925102" cy="3359470"/>
          </a:xfrm>
          <a:prstGeom prst="rect">
            <a:avLst/>
          </a:prstGeom>
        </p:spPr>
      </p:pic>
      <p:sp>
        <p:nvSpPr>
          <p:cNvPr id="11" name="Rectangle 10">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9329E7"/>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9329E7"/>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663842-EF44-49B6-8899-0E0A55547A03}"/>
              </a:ext>
            </a:extLst>
          </p:cNvPr>
          <p:cNvSpPr>
            <a:spLocks noGrp="1"/>
          </p:cNvSpPr>
          <p:nvPr>
            <p:ph idx="1"/>
          </p:nvPr>
        </p:nvSpPr>
        <p:spPr>
          <a:xfrm>
            <a:off x="1068353" y="5158143"/>
            <a:ext cx="9845314" cy="1554485"/>
          </a:xfrm>
        </p:spPr>
        <p:txBody>
          <a:bodyPr anchor="ctr">
            <a:normAutofit lnSpcReduction="10000"/>
          </a:bodyPr>
          <a:lstStyle/>
          <a:p>
            <a:pPr>
              <a:lnSpc>
                <a:spcPct val="110000"/>
              </a:lnSpc>
            </a:pPr>
            <a:r>
              <a:rPr lang="en-US" sz="2000" dirty="0">
                <a:solidFill>
                  <a:srgbClr val="FFFFFF"/>
                </a:solidFill>
              </a:rPr>
              <a:t>The intronic Eµ enhancer and </a:t>
            </a:r>
            <a:r>
              <a:rPr lang="en-US" sz="2000" b="1" dirty="0">
                <a:solidFill>
                  <a:srgbClr val="FFFFFF"/>
                </a:solidFill>
              </a:rPr>
              <a:t>adjacent J</a:t>
            </a:r>
            <a:r>
              <a:rPr lang="en-US" sz="2000" b="1" baseline="-25000" dirty="0">
                <a:solidFill>
                  <a:srgbClr val="FFFFFF"/>
                </a:solidFill>
              </a:rPr>
              <a:t>H</a:t>
            </a:r>
            <a:r>
              <a:rPr lang="en-US" sz="2000" b="1" dirty="0">
                <a:solidFill>
                  <a:srgbClr val="FFFFFF"/>
                </a:solidFill>
              </a:rPr>
              <a:t> segments </a:t>
            </a:r>
            <a:r>
              <a:rPr lang="en-US" sz="2000" dirty="0">
                <a:solidFill>
                  <a:srgbClr val="FFFFFF"/>
                </a:solidFill>
              </a:rPr>
              <a:t>are characterized by the abundant presence of the </a:t>
            </a:r>
            <a:r>
              <a:rPr lang="en-US" sz="2000" b="1" dirty="0">
                <a:solidFill>
                  <a:srgbClr val="FFFFFF"/>
                </a:solidFill>
              </a:rPr>
              <a:t>three active histone marks H3K4me2, H3K4me3, and H3K9ac </a:t>
            </a:r>
            <a:r>
              <a:rPr lang="en-US" sz="2000" dirty="0">
                <a:solidFill>
                  <a:srgbClr val="FFFFFF"/>
                </a:solidFill>
              </a:rPr>
              <a:t>in pro-B cells, where the </a:t>
            </a:r>
            <a:r>
              <a:rPr lang="en-US" sz="2000" dirty="0" err="1">
                <a:solidFill>
                  <a:srgbClr val="FFFFFF"/>
                </a:solidFill>
              </a:rPr>
              <a:t>IgH</a:t>
            </a:r>
            <a:r>
              <a:rPr lang="en-US" sz="2000" dirty="0">
                <a:solidFill>
                  <a:srgbClr val="FFFFFF"/>
                </a:solidFill>
              </a:rPr>
              <a:t> locus undergoes V(D)J recombination.</a:t>
            </a:r>
          </a:p>
          <a:p>
            <a:pPr>
              <a:lnSpc>
                <a:spcPct val="110000"/>
              </a:lnSpc>
            </a:pPr>
            <a:r>
              <a:rPr lang="en-US" sz="2000" dirty="0">
                <a:solidFill>
                  <a:srgbClr val="FFFFFF"/>
                </a:solidFill>
              </a:rPr>
              <a:t>Three histone marks largely absent at V</a:t>
            </a:r>
            <a:r>
              <a:rPr lang="en-US" sz="2000" baseline="-25000" dirty="0">
                <a:solidFill>
                  <a:srgbClr val="FFFFFF"/>
                </a:solidFill>
              </a:rPr>
              <a:t>H</a:t>
            </a:r>
            <a:r>
              <a:rPr lang="en-US" sz="2000" dirty="0">
                <a:solidFill>
                  <a:srgbClr val="FFFFFF"/>
                </a:solidFill>
              </a:rPr>
              <a:t> genes</a:t>
            </a:r>
          </a:p>
        </p:txBody>
      </p:sp>
      <p:pic>
        <p:nvPicPr>
          <p:cNvPr id="2" name="Picture 1">
            <a:extLst>
              <a:ext uri="{FF2B5EF4-FFF2-40B4-BE49-F238E27FC236}">
                <a16:creationId xmlns:a16="http://schemas.microsoft.com/office/drawing/2014/main" id="{7D9E1A14-8BEB-4EF9-8AFF-3CEBEEEE40AF}"/>
              </a:ext>
            </a:extLst>
          </p:cNvPr>
          <p:cNvPicPr>
            <a:picLocks noChangeAspect="1"/>
          </p:cNvPicPr>
          <p:nvPr/>
        </p:nvPicPr>
        <p:blipFill>
          <a:blip r:embed="rId4"/>
          <a:stretch>
            <a:fillRect/>
          </a:stretch>
        </p:blipFill>
        <p:spPr>
          <a:xfrm>
            <a:off x="1223300" y="2889624"/>
            <a:ext cx="4238625" cy="1990725"/>
          </a:xfrm>
          <a:prstGeom prst="rect">
            <a:avLst/>
          </a:prstGeom>
        </p:spPr>
      </p:pic>
      <p:sp>
        <p:nvSpPr>
          <p:cNvPr id="5" name="TextBox 4">
            <a:extLst>
              <a:ext uri="{FF2B5EF4-FFF2-40B4-BE49-F238E27FC236}">
                <a16:creationId xmlns:a16="http://schemas.microsoft.com/office/drawing/2014/main" id="{9B828232-7C60-44F8-99DF-B0FA0063EB4F}"/>
              </a:ext>
            </a:extLst>
          </p:cNvPr>
          <p:cNvSpPr txBox="1"/>
          <p:nvPr/>
        </p:nvSpPr>
        <p:spPr>
          <a:xfrm>
            <a:off x="4153688" y="-8630"/>
            <a:ext cx="3513334" cy="646331"/>
          </a:xfrm>
          <a:prstGeom prst="rect">
            <a:avLst/>
          </a:prstGeom>
          <a:noFill/>
        </p:spPr>
        <p:txBody>
          <a:bodyPr wrap="none" rtlCol="0">
            <a:spAutoFit/>
          </a:bodyPr>
          <a:lstStyle/>
          <a:p>
            <a:r>
              <a:rPr lang="en-US" sz="3600" dirty="0"/>
              <a:t>Proximal Domain</a:t>
            </a:r>
          </a:p>
        </p:txBody>
      </p:sp>
      <p:pic>
        <p:nvPicPr>
          <p:cNvPr id="6" name="Picture 5">
            <a:extLst>
              <a:ext uri="{FF2B5EF4-FFF2-40B4-BE49-F238E27FC236}">
                <a16:creationId xmlns:a16="http://schemas.microsoft.com/office/drawing/2014/main" id="{A61AD7BB-7C47-4D39-8AC1-63378C363F1F}"/>
              </a:ext>
            </a:extLst>
          </p:cNvPr>
          <p:cNvPicPr>
            <a:picLocks noChangeAspect="1"/>
          </p:cNvPicPr>
          <p:nvPr/>
        </p:nvPicPr>
        <p:blipFill>
          <a:blip r:embed="rId5"/>
          <a:stretch>
            <a:fillRect/>
          </a:stretch>
        </p:blipFill>
        <p:spPr>
          <a:xfrm>
            <a:off x="10914420" y="5706453"/>
            <a:ext cx="1276039" cy="1151547"/>
          </a:xfrm>
          <a:prstGeom prst="rect">
            <a:avLst/>
          </a:prstGeom>
        </p:spPr>
      </p:pic>
      <p:sp>
        <p:nvSpPr>
          <p:cNvPr id="7" name="TextBox 6">
            <a:extLst>
              <a:ext uri="{FF2B5EF4-FFF2-40B4-BE49-F238E27FC236}">
                <a16:creationId xmlns:a16="http://schemas.microsoft.com/office/drawing/2014/main" id="{51BAFAC7-A53D-4024-B4E2-F2D2DE2E4D10}"/>
              </a:ext>
            </a:extLst>
          </p:cNvPr>
          <p:cNvSpPr txBox="1"/>
          <p:nvPr/>
        </p:nvSpPr>
        <p:spPr>
          <a:xfrm>
            <a:off x="11559101" y="2387600"/>
            <a:ext cx="364202"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8566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32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C0A43F1-C201-47FD-9D4B-1AAB2DAE9ACB}"/>
              </a:ext>
            </a:extLst>
          </p:cNvPr>
          <p:cNvPicPr>
            <a:picLocks noGrp="1" noChangeAspect="1"/>
          </p:cNvPicPr>
          <p:nvPr>
            <p:ph idx="1"/>
          </p:nvPr>
        </p:nvPicPr>
        <p:blipFill>
          <a:blip r:embed="rId3"/>
          <a:stretch>
            <a:fillRect/>
          </a:stretch>
        </p:blipFill>
        <p:spPr>
          <a:xfrm>
            <a:off x="524338" y="637840"/>
            <a:ext cx="6010357" cy="1848185"/>
          </a:xfrm>
          <a:prstGeom prst="rect">
            <a:avLst/>
          </a:prstGeom>
        </p:spPr>
      </p:pic>
      <p:sp>
        <p:nvSpPr>
          <p:cNvPr id="7" name="TextBox 6">
            <a:extLst>
              <a:ext uri="{FF2B5EF4-FFF2-40B4-BE49-F238E27FC236}">
                <a16:creationId xmlns:a16="http://schemas.microsoft.com/office/drawing/2014/main" id="{1FCDB0DC-6893-41A3-A78D-D4A5DBFA0675}"/>
              </a:ext>
            </a:extLst>
          </p:cNvPr>
          <p:cNvSpPr txBox="1"/>
          <p:nvPr/>
        </p:nvSpPr>
        <p:spPr>
          <a:xfrm>
            <a:off x="318664" y="-9228"/>
            <a:ext cx="6491264" cy="461665"/>
          </a:xfrm>
          <a:prstGeom prst="rect">
            <a:avLst/>
          </a:prstGeom>
          <a:noFill/>
        </p:spPr>
        <p:txBody>
          <a:bodyPr wrap="none" rtlCol="0">
            <a:spAutoFit/>
          </a:bodyPr>
          <a:lstStyle/>
          <a:p>
            <a:r>
              <a:rPr lang="en-US" sz="2400" b="1" dirty="0">
                <a:solidFill>
                  <a:schemeClr val="bg1"/>
                </a:solidFill>
              </a:rPr>
              <a:t>Cancer Relation – Burkitt Lymphoma and c-</a:t>
            </a:r>
            <a:r>
              <a:rPr lang="en-US" sz="2400" b="1" dirty="0" err="1">
                <a:solidFill>
                  <a:schemeClr val="bg1"/>
                </a:solidFill>
              </a:rPr>
              <a:t>Myc</a:t>
            </a:r>
            <a:endParaRPr lang="en-US" sz="2400" b="1" dirty="0">
              <a:solidFill>
                <a:schemeClr val="bg1"/>
              </a:solidFill>
            </a:endParaRPr>
          </a:p>
        </p:txBody>
      </p:sp>
      <p:sp>
        <p:nvSpPr>
          <p:cNvPr id="8" name="TextBox 7">
            <a:extLst>
              <a:ext uri="{FF2B5EF4-FFF2-40B4-BE49-F238E27FC236}">
                <a16:creationId xmlns:a16="http://schemas.microsoft.com/office/drawing/2014/main" id="{48EFC3AC-733E-403D-A9F1-A5183921949A}"/>
              </a:ext>
            </a:extLst>
          </p:cNvPr>
          <p:cNvSpPr txBox="1"/>
          <p:nvPr/>
        </p:nvSpPr>
        <p:spPr>
          <a:xfrm>
            <a:off x="696896" y="6476442"/>
            <a:ext cx="11491929" cy="369332"/>
          </a:xfrm>
          <a:prstGeom prst="rect">
            <a:avLst/>
          </a:prstGeom>
          <a:noFill/>
        </p:spPr>
        <p:txBody>
          <a:bodyPr wrap="none" rtlCol="0">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https://ashpublications.org/bloodadvances/article/4/1/28/430038/E-and-3-RR-transcriptional-enhancers-of-the-IgH</a:t>
            </a:r>
            <a:endParaRPr lang="en-US" dirty="0">
              <a:solidFill>
                <a:schemeClr val="bg1"/>
              </a:solidFill>
            </a:endParaRPr>
          </a:p>
        </p:txBody>
      </p:sp>
      <p:pic>
        <p:nvPicPr>
          <p:cNvPr id="1030" name="Picture 6" descr="graphic">
            <a:extLst>
              <a:ext uri="{FF2B5EF4-FFF2-40B4-BE49-F238E27FC236}">
                <a16:creationId xmlns:a16="http://schemas.microsoft.com/office/drawing/2014/main" id="{F77E6CB3-1EEA-42FF-B4C7-654A6806C7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3283" y="2486025"/>
            <a:ext cx="5353578" cy="384245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85EBD919-F819-4640-9F9E-C49750DAA842}"/>
              </a:ext>
            </a:extLst>
          </p:cNvPr>
          <p:cNvCxnSpPr/>
          <p:nvPr/>
        </p:nvCxnSpPr>
        <p:spPr>
          <a:xfrm>
            <a:off x="6110518" y="1727200"/>
            <a:ext cx="0" cy="75882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5F749E0-96C2-4E44-9EE7-485098942D62}"/>
              </a:ext>
            </a:extLst>
          </p:cNvPr>
          <p:cNvCxnSpPr>
            <a:cxnSpLocks/>
          </p:cNvCxnSpPr>
          <p:nvPr/>
        </p:nvCxnSpPr>
        <p:spPr>
          <a:xfrm>
            <a:off x="5043718" y="2106612"/>
            <a:ext cx="341086" cy="810759"/>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DA48F09-26FD-40CF-B628-E570A323FA2D}"/>
              </a:ext>
            </a:extLst>
          </p:cNvPr>
          <p:cNvCxnSpPr>
            <a:cxnSpLocks/>
          </p:cNvCxnSpPr>
          <p:nvPr/>
        </p:nvCxnSpPr>
        <p:spPr>
          <a:xfrm>
            <a:off x="2613485" y="1698126"/>
            <a:ext cx="2430233" cy="121924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743620A-DB9E-49DE-B95A-E01A72A5F60A}"/>
              </a:ext>
            </a:extLst>
          </p:cNvPr>
          <p:cNvSpPr txBox="1"/>
          <p:nvPr/>
        </p:nvSpPr>
        <p:spPr>
          <a:xfrm>
            <a:off x="4348656" y="4407253"/>
            <a:ext cx="1390124" cy="369332"/>
          </a:xfrm>
          <a:prstGeom prst="rect">
            <a:avLst/>
          </a:prstGeom>
          <a:noFill/>
        </p:spPr>
        <p:txBody>
          <a:bodyPr wrap="none" rtlCol="0">
            <a:spAutoFit/>
          </a:bodyPr>
          <a:lstStyle/>
          <a:p>
            <a:r>
              <a:rPr lang="en-US" dirty="0"/>
              <a:t>V       D      J</a:t>
            </a:r>
          </a:p>
        </p:txBody>
      </p:sp>
      <p:sp>
        <p:nvSpPr>
          <p:cNvPr id="18" name="TextBox 17">
            <a:extLst>
              <a:ext uri="{FF2B5EF4-FFF2-40B4-BE49-F238E27FC236}">
                <a16:creationId xmlns:a16="http://schemas.microsoft.com/office/drawing/2014/main" id="{2E7B4EA9-B51F-4209-9FD2-3476A22FCB71}"/>
              </a:ext>
            </a:extLst>
          </p:cNvPr>
          <p:cNvSpPr txBox="1"/>
          <p:nvPr/>
        </p:nvSpPr>
        <p:spPr>
          <a:xfrm>
            <a:off x="524338" y="3409130"/>
            <a:ext cx="3347306" cy="2308324"/>
          </a:xfrm>
          <a:prstGeom prst="rect">
            <a:avLst/>
          </a:prstGeom>
          <a:noFill/>
        </p:spPr>
        <p:txBody>
          <a:bodyPr wrap="square" rtlCol="0">
            <a:spAutoFit/>
          </a:bodyPr>
          <a:lstStyle/>
          <a:p>
            <a:r>
              <a:rPr lang="en-US" dirty="0"/>
              <a:t>Why is c-</a:t>
            </a:r>
            <a:r>
              <a:rPr lang="en-US" dirty="0" err="1"/>
              <a:t>Myc</a:t>
            </a:r>
            <a:r>
              <a:rPr lang="en-US" dirty="0"/>
              <a:t> </a:t>
            </a:r>
            <a:r>
              <a:rPr lang="en-US" dirty="0" err="1"/>
              <a:t>oncogenenic</a:t>
            </a:r>
            <a:r>
              <a:rPr lang="en-US" dirty="0"/>
              <a:t>?</a:t>
            </a:r>
          </a:p>
          <a:p>
            <a:endParaRPr lang="en-US" dirty="0"/>
          </a:p>
          <a:p>
            <a:r>
              <a:rPr lang="en-US" dirty="0"/>
              <a:t>In 80% of cases, the translocation involves the </a:t>
            </a:r>
            <a:r>
              <a:rPr lang="en-US" dirty="0" err="1"/>
              <a:t>IgH</a:t>
            </a:r>
            <a:r>
              <a:rPr lang="en-US" dirty="0"/>
              <a:t> locus</a:t>
            </a:r>
          </a:p>
          <a:p>
            <a:endParaRPr lang="en-US" dirty="0"/>
          </a:p>
          <a:p>
            <a:r>
              <a:rPr lang="en-US" dirty="0"/>
              <a:t>Two potent enhancers E</a:t>
            </a:r>
            <a:r>
              <a:rPr lang="en-US" baseline="-25000" dirty="0"/>
              <a:t>u </a:t>
            </a:r>
            <a:r>
              <a:rPr lang="en-US" dirty="0"/>
              <a:t>and 3’ Regulatory Region</a:t>
            </a:r>
          </a:p>
        </p:txBody>
      </p:sp>
      <p:sp>
        <p:nvSpPr>
          <p:cNvPr id="23" name="TextBox 22">
            <a:extLst>
              <a:ext uri="{FF2B5EF4-FFF2-40B4-BE49-F238E27FC236}">
                <a16:creationId xmlns:a16="http://schemas.microsoft.com/office/drawing/2014/main" id="{FEEB52AC-3639-489D-9137-99BEA181CCED}"/>
              </a:ext>
            </a:extLst>
          </p:cNvPr>
          <p:cNvSpPr txBox="1"/>
          <p:nvPr/>
        </p:nvSpPr>
        <p:spPr>
          <a:xfrm>
            <a:off x="4261571" y="3224464"/>
            <a:ext cx="1390124" cy="369332"/>
          </a:xfrm>
          <a:prstGeom prst="rect">
            <a:avLst/>
          </a:prstGeom>
          <a:noFill/>
        </p:spPr>
        <p:txBody>
          <a:bodyPr wrap="none" rtlCol="0">
            <a:spAutoFit/>
          </a:bodyPr>
          <a:lstStyle/>
          <a:p>
            <a:r>
              <a:rPr lang="en-US" dirty="0"/>
              <a:t>V       D      J</a:t>
            </a:r>
          </a:p>
        </p:txBody>
      </p:sp>
      <p:pic>
        <p:nvPicPr>
          <p:cNvPr id="20" name="Picture 19">
            <a:extLst>
              <a:ext uri="{FF2B5EF4-FFF2-40B4-BE49-F238E27FC236}">
                <a16:creationId xmlns:a16="http://schemas.microsoft.com/office/drawing/2014/main" id="{12F60791-808F-43DA-BBD5-2F8C0EA312B9}"/>
              </a:ext>
            </a:extLst>
          </p:cNvPr>
          <p:cNvPicPr>
            <a:picLocks noChangeAspect="1"/>
          </p:cNvPicPr>
          <p:nvPr/>
        </p:nvPicPr>
        <p:blipFill>
          <a:blip r:embed="rId6"/>
          <a:stretch>
            <a:fillRect/>
          </a:stretch>
        </p:blipFill>
        <p:spPr>
          <a:xfrm>
            <a:off x="9169378" y="0"/>
            <a:ext cx="3022622" cy="2430780"/>
          </a:xfrm>
          <a:prstGeom prst="rect">
            <a:avLst/>
          </a:prstGeom>
        </p:spPr>
      </p:pic>
    </p:spTree>
    <p:extLst>
      <p:ext uri="{BB962C8B-B14F-4D97-AF65-F5344CB8AC3E}">
        <p14:creationId xmlns:p14="http://schemas.microsoft.com/office/powerpoint/2010/main" val="41380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0E7F-C5BA-4C99-B904-635DC6BFC44D}"/>
              </a:ext>
            </a:extLst>
          </p:cNvPr>
          <p:cNvSpPr>
            <a:spLocks noGrp="1"/>
          </p:cNvSpPr>
          <p:nvPr>
            <p:ph type="title"/>
          </p:nvPr>
        </p:nvSpPr>
        <p:spPr/>
        <p:txBody>
          <a:bodyPr>
            <a:normAutofit fontScale="90000"/>
          </a:bodyPr>
          <a:lstStyle/>
          <a:p>
            <a:r>
              <a:rPr lang="en-US" dirty="0"/>
              <a:t>Chromatin-Mediated Function Control</a:t>
            </a:r>
          </a:p>
        </p:txBody>
      </p:sp>
      <p:sp>
        <p:nvSpPr>
          <p:cNvPr id="3" name="Content Placeholder 2">
            <a:extLst>
              <a:ext uri="{FF2B5EF4-FFF2-40B4-BE49-F238E27FC236}">
                <a16:creationId xmlns:a16="http://schemas.microsoft.com/office/drawing/2014/main" id="{587C8297-4C02-438A-AD2A-6E058F9601A9}"/>
              </a:ext>
            </a:extLst>
          </p:cNvPr>
          <p:cNvSpPr>
            <a:spLocks noGrp="1"/>
          </p:cNvSpPr>
          <p:nvPr>
            <p:ph idx="1"/>
          </p:nvPr>
        </p:nvSpPr>
        <p:spPr/>
        <p:txBody>
          <a:bodyPr>
            <a:normAutofit/>
          </a:bodyPr>
          <a:lstStyle/>
          <a:p>
            <a:pPr>
              <a:buFont typeface="Wingdings" panose="05000000000000000000" pitchFamily="2" charset="2"/>
              <a:buChar char="§"/>
            </a:pPr>
            <a:r>
              <a:rPr lang="en-US" dirty="0">
                <a:solidFill>
                  <a:schemeClr val="tx1"/>
                </a:solidFill>
              </a:rPr>
              <a:t> In nonlymphoid cells, the Ig and TCR genes are present in inaccessible chromatin.</a:t>
            </a:r>
          </a:p>
          <a:p>
            <a:pPr>
              <a:buFont typeface="Wingdings" panose="05000000000000000000" pitchFamily="2" charset="2"/>
              <a:buChar char="§"/>
            </a:pPr>
            <a:r>
              <a:rPr lang="en-US" dirty="0">
                <a:solidFill>
                  <a:schemeClr val="tx1"/>
                </a:solidFill>
              </a:rPr>
              <a:t> In </a:t>
            </a:r>
            <a:r>
              <a:rPr lang="en-US" u="sng" dirty="0">
                <a:solidFill>
                  <a:schemeClr val="tx1"/>
                </a:solidFill>
              </a:rPr>
              <a:t>non-B cells </a:t>
            </a:r>
            <a:r>
              <a:rPr lang="en-US" dirty="0">
                <a:solidFill>
                  <a:schemeClr val="tx1"/>
                </a:solidFill>
              </a:rPr>
              <a:t>and </a:t>
            </a:r>
            <a:r>
              <a:rPr lang="en-US" u="sng" dirty="0">
                <a:solidFill>
                  <a:schemeClr val="tx1"/>
                </a:solidFill>
              </a:rPr>
              <a:t>early lymphoid progenitors</a:t>
            </a:r>
            <a:r>
              <a:rPr lang="en-US" dirty="0">
                <a:solidFill>
                  <a:schemeClr val="tx1"/>
                </a:solidFill>
              </a:rPr>
              <a:t>, the two </a:t>
            </a:r>
            <a:r>
              <a:rPr lang="en-US" dirty="0" err="1">
                <a:solidFill>
                  <a:schemeClr val="tx1"/>
                </a:solidFill>
              </a:rPr>
              <a:t>IgH</a:t>
            </a:r>
            <a:r>
              <a:rPr lang="en-US" dirty="0">
                <a:solidFill>
                  <a:schemeClr val="tx1"/>
                </a:solidFill>
              </a:rPr>
              <a:t> alleles are present in heterochromatic regions at the nuclear periphery and are only relocated to central euchromatic domains during pro-B cell development when V</a:t>
            </a:r>
            <a:r>
              <a:rPr lang="en-US" b="1" baseline="-25000" dirty="0">
                <a:solidFill>
                  <a:schemeClr val="tx1"/>
                </a:solidFill>
              </a:rPr>
              <a:t>H</a:t>
            </a:r>
            <a:r>
              <a:rPr lang="en-US" dirty="0">
                <a:solidFill>
                  <a:schemeClr val="tx1"/>
                </a:solidFill>
              </a:rPr>
              <a:t>-DJ</a:t>
            </a:r>
            <a:r>
              <a:rPr lang="en-US" b="1" baseline="-25000" dirty="0">
                <a:solidFill>
                  <a:schemeClr val="tx1"/>
                </a:solidFill>
              </a:rPr>
              <a:t>H</a:t>
            </a:r>
            <a:r>
              <a:rPr lang="en-US" dirty="0">
                <a:solidFill>
                  <a:schemeClr val="tx1"/>
                </a:solidFill>
              </a:rPr>
              <a:t> recombination takes place </a:t>
            </a:r>
            <a:r>
              <a:rPr lang="en-US" baseline="30000" dirty="0">
                <a:solidFill>
                  <a:schemeClr val="tx1"/>
                </a:solidFill>
              </a:rPr>
              <a:t>7.</a:t>
            </a:r>
          </a:p>
          <a:p>
            <a:pPr lvl="1">
              <a:buFont typeface="Wingdings" panose="05000000000000000000" pitchFamily="2" charset="2"/>
              <a:buChar char="§"/>
            </a:pPr>
            <a:r>
              <a:rPr lang="en-US" dirty="0">
                <a:solidFill>
                  <a:schemeClr val="tx1"/>
                </a:solidFill>
              </a:rPr>
              <a:t>Remember from Chapter 19?</a:t>
            </a:r>
          </a:p>
        </p:txBody>
      </p:sp>
      <p:pic>
        <p:nvPicPr>
          <p:cNvPr id="4" name="Picture 3">
            <a:extLst>
              <a:ext uri="{FF2B5EF4-FFF2-40B4-BE49-F238E27FC236}">
                <a16:creationId xmlns:a16="http://schemas.microsoft.com/office/drawing/2014/main" id="{8188E5DB-F26C-4D04-9E0D-6DA8E90AF00C}"/>
              </a:ext>
            </a:extLst>
          </p:cNvPr>
          <p:cNvPicPr>
            <a:picLocks noChangeAspect="1"/>
          </p:cNvPicPr>
          <p:nvPr/>
        </p:nvPicPr>
        <p:blipFill>
          <a:blip r:embed="rId3"/>
          <a:stretch>
            <a:fillRect/>
          </a:stretch>
        </p:blipFill>
        <p:spPr>
          <a:xfrm>
            <a:off x="7390314" y="3413054"/>
            <a:ext cx="4343400" cy="2238375"/>
          </a:xfrm>
          <a:prstGeom prst="rect">
            <a:avLst/>
          </a:prstGeom>
        </p:spPr>
      </p:pic>
      <p:sp>
        <p:nvSpPr>
          <p:cNvPr id="5" name="TextBox 4">
            <a:extLst>
              <a:ext uri="{FF2B5EF4-FFF2-40B4-BE49-F238E27FC236}">
                <a16:creationId xmlns:a16="http://schemas.microsoft.com/office/drawing/2014/main" id="{2DCC69C6-C38E-49EC-AAA2-FD21309591A3}"/>
              </a:ext>
            </a:extLst>
          </p:cNvPr>
          <p:cNvSpPr txBox="1"/>
          <p:nvPr/>
        </p:nvSpPr>
        <p:spPr>
          <a:xfrm>
            <a:off x="9345158" y="6488668"/>
            <a:ext cx="2201949" cy="369332"/>
          </a:xfrm>
          <a:prstGeom prst="rect">
            <a:avLst/>
          </a:prstGeom>
          <a:noFill/>
        </p:spPr>
        <p:txBody>
          <a:bodyPr wrap="none" rtlCol="0">
            <a:spAutoFit/>
          </a:bodyPr>
          <a:lstStyle/>
          <a:p>
            <a:r>
              <a:rPr lang="en-US" dirty="0" err="1">
                <a:solidFill>
                  <a:schemeClr val="bg1"/>
                </a:solidFill>
              </a:rPr>
              <a:t>Kosak</a:t>
            </a:r>
            <a:r>
              <a:rPr lang="en-US" dirty="0">
                <a:solidFill>
                  <a:schemeClr val="bg1"/>
                </a:solidFill>
              </a:rPr>
              <a:t> et al. (2002) </a:t>
            </a:r>
            <a:r>
              <a:rPr lang="en-US" baseline="30000" dirty="0">
                <a:solidFill>
                  <a:schemeClr val="bg1"/>
                </a:solidFill>
              </a:rPr>
              <a:t>7</a:t>
            </a:r>
            <a:endParaRPr lang="en-US" dirty="0">
              <a:solidFill>
                <a:schemeClr val="bg1"/>
              </a:solidFill>
            </a:endParaRPr>
          </a:p>
        </p:txBody>
      </p:sp>
      <p:sp>
        <p:nvSpPr>
          <p:cNvPr id="6" name="TextBox 5">
            <a:extLst>
              <a:ext uri="{FF2B5EF4-FFF2-40B4-BE49-F238E27FC236}">
                <a16:creationId xmlns:a16="http://schemas.microsoft.com/office/drawing/2014/main" id="{5417A159-7F7C-4E81-871E-4788FE1781BC}"/>
              </a:ext>
            </a:extLst>
          </p:cNvPr>
          <p:cNvSpPr txBox="1"/>
          <p:nvPr/>
        </p:nvSpPr>
        <p:spPr>
          <a:xfrm>
            <a:off x="8065669" y="5592952"/>
            <a:ext cx="3245797" cy="923330"/>
          </a:xfrm>
          <a:prstGeom prst="rect">
            <a:avLst/>
          </a:prstGeom>
          <a:noFill/>
        </p:spPr>
        <p:txBody>
          <a:bodyPr wrap="square" rtlCol="0">
            <a:spAutoFit/>
          </a:bodyPr>
          <a:lstStyle/>
          <a:p>
            <a:r>
              <a:rPr lang="en-US" dirty="0"/>
              <a:t>Left: EL-4 </a:t>
            </a:r>
            <a:r>
              <a:rPr lang="en-US" b="1" u="sng" dirty="0"/>
              <a:t>T</a:t>
            </a:r>
            <a:r>
              <a:rPr lang="en-US" dirty="0"/>
              <a:t> cells</a:t>
            </a:r>
          </a:p>
          <a:p>
            <a:r>
              <a:rPr lang="en-US" dirty="0"/>
              <a:t>              Right:  38B9 </a:t>
            </a:r>
            <a:r>
              <a:rPr lang="en-US" b="1" u="sng" dirty="0"/>
              <a:t>B</a:t>
            </a:r>
            <a:r>
              <a:rPr lang="en-US" dirty="0"/>
              <a:t> cells</a:t>
            </a:r>
          </a:p>
          <a:p>
            <a:endParaRPr lang="en-US" dirty="0"/>
          </a:p>
        </p:txBody>
      </p:sp>
    </p:spTree>
    <p:extLst>
      <p:ext uri="{BB962C8B-B14F-4D97-AF65-F5344CB8AC3E}">
        <p14:creationId xmlns:p14="http://schemas.microsoft.com/office/powerpoint/2010/main" val="61130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FE90B10-5129-47DB-AFD1-E8491DAAE87A}"/>
              </a:ext>
            </a:extLst>
          </p:cNvPr>
          <p:cNvPicPr>
            <a:picLocks noChangeAspect="1"/>
          </p:cNvPicPr>
          <p:nvPr/>
        </p:nvPicPr>
        <p:blipFill>
          <a:blip r:embed="rId3"/>
          <a:stretch>
            <a:fillRect/>
          </a:stretch>
        </p:blipFill>
        <p:spPr>
          <a:xfrm>
            <a:off x="2007427" y="643538"/>
            <a:ext cx="8177112" cy="3557043"/>
          </a:xfrm>
          <a:prstGeom prst="rect">
            <a:avLst/>
          </a:prstGeom>
        </p:spPr>
      </p:pic>
      <p:sp>
        <p:nvSpPr>
          <p:cNvPr id="35" name="Rectangle 34">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9329E7"/>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9329E7"/>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A7D94E-A01D-4C3A-AA47-B8E1474C0429}"/>
              </a:ext>
            </a:extLst>
          </p:cNvPr>
          <p:cNvSpPr txBox="1"/>
          <p:nvPr/>
        </p:nvSpPr>
        <p:spPr>
          <a:xfrm>
            <a:off x="215408" y="5000284"/>
            <a:ext cx="5493699" cy="1554485"/>
          </a:xfrm>
          <a:prstGeom prst="rect">
            <a:avLst/>
          </a:prstGeom>
        </p:spPr>
        <p:txBody>
          <a:bodyPr vert="horz" lIns="0" tIns="45720" rIns="0" bIns="45720" rtlCol="0" anchor="ctr">
            <a:normAutofit/>
          </a:bodyPr>
          <a:lstStyle/>
          <a:p>
            <a:pPr marL="285750" indent="-285750">
              <a:lnSpc>
                <a:spcPct val="90000"/>
              </a:lnSpc>
              <a:spcBef>
                <a:spcPts val="1200"/>
              </a:spcBef>
              <a:spcAft>
                <a:spcPts val="200"/>
              </a:spcAft>
              <a:buClr>
                <a:schemeClr val="accent1"/>
              </a:buClr>
              <a:buSzPct val="100000"/>
              <a:buFont typeface="Calibri" panose="020F0502020204030204" pitchFamily="34" charset="0"/>
              <a:buChar char="•"/>
            </a:pPr>
            <a:r>
              <a:rPr lang="en-US" sz="1700" dirty="0">
                <a:solidFill>
                  <a:srgbClr val="FFFFFF"/>
                </a:solidFill>
              </a:rPr>
              <a:t>“The </a:t>
            </a:r>
            <a:r>
              <a:rPr lang="en-US" sz="1700" dirty="0" err="1">
                <a:solidFill>
                  <a:srgbClr val="FFFFFF"/>
                </a:solidFill>
              </a:rPr>
              <a:t>IgH</a:t>
            </a:r>
            <a:r>
              <a:rPr lang="en-US" sz="1700" dirty="0">
                <a:solidFill>
                  <a:srgbClr val="FFFFFF"/>
                </a:solidFill>
              </a:rPr>
              <a:t> locus is thereby anchored via distal V</a:t>
            </a:r>
            <a:r>
              <a:rPr lang="en-US" sz="1700" baseline="-25000" dirty="0">
                <a:solidFill>
                  <a:srgbClr val="FFFFFF"/>
                </a:solidFill>
              </a:rPr>
              <a:t>H</a:t>
            </a:r>
            <a:r>
              <a:rPr lang="en-US" sz="1700" dirty="0">
                <a:solidFill>
                  <a:srgbClr val="FFFFFF"/>
                </a:solidFill>
              </a:rPr>
              <a:t> genes at the nuclear periphery and is oriented with the proximal </a:t>
            </a:r>
            <a:r>
              <a:rPr lang="en-US" sz="1700" dirty="0" err="1">
                <a:solidFill>
                  <a:srgbClr val="FFFFFF"/>
                </a:solidFill>
              </a:rPr>
              <a:t>IgH</a:t>
            </a:r>
            <a:r>
              <a:rPr lang="en-US" sz="1700" dirty="0">
                <a:solidFill>
                  <a:srgbClr val="FFFFFF"/>
                </a:solidFill>
              </a:rPr>
              <a:t> domain toward the center of the nucleus, facilitating DH-JH rearrangements in lymphoid progenitors” – </a:t>
            </a:r>
            <a:r>
              <a:rPr lang="en-US" sz="1700" b="1" dirty="0">
                <a:solidFill>
                  <a:srgbClr val="FFFF00"/>
                </a:solidFill>
              </a:rPr>
              <a:t>Martin </a:t>
            </a:r>
            <a:r>
              <a:rPr lang="en-US" sz="1700" b="1" dirty="0" err="1">
                <a:solidFill>
                  <a:srgbClr val="FFFF00"/>
                </a:solidFill>
              </a:rPr>
              <a:t>Fuxa</a:t>
            </a:r>
            <a:r>
              <a:rPr lang="en-US" sz="1700" b="1" dirty="0">
                <a:solidFill>
                  <a:srgbClr val="FFFF00"/>
                </a:solidFill>
              </a:rPr>
              <a:t>, Abdallah </a:t>
            </a:r>
            <a:r>
              <a:rPr lang="en-US" sz="1700" b="1" dirty="0" err="1">
                <a:solidFill>
                  <a:srgbClr val="FFFF00"/>
                </a:solidFill>
              </a:rPr>
              <a:t>Souabni</a:t>
            </a:r>
            <a:r>
              <a:rPr lang="en-US" sz="1700" dirty="0">
                <a:solidFill>
                  <a:srgbClr val="FFFFFF"/>
                </a:solidFill>
              </a:rPr>
              <a:t> 2004, Vienna </a:t>
            </a:r>
            <a:r>
              <a:rPr lang="en-US" sz="1700" dirty="0" err="1">
                <a:solidFill>
                  <a:srgbClr val="FFFFFF"/>
                </a:solidFill>
              </a:rPr>
              <a:t>Biocenter</a:t>
            </a:r>
            <a:r>
              <a:rPr lang="en-US" sz="1700" dirty="0">
                <a:solidFill>
                  <a:srgbClr val="FFFFFF"/>
                </a:solidFill>
              </a:rPr>
              <a:t> </a:t>
            </a:r>
            <a:r>
              <a:rPr lang="en-US" sz="1700" baseline="30000" dirty="0">
                <a:solidFill>
                  <a:srgbClr val="FFFFFF"/>
                </a:solidFill>
              </a:rPr>
              <a:t>8</a:t>
            </a:r>
            <a:endParaRPr lang="en-US" sz="1700" dirty="0">
              <a:solidFill>
                <a:srgbClr val="FFFFFF"/>
              </a:solidFill>
            </a:endParaRPr>
          </a:p>
        </p:txBody>
      </p:sp>
      <p:sp>
        <p:nvSpPr>
          <p:cNvPr id="8" name="TextBox 7">
            <a:extLst>
              <a:ext uri="{FF2B5EF4-FFF2-40B4-BE49-F238E27FC236}">
                <a16:creationId xmlns:a16="http://schemas.microsoft.com/office/drawing/2014/main" id="{6E916DFE-364D-4B61-BE3F-BFCB7BC73F05}"/>
              </a:ext>
            </a:extLst>
          </p:cNvPr>
          <p:cNvSpPr txBox="1"/>
          <p:nvPr/>
        </p:nvSpPr>
        <p:spPr>
          <a:xfrm>
            <a:off x="6734628" y="3845690"/>
            <a:ext cx="5173724" cy="369332"/>
          </a:xfrm>
          <a:prstGeom prst="rect">
            <a:avLst/>
          </a:prstGeom>
          <a:noFill/>
        </p:spPr>
        <p:txBody>
          <a:bodyPr wrap="none" rtlCol="0">
            <a:spAutoFit/>
          </a:bodyPr>
          <a:lstStyle/>
          <a:p>
            <a:r>
              <a:rPr lang="en-US" dirty="0">
                <a:hlinkClick r:id="rId4"/>
              </a:rPr>
              <a:t>http://genesdev.cshlp.org/content/18/4/411.full.pdf</a:t>
            </a:r>
            <a:endParaRPr lang="en-US" dirty="0"/>
          </a:p>
        </p:txBody>
      </p:sp>
      <p:sp>
        <p:nvSpPr>
          <p:cNvPr id="2" name="Rectangle 1">
            <a:extLst>
              <a:ext uri="{FF2B5EF4-FFF2-40B4-BE49-F238E27FC236}">
                <a16:creationId xmlns:a16="http://schemas.microsoft.com/office/drawing/2014/main" id="{D18BBECF-0E14-45BB-80AA-4B45686B3BE5}"/>
              </a:ext>
            </a:extLst>
          </p:cNvPr>
          <p:cNvSpPr/>
          <p:nvPr/>
        </p:nvSpPr>
        <p:spPr>
          <a:xfrm>
            <a:off x="2570922" y="781878"/>
            <a:ext cx="2080591" cy="70236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FD83876-BD40-4F04-AA6E-3D0CDE2609E6}"/>
              </a:ext>
            </a:extLst>
          </p:cNvPr>
          <p:cNvSpPr txBox="1"/>
          <p:nvPr/>
        </p:nvSpPr>
        <p:spPr>
          <a:xfrm>
            <a:off x="215408" y="45268"/>
            <a:ext cx="11342592" cy="400110"/>
          </a:xfrm>
          <a:prstGeom prst="rect">
            <a:avLst/>
          </a:prstGeom>
          <a:noFill/>
        </p:spPr>
        <p:txBody>
          <a:bodyPr wrap="none" rtlCol="0">
            <a:spAutoFit/>
          </a:bodyPr>
          <a:lstStyle/>
          <a:p>
            <a:r>
              <a:rPr lang="en-US" sz="2000" b="1" u="sng" dirty="0"/>
              <a:t>Pax5 induces V-to-DJ rearrangements</a:t>
            </a:r>
            <a:r>
              <a:rPr lang="en-US" sz="2000" b="1" dirty="0"/>
              <a:t> and locus contraction of the immunoglobulin heavy-chain gene</a:t>
            </a:r>
          </a:p>
        </p:txBody>
      </p:sp>
      <p:sp>
        <p:nvSpPr>
          <p:cNvPr id="4" name="TextBox 3">
            <a:extLst>
              <a:ext uri="{FF2B5EF4-FFF2-40B4-BE49-F238E27FC236}">
                <a16:creationId xmlns:a16="http://schemas.microsoft.com/office/drawing/2014/main" id="{0D7A47A4-3CCA-4471-8F52-450F23F3E0AF}"/>
              </a:ext>
            </a:extLst>
          </p:cNvPr>
          <p:cNvSpPr txBox="1"/>
          <p:nvPr/>
        </p:nvSpPr>
        <p:spPr>
          <a:xfrm>
            <a:off x="7276523" y="5247564"/>
            <a:ext cx="4700069" cy="923330"/>
          </a:xfrm>
          <a:prstGeom prst="rect">
            <a:avLst/>
          </a:prstGeom>
          <a:noFill/>
        </p:spPr>
        <p:txBody>
          <a:bodyPr wrap="none" rtlCol="0">
            <a:spAutoFit/>
          </a:bodyPr>
          <a:lstStyle/>
          <a:p>
            <a:r>
              <a:rPr lang="en-US" b="1" dirty="0"/>
              <a:t>Reconstitution of Pax5 expression in Pax5−/− </a:t>
            </a:r>
          </a:p>
          <a:p>
            <a:r>
              <a:rPr lang="en-US" dirty="0"/>
              <a:t>pro-B cells induced large-scale contraction</a:t>
            </a:r>
          </a:p>
          <a:p>
            <a:r>
              <a:rPr lang="en-US" dirty="0"/>
              <a:t>(Using retroviral vectors)</a:t>
            </a:r>
          </a:p>
        </p:txBody>
      </p:sp>
      <p:sp>
        <p:nvSpPr>
          <p:cNvPr id="5" name="TextBox 4">
            <a:extLst>
              <a:ext uri="{FF2B5EF4-FFF2-40B4-BE49-F238E27FC236}">
                <a16:creationId xmlns:a16="http://schemas.microsoft.com/office/drawing/2014/main" id="{30284A16-7C61-4824-BB04-9D42776430A4}"/>
              </a:ext>
            </a:extLst>
          </p:cNvPr>
          <p:cNvSpPr txBox="1"/>
          <p:nvPr/>
        </p:nvSpPr>
        <p:spPr>
          <a:xfrm>
            <a:off x="10001031" y="1421594"/>
            <a:ext cx="741678" cy="369332"/>
          </a:xfrm>
          <a:prstGeom prst="rect">
            <a:avLst/>
          </a:prstGeom>
          <a:noFill/>
        </p:spPr>
        <p:txBody>
          <a:bodyPr wrap="none" rtlCol="0">
            <a:spAutoFit/>
          </a:bodyPr>
          <a:lstStyle/>
          <a:p>
            <a:r>
              <a:rPr lang="en-US" dirty="0"/>
              <a:t>Distal</a:t>
            </a:r>
          </a:p>
        </p:txBody>
      </p:sp>
      <p:sp>
        <p:nvSpPr>
          <p:cNvPr id="13" name="TextBox 12">
            <a:extLst>
              <a:ext uri="{FF2B5EF4-FFF2-40B4-BE49-F238E27FC236}">
                <a16:creationId xmlns:a16="http://schemas.microsoft.com/office/drawing/2014/main" id="{5713E31C-8348-4E12-A65F-5E31D568D275}"/>
              </a:ext>
            </a:extLst>
          </p:cNvPr>
          <p:cNvSpPr txBox="1"/>
          <p:nvPr/>
        </p:nvSpPr>
        <p:spPr>
          <a:xfrm>
            <a:off x="10001031" y="2052727"/>
            <a:ext cx="1024255" cy="369332"/>
          </a:xfrm>
          <a:prstGeom prst="rect">
            <a:avLst/>
          </a:prstGeom>
          <a:noFill/>
        </p:spPr>
        <p:txBody>
          <a:bodyPr wrap="none" rtlCol="0">
            <a:spAutoFit/>
          </a:bodyPr>
          <a:lstStyle/>
          <a:p>
            <a:r>
              <a:rPr lang="en-US" dirty="0"/>
              <a:t>Proximal</a:t>
            </a:r>
          </a:p>
        </p:txBody>
      </p:sp>
    </p:spTree>
    <p:extLst>
      <p:ext uri="{BB962C8B-B14F-4D97-AF65-F5344CB8AC3E}">
        <p14:creationId xmlns:p14="http://schemas.microsoft.com/office/powerpoint/2010/main" val="1018174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0E7F-C5BA-4C99-B904-635DC6BFC44D}"/>
              </a:ext>
            </a:extLst>
          </p:cNvPr>
          <p:cNvSpPr>
            <a:spLocks noGrp="1"/>
          </p:cNvSpPr>
          <p:nvPr>
            <p:ph type="title"/>
          </p:nvPr>
        </p:nvSpPr>
        <p:spPr/>
        <p:txBody>
          <a:bodyPr>
            <a:normAutofit/>
          </a:bodyPr>
          <a:lstStyle/>
          <a:p>
            <a:r>
              <a:rPr lang="en-US" dirty="0"/>
              <a:t>Chromatin-Mediated Function</a:t>
            </a:r>
          </a:p>
        </p:txBody>
      </p:sp>
      <p:sp>
        <p:nvSpPr>
          <p:cNvPr id="3" name="Content Placeholder 2">
            <a:extLst>
              <a:ext uri="{FF2B5EF4-FFF2-40B4-BE49-F238E27FC236}">
                <a16:creationId xmlns:a16="http://schemas.microsoft.com/office/drawing/2014/main" id="{587C8297-4C02-438A-AD2A-6E058F9601A9}"/>
              </a:ext>
            </a:extLst>
          </p:cNvPr>
          <p:cNvSpPr>
            <a:spLocks noGrp="1"/>
          </p:cNvSpPr>
          <p:nvPr>
            <p:ph idx="1"/>
          </p:nvPr>
        </p:nvSpPr>
        <p:spPr/>
        <p:txBody>
          <a:bodyPr>
            <a:normAutofit/>
          </a:bodyPr>
          <a:lstStyle/>
          <a:p>
            <a:pPr marL="201168" lvl="1" indent="0">
              <a:buNone/>
            </a:pPr>
            <a:endParaRPr lang="en-US" dirty="0">
              <a:solidFill>
                <a:schemeClr val="tx1"/>
              </a:solidFill>
            </a:endParaRPr>
          </a:p>
          <a:p>
            <a:pPr>
              <a:buFont typeface="Wingdings" panose="05000000000000000000" pitchFamily="2" charset="2"/>
              <a:buChar char="§"/>
            </a:pPr>
            <a:r>
              <a:rPr lang="en-US" dirty="0"/>
              <a:t>Antisense intergenic transcription throughout the V</a:t>
            </a:r>
            <a:r>
              <a:rPr lang="en-US" baseline="-25000" dirty="0"/>
              <a:t>H</a:t>
            </a:r>
            <a:r>
              <a:rPr lang="en-US" dirty="0"/>
              <a:t> gene cluster is known to precede V</a:t>
            </a:r>
            <a:r>
              <a:rPr lang="en-US" baseline="-25000" dirty="0"/>
              <a:t>H</a:t>
            </a:r>
            <a:r>
              <a:rPr lang="en-US" dirty="0"/>
              <a:t>-DJ</a:t>
            </a:r>
            <a:r>
              <a:rPr lang="en-US" baseline="-25000" dirty="0"/>
              <a:t>H</a:t>
            </a:r>
            <a:r>
              <a:rPr lang="en-US" dirty="0"/>
              <a:t> rearrangements at the </a:t>
            </a:r>
            <a:r>
              <a:rPr lang="en-US" dirty="0" err="1"/>
              <a:t>IgH</a:t>
            </a:r>
            <a:r>
              <a:rPr lang="en-US" dirty="0"/>
              <a:t> locus in pro-B cells, suggesting that these long antisense transcripts may direct chromatin remodeling of the V</a:t>
            </a:r>
            <a:r>
              <a:rPr lang="en-US" baseline="-25000" dirty="0"/>
              <a:t>H</a:t>
            </a:r>
            <a:r>
              <a:rPr lang="en-US" dirty="0"/>
              <a:t> gene domain </a:t>
            </a:r>
          </a:p>
          <a:p>
            <a:pPr>
              <a:buFont typeface="Wingdings" panose="05000000000000000000" pitchFamily="2" charset="2"/>
              <a:buChar char="§"/>
            </a:pPr>
            <a:r>
              <a:rPr lang="en-US" dirty="0"/>
              <a:t>V</a:t>
            </a:r>
            <a:r>
              <a:rPr lang="en-US" baseline="-25000" dirty="0"/>
              <a:t>H</a:t>
            </a:r>
            <a:r>
              <a:rPr lang="en-US" dirty="0"/>
              <a:t> genes do not show the active chromatin signature characteristic of expressed genes but must be accessible at the chromatin level in pro-B cells</a:t>
            </a:r>
          </a:p>
        </p:txBody>
      </p:sp>
    </p:spTree>
    <p:extLst>
      <p:ext uri="{BB962C8B-B14F-4D97-AF65-F5344CB8AC3E}">
        <p14:creationId xmlns:p14="http://schemas.microsoft.com/office/powerpoint/2010/main" val="816899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FDAB7C-C09E-4722-B0C4-658484F7D6E5}"/>
              </a:ext>
            </a:extLst>
          </p:cNvPr>
          <p:cNvSpPr>
            <a:spLocks noGrp="1"/>
          </p:cNvSpPr>
          <p:nvPr>
            <p:ph type="title"/>
          </p:nvPr>
        </p:nvSpPr>
        <p:spPr>
          <a:xfrm>
            <a:off x="1097279" y="758952"/>
            <a:ext cx="10273085" cy="3715781"/>
          </a:xfrm>
        </p:spPr>
        <p:txBody>
          <a:bodyPr vert="horz" lIns="91440" tIns="45720" rIns="91440" bIns="45720" rtlCol="0" anchor="b">
            <a:normAutofit/>
          </a:bodyPr>
          <a:lstStyle/>
          <a:p>
            <a:r>
              <a:rPr lang="en-US" sz="15000" dirty="0">
                <a:solidFill>
                  <a:srgbClr val="FFFFFF"/>
                </a:solidFill>
              </a:rPr>
              <a:t>CTCF!</a:t>
            </a:r>
          </a:p>
        </p:txBody>
      </p:sp>
      <p:sp>
        <p:nvSpPr>
          <p:cNvPr id="33" name="Rectangle 32">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FBFD22DA-CB88-4C89-889C-9A7BBBF298BA}"/>
              </a:ext>
            </a:extLst>
          </p:cNvPr>
          <p:cNvSpPr txBox="1"/>
          <p:nvPr/>
        </p:nvSpPr>
        <p:spPr>
          <a:xfrm>
            <a:off x="7578850" y="5700001"/>
            <a:ext cx="4205510" cy="461665"/>
          </a:xfrm>
          <a:prstGeom prst="rect">
            <a:avLst/>
          </a:prstGeom>
          <a:noFill/>
        </p:spPr>
        <p:txBody>
          <a:bodyPr wrap="none" rtlCol="0">
            <a:spAutoFit/>
          </a:bodyPr>
          <a:lstStyle/>
          <a:p>
            <a:r>
              <a:rPr lang="en-US" sz="2400" dirty="0">
                <a:solidFill>
                  <a:schemeClr val="bg1">
                    <a:lumMod val="65000"/>
                  </a:schemeClr>
                </a:solidFill>
              </a:rPr>
              <a:t>Final project spoiler alert?? </a:t>
            </a:r>
            <a:r>
              <a:rPr lang="en-US" sz="2400" dirty="0">
                <a:solidFill>
                  <a:schemeClr val="bg1">
                    <a:lumMod val="65000"/>
                  </a:schemeClr>
                </a:solidFill>
                <a:latin typeface="Segoe UI Emoji" panose="020B0502040204020203" pitchFamily="34" charset="0"/>
                <a:ea typeface="Segoe UI Emoji" panose="020B0502040204020203" pitchFamily="34" charset="0"/>
              </a:rPr>
              <a:t>😉</a:t>
            </a:r>
            <a:endParaRPr lang="en-US" sz="2400" dirty="0">
              <a:solidFill>
                <a:schemeClr val="bg1">
                  <a:lumMod val="65000"/>
                </a:schemeClr>
              </a:solidFill>
            </a:endParaRPr>
          </a:p>
        </p:txBody>
      </p:sp>
    </p:spTree>
    <p:extLst>
      <p:ext uri="{BB962C8B-B14F-4D97-AF65-F5344CB8AC3E}">
        <p14:creationId xmlns:p14="http://schemas.microsoft.com/office/powerpoint/2010/main" val="154970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Box 3">
            <a:extLst>
              <a:ext uri="{FF2B5EF4-FFF2-40B4-BE49-F238E27FC236}">
                <a16:creationId xmlns:a16="http://schemas.microsoft.com/office/drawing/2014/main" id="{68E473EE-8DC2-4047-8BE1-1AF00483700D}"/>
              </a:ext>
            </a:extLst>
          </p:cNvPr>
          <p:cNvSpPr txBox="1">
            <a:spLocks noGrp="1" noChangeArrowheads="1"/>
          </p:cNvSpPr>
          <p:nvPr>
            <p:ph idx="1"/>
          </p:nvPr>
        </p:nvSpPr>
        <p:spPr bwMode="auto">
          <a:xfrm>
            <a:off x="5231958" y="605896"/>
            <a:ext cx="5923721" cy="564620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normAutofit/>
          </a:bodyP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9pPr>
          </a:lstStyle>
          <a:p>
            <a:pPr>
              <a:spcAft>
                <a:spcPts val="600"/>
              </a:spcAft>
            </a:pPr>
            <a:r>
              <a:rPr lang="en-US" altLang="en-US" sz="2400" i="1"/>
              <a:t>Immunity</a:t>
            </a:r>
            <a:r>
              <a:rPr lang="en-US" altLang="en-US" sz="2400"/>
              <a:t> 2011 34, 175-187DOI: (10.1016/j.immuni.2011.02.005) </a:t>
            </a:r>
          </a:p>
        </p:txBody>
      </p:sp>
      <p:sp>
        <p:nvSpPr>
          <p:cNvPr id="8" name="Text Box 3">
            <a:extLst>
              <a:ext uri="{FF2B5EF4-FFF2-40B4-BE49-F238E27FC236}">
                <a16:creationId xmlns:a16="http://schemas.microsoft.com/office/drawing/2014/main" id="{68E473EE-8DC2-4047-8BE1-1AF00483700D}"/>
              </a:ext>
            </a:extLst>
          </p:cNvPr>
          <p:cNvSpPr txBox="1">
            <a:spLocks noGrp="1" noChangeArrowheads="1"/>
          </p:cNvSpPr>
          <p:nvPr>
            <p:ph type="title"/>
          </p:nvPr>
        </p:nvSpPr>
        <p:spPr bwMode="auto">
          <a:xfrm>
            <a:off x="492125" y="606425"/>
            <a:ext cx="3643313" cy="564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ormAutofit/>
          </a:bodyP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sz="14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kern="1200">
                <a:solidFill>
                  <a:schemeClr val="bg1"/>
                </a:solidFill>
                <a:latin typeface="arial" panose="020B0604020202020204" pitchFamily="34" charset="0"/>
                <a:ea typeface="ＭＳ Ｐゴシック" panose="020B0600070205080204" pitchFamily="34" charset="-128"/>
                <a:cs typeface="+mn-cs"/>
              </a:defRPr>
            </a:lvl9pPr>
          </a:lstStyle>
          <a:p>
            <a:endParaRPr lang="en-US" altLang="en-US" sz="1800" dirty="0"/>
          </a:p>
        </p:txBody>
      </p:sp>
      <p:pic>
        <p:nvPicPr>
          <p:cNvPr id="9" name="Picture 2">
            <a:extLst>
              <a:ext uri="{FF2B5EF4-FFF2-40B4-BE49-F238E27FC236}">
                <a16:creationId xmlns:a16="http://schemas.microsoft.com/office/drawing/2014/main" id="{245ECE70-9B8A-43C8-A978-FB8E5F3F7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8" y="1535377"/>
            <a:ext cx="6350000" cy="3346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Content Placeholder 3">
            <a:extLst>
              <a:ext uri="{FF2B5EF4-FFF2-40B4-BE49-F238E27FC236}">
                <a16:creationId xmlns:a16="http://schemas.microsoft.com/office/drawing/2014/main" id="{6E169242-6578-4DBE-AD91-F76B176EA684}"/>
              </a:ext>
            </a:extLst>
          </p:cNvPr>
          <p:cNvPicPr>
            <a:picLocks noChangeAspect="1"/>
          </p:cNvPicPr>
          <p:nvPr/>
        </p:nvPicPr>
        <p:blipFill>
          <a:blip r:embed="rId4"/>
          <a:stretch>
            <a:fillRect/>
          </a:stretch>
        </p:blipFill>
        <p:spPr>
          <a:xfrm>
            <a:off x="6174104" y="5322623"/>
            <a:ext cx="4981575" cy="1333500"/>
          </a:xfrm>
          <a:prstGeom prst="rect">
            <a:avLst/>
          </a:prstGeom>
        </p:spPr>
      </p:pic>
      <p:sp>
        <p:nvSpPr>
          <p:cNvPr id="6" name="TextBox 5">
            <a:extLst>
              <a:ext uri="{FF2B5EF4-FFF2-40B4-BE49-F238E27FC236}">
                <a16:creationId xmlns:a16="http://schemas.microsoft.com/office/drawing/2014/main" id="{C33B719B-61CF-482D-807F-E1073C5C5928}"/>
              </a:ext>
            </a:extLst>
          </p:cNvPr>
          <p:cNvSpPr txBox="1"/>
          <p:nvPr/>
        </p:nvSpPr>
        <p:spPr>
          <a:xfrm>
            <a:off x="492125" y="1378857"/>
            <a:ext cx="3709197" cy="3416320"/>
          </a:xfrm>
          <a:prstGeom prst="rect">
            <a:avLst/>
          </a:prstGeom>
          <a:noFill/>
        </p:spPr>
        <p:txBody>
          <a:bodyPr wrap="square" rtlCol="0">
            <a:spAutoFit/>
          </a:bodyPr>
          <a:lstStyle/>
          <a:p>
            <a:r>
              <a:rPr lang="en-US" dirty="0">
                <a:solidFill>
                  <a:schemeClr val="bg1"/>
                </a:solidFill>
              </a:rPr>
              <a:t>The distal V</a:t>
            </a:r>
            <a:r>
              <a:rPr lang="en-US" baseline="-25000" dirty="0">
                <a:solidFill>
                  <a:schemeClr val="bg1"/>
                </a:solidFill>
              </a:rPr>
              <a:t>H</a:t>
            </a:r>
            <a:r>
              <a:rPr lang="en-US" dirty="0">
                <a:solidFill>
                  <a:schemeClr val="bg1"/>
                </a:solidFill>
              </a:rPr>
              <a:t> gene cluster contains Pax5-dependent regulatory elements (PAIR)</a:t>
            </a:r>
          </a:p>
          <a:p>
            <a:r>
              <a:rPr lang="en-US" dirty="0">
                <a:solidFill>
                  <a:schemeClr val="bg1"/>
                </a:solidFill>
              </a:rPr>
              <a:t>Pax5 induces active chromatin at PAIR elements</a:t>
            </a:r>
          </a:p>
          <a:p>
            <a:r>
              <a:rPr lang="en-US" dirty="0">
                <a:solidFill>
                  <a:schemeClr val="bg1"/>
                </a:solidFill>
              </a:rPr>
              <a:t>PAIR elements display Pax5-dependent and pro-B cell-specific antisense transcription</a:t>
            </a:r>
          </a:p>
          <a:p>
            <a:r>
              <a:rPr lang="en-US" u="sng" dirty="0">
                <a:solidFill>
                  <a:schemeClr val="bg1"/>
                </a:solidFill>
              </a:rPr>
              <a:t>Pax5</a:t>
            </a:r>
            <a:r>
              <a:rPr lang="en-US" dirty="0">
                <a:solidFill>
                  <a:schemeClr val="bg1"/>
                </a:solidFill>
              </a:rPr>
              <a:t> binds to PAIR elements </a:t>
            </a:r>
            <a:r>
              <a:rPr lang="en-US" u="sng" dirty="0">
                <a:solidFill>
                  <a:schemeClr val="bg1"/>
                </a:solidFill>
              </a:rPr>
              <a:t>only in pro-B</a:t>
            </a:r>
            <a:r>
              <a:rPr lang="en-US" dirty="0">
                <a:solidFill>
                  <a:schemeClr val="bg1"/>
                </a:solidFill>
              </a:rPr>
              <a:t> cells in contrast to CTCF and E2A</a:t>
            </a:r>
            <a:r>
              <a:rPr lang="en-US" baseline="30000" dirty="0">
                <a:solidFill>
                  <a:schemeClr val="bg1"/>
                </a:solidFill>
              </a:rPr>
              <a:t> 9</a:t>
            </a:r>
            <a:endParaRPr lang="en-US" dirty="0">
              <a:solidFill>
                <a:schemeClr val="bg1"/>
              </a:solidFill>
            </a:endParaRPr>
          </a:p>
          <a:p>
            <a:endParaRPr lang="en-US" dirty="0"/>
          </a:p>
        </p:txBody>
      </p:sp>
    </p:spTree>
    <p:extLst>
      <p:ext uri="{BB962C8B-B14F-4D97-AF65-F5344CB8AC3E}">
        <p14:creationId xmlns:p14="http://schemas.microsoft.com/office/powerpoint/2010/main" val="2625656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9329E7"/>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F3A74D3-9C23-4854-9332-0C16BB2ACCDB}"/>
              </a:ext>
            </a:extLst>
          </p:cNvPr>
          <p:cNvPicPr>
            <a:picLocks noChangeAspect="1"/>
          </p:cNvPicPr>
          <p:nvPr/>
        </p:nvPicPr>
        <p:blipFill>
          <a:blip r:embed="rId3"/>
          <a:stretch>
            <a:fillRect/>
          </a:stretch>
        </p:blipFill>
        <p:spPr>
          <a:xfrm>
            <a:off x="4742017" y="1517040"/>
            <a:ext cx="6798082" cy="3823920"/>
          </a:xfrm>
          <a:prstGeom prst="rect">
            <a:avLst/>
          </a:prstGeom>
        </p:spPr>
      </p:pic>
      <p:sp>
        <p:nvSpPr>
          <p:cNvPr id="3" name="Title 2">
            <a:extLst>
              <a:ext uri="{FF2B5EF4-FFF2-40B4-BE49-F238E27FC236}">
                <a16:creationId xmlns:a16="http://schemas.microsoft.com/office/drawing/2014/main" id="{D6615ACE-8C7F-43F2-8DD0-4E4757B6128B}"/>
              </a:ext>
            </a:extLst>
          </p:cNvPr>
          <p:cNvSpPr>
            <a:spLocks noGrp="1"/>
          </p:cNvSpPr>
          <p:nvPr>
            <p:ph type="title"/>
          </p:nvPr>
        </p:nvSpPr>
        <p:spPr>
          <a:xfrm>
            <a:off x="152557" y="635000"/>
            <a:ext cx="3754836" cy="3327400"/>
          </a:xfrm>
        </p:spPr>
        <p:txBody>
          <a:bodyPr>
            <a:normAutofit fontScale="90000"/>
          </a:bodyPr>
          <a:lstStyle/>
          <a:p>
            <a:r>
              <a:rPr lang="en-US" dirty="0"/>
              <a:t>CTCF</a:t>
            </a:r>
            <a:br>
              <a:rPr lang="en-US" dirty="0"/>
            </a:br>
            <a:r>
              <a:rPr lang="en-US" dirty="0"/>
              <a:t>and Intergenic </a:t>
            </a:r>
            <a:br>
              <a:rPr lang="en-US" dirty="0"/>
            </a:br>
            <a:r>
              <a:rPr lang="en-US" dirty="0"/>
              <a:t>Control </a:t>
            </a:r>
            <a:br>
              <a:rPr lang="en-US" dirty="0"/>
            </a:br>
            <a:r>
              <a:rPr lang="en-US" dirty="0"/>
              <a:t>Regions (IGCR)</a:t>
            </a:r>
          </a:p>
        </p:txBody>
      </p:sp>
      <p:pic>
        <p:nvPicPr>
          <p:cNvPr id="4" name="Picture 3">
            <a:extLst>
              <a:ext uri="{FF2B5EF4-FFF2-40B4-BE49-F238E27FC236}">
                <a16:creationId xmlns:a16="http://schemas.microsoft.com/office/drawing/2014/main" id="{770F2F01-302D-4FAB-8D27-BC70B4FD12A2}"/>
              </a:ext>
            </a:extLst>
          </p:cNvPr>
          <p:cNvPicPr>
            <a:picLocks noChangeAspect="1"/>
          </p:cNvPicPr>
          <p:nvPr/>
        </p:nvPicPr>
        <p:blipFill>
          <a:blip r:embed="rId4"/>
          <a:stretch>
            <a:fillRect/>
          </a:stretch>
        </p:blipFill>
        <p:spPr>
          <a:xfrm>
            <a:off x="7472362" y="5589892"/>
            <a:ext cx="2657475" cy="1019175"/>
          </a:xfrm>
          <a:prstGeom prst="rect">
            <a:avLst/>
          </a:prstGeom>
        </p:spPr>
      </p:pic>
    </p:spTree>
    <p:extLst>
      <p:ext uri="{BB962C8B-B14F-4D97-AF65-F5344CB8AC3E}">
        <p14:creationId xmlns:p14="http://schemas.microsoft.com/office/powerpoint/2010/main" val="94994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8CD18E7-9E9C-44A6-A717-9DD9778A67CA}"/>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Hematopoiesis</a:t>
            </a:r>
          </a:p>
        </p:txBody>
      </p:sp>
      <p:pic>
        <p:nvPicPr>
          <p:cNvPr id="4" name="Content Placeholder 3">
            <a:extLst>
              <a:ext uri="{FF2B5EF4-FFF2-40B4-BE49-F238E27FC236}">
                <a16:creationId xmlns:a16="http://schemas.microsoft.com/office/drawing/2014/main" id="{00F5AF5F-6120-4FAB-BB5E-394381700031}"/>
              </a:ext>
            </a:extLst>
          </p:cNvPr>
          <p:cNvPicPr>
            <a:picLocks noGrp="1" noChangeAspect="1"/>
          </p:cNvPicPr>
          <p:nvPr>
            <p:ph idx="1"/>
          </p:nvPr>
        </p:nvPicPr>
        <p:blipFill>
          <a:blip r:embed="rId3"/>
          <a:stretch>
            <a:fillRect/>
          </a:stretch>
        </p:blipFill>
        <p:spPr>
          <a:xfrm>
            <a:off x="556532" y="2023962"/>
            <a:ext cx="9764156" cy="3381883"/>
          </a:xfrm>
          <a:prstGeom prst="rect">
            <a:avLst/>
          </a:prstGeom>
        </p:spPr>
      </p:pic>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68139D39-6B8A-4AA4-B2F9-70EAABE79869}"/>
              </a:ext>
            </a:extLst>
          </p:cNvPr>
          <p:cNvSpPr txBox="1"/>
          <p:nvPr/>
        </p:nvSpPr>
        <p:spPr>
          <a:xfrm>
            <a:off x="556532" y="5573486"/>
            <a:ext cx="11645624" cy="646331"/>
          </a:xfrm>
          <a:prstGeom prst="rect">
            <a:avLst/>
          </a:prstGeom>
          <a:noFill/>
        </p:spPr>
        <p:txBody>
          <a:bodyPr wrap="none" rtlCol="0">
            <a:spAutoFit/>
          </a:bodyPr>
          <a:lstStyle/>
          <a:p>
            <a:r>
              <a:rPr lang="en-US" dirty="0"/>
              <a:t>HSC: Hematopoietic Stem Cell, LMMP: lymphoid-primed multipotent progenitors, CMP: common myeloid progenitor,</a:t>
            </a:r>
          </a:p>
          <a:p>
            <a:r>
              <a:rPr lang="en-US" dirty="0"/>
              <a:t>CLP: </a:t>
            </a:r>
            <a:r>
              <a:rPr lang="en-US"/>
              <a:t>common lymphoid </a:t>
            </a:r>
            <a:r>
              <a:rPr lang="en-US" dirty="0"/>
              <a:t>progenitor</a:t>
            </a:r>
          </a:p>
        </p:txBody>
      </p:sp>
    </p:spTree>
    <p:extLst>
      <p:ext uri="{BB962C8B-B14F-4D97-AF65-F5344CB8AC3E}">
        <p14:creationId xmlns:p14="http://schemas.microsoft.com/office/powerpoint/2010/main" val="2439745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6578C-E2CA-4DCB-AC83-11A5051CC8A3}"/>
              </a:ext>
            </a:extLst>
          </p:cNvPr>
          <p:cNvSpPr>
            <a:spLocks noGrp="1"/>
          </p:cNvSpPr>
          <p:nvPr>
            <p:ph type="title"/>
          </p:nvPr>
        </p:nvSpPr>
        <p:spPr/>
        <p:txBody>
          <a:bodyPr/>
          <a:lstStyle/>
          <a:p>
            <a:r>
              <a:rPr lang="en-US" dirty="0"/>
              <a:t>Class Switch Recombination</a:t>
            </a:r>
          </a:p>
        </p:txBody>
      </p:sp>
      <p:sp>
        <p:nvSpPr>
          <p:cNvPr id="3" name="Content Placeholder 2">
            <a:extLst>
              <a:ext uri="{FF2B5EF4-FFF2-40B4-BE49-F238E27FC236}">
                <a16:creationId xmlns:a16="http://schemas.microsoft.com/office/drawing/2014/main" id="{BB69FB2F-F3A2-43E9-BF55-9FE2CE6B7F37}"/>
              </a:ext>
            </a:extLst>
          </p:cNvPr>
          <p:cNvSpPr>
            <a:spLocks noGrp="1"/>
          </p:cNvSpPr>
          <p:nvPr>
            <p:ph idx="1"/>
          </p:nvPr>
        </p:nvSpPr>
        <p:spPr>
          <a:xfrm>
            <a:off x="1097280" y="2108201"/>
            <a:ext cx="4770120" cy="3760891"/>
          </a:xfrm>
        </p:spPr>
        <p:txBody>
          <a:bodyPr/>
          <a:lstStyle/>
          <a:p>
            <a:r>
              <a:rPr lang="en-US" dirty="0"/>
              <a:t>Constant regions are as constant as their names make them out to be.</a:t>
            </a:r>
          </a:p>
        </p:txBody>
      </p:sp>
      <p:pic>
        <p:nvPicPr>
          <p:cNvPr id="3074" name="Picture 2" descr="Immunoglobulin class switching - Wikipedia">
            <a:extLst>
              <a:ext uri="{FF2B5EF4-FFF2-40B4-BE49-F238E27FC236}">
                <a16:creationId xmlns:a16="http://schemas.microsoft.com/office/drawing/2014/main" id="{CED9D608-CA38-411C-AC4B-AFC5A8B01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2100" y="2108201"/>
            <a:ext cx="4076699" cy="4076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68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50CC6A-F3AC-4D4E-9592-FCB3CC336464}"/>
              </a:ext>
            </a:extLst>
          </p:cNvPr>
          <p:cNvSpPr>
            <a:spLocks noGrp="1"/>
          </p:cNvSpPr>
          <p:nvPr>
            <p:ph type="title"/>
          </p:nvPr>
        </p:nvSpPr>
        <p:spPr>
          <a:xfrm>
            <a:off x="1097280" y="286603"/>
            <a:ext cx="10058400" cy="1450757"/>
          </a:xfrm>
        </p:spPr>
        <p:txBody>
          <a:bodyPr anchor="ctr">
            <a:normAutofit/>
          </a:bodyPr>
          <a:lstStyle/>
          <a:p>
            <a:r>
              <a:rPr lang="en-US">
                <a:solidFill>
                  <a:srgbClr val="FFFFFF"/>
                </a:solidFill>
              </a:rPr>
              <a:t>Sources</a:t>
            </a:r>
          </a:p>
        </p:txBody>
      </p:sp>
      <p:sp>
        <p:nvSpPr>
          <p:cNvPr id="20" name="Content Placeholder 2">
            <a:extLst>
              <a:ext uri="{FF2B5EF4-FFF2-40B4-BE49-F238E27FC236}">
                <a16:creationId xmlns:a16="http://schemas.microsoft.com/office/drawing/2014/main" id="{19A09209-6EFB-40E8-9D3C-CF3AE2C440A5}"/>
              </a:ext>
            </a:extLst>
          </p:cNvPr>
          <p:cNvSpPr>
            <a:spLocks noGrp="1"/>
          </p:cNvSpPr>
          <p:nvPr>
            <p:ph idx="1"/>
          </p:nvPr>
        </p:nvSpPr>
        <p:spPr>
          <a:xfrm>
            <a:off x="186267" y="2023963"/>
            <a:ext cx="11104033" cy="4209197"/>
          </a:xfrm>
        </p:spPr>
        <p:txBody>
          <a:bodyPr>
            <a:noAutofit/>
          </a:bodyPr>
          <a:lstStyle/>
          <a:p>
            <a:pPr marL="457200" indent="-457200">
              <a:lnSpc>
                <a:spcPct val="100000"/>
              </a:lnSpc>
              <a:spcBef>
                <a:spcPts val="0"/>
              </a:spcBef>
              <a:spcAft>
                <a:spcPts val="0"/>
              </a:spcAft>
              <a:buFont typeface="+mj-lt"/>
              <a:buAutoNum type="arabicPeriod"/>
            </a:pPr>
            <a:r>
              <a:rPr lang="en-US" sz="1200" dirty="0" err="1"/>
              <a:t>Meffre</a:t>
            </a:r>
            <a:r>
              <a:rPr lang="en-US" sz="1200" dirty="0"/>
              <a:t>, E., </a:t>
            </a:r>
            <a:r>
              <a:rPr lang="en-US" sz="1200" dirty="0" err="1"/>
              <a:t>Milili</a:t>
            </a:r>
            <a:r>
              <a:rPr lang="en-US" sz="1200" dirty="0"/>
              <a:t>, M., Blanco-Betancourt, C., Antunes, H., </a:t>
            </a:r>
            <a:r>
              <a:rPr lang="en-US" sz="1200" dirty="0" err="1"/>
              <a:t>Nussenzweig</a:t>
            </a:r>
            <a:r>
              <a:rPr lang="en-US" sz="1200" dirty="0"/>
              <a:t>, M. C., &amp; Schiff, C. (2001). Immunoglobulin heavy chain expression shapes the B cell receptor repertoire in human B cell development. The Journal of clinical investigation, 108(6), 879–886. </a:t>
            </a:r>
            <a:r>
              <a:rPr lang="en-US" sz="1200" dirty="0">
                <a:hlinkClick r:id="rId3"/>
              </a:rPr>
              <a:t>https://doi.org/10.1172/JCI13051</a:t>
            </a:r>
            <a:r>
              <a:rPr lang="en-US" sz="1200" dirty="0"/>
              <a:t>. Retrieved from </a:t>
            </a:r>
            <a:r>
              <a:rPr lang="en-US" sz="1200" u="sng" dirty="0"/>
              <a:t> </a:t>
            </a:r>
            <a:r>
              <a:rPr lang="en-US" sz="1200" dirty="0">
                <a:hlinkClick r:id="rId4"/>
              </a:rPr>
              <a:t>https://www.ncbi.nlm.nih.gov/pmc/articles/PMC200933/</a:t>
            </a:r>
            <a:endParaRPr lang="en-US" sz="1200" dirty="0"/>
          </a:p>
          <a:p>
            <a:pPr marL="457200" indent="-457200">
              <a:lnSpc>
                <a:spcPct val="100000"/>
              </a:lnSpc>
              <a:spcBef>
                <a:spcPts val="0"/>
              </a:spcBef>
              <a:buFont typeface="+mj-lt"/>
              <a:buAutoNum type="arabicPeriod"/>
            </a:pPr>
            <a:r>
              <a:rPr lang="en-US" sz="1200" dirty="0"/>
              <a:t>Decker, J.M.  B Cell Development. </a:t>
            </a:r>
            <a:r>
              <a:rPr lang="en-US" sz="1200" i="1" dirty="0"/>
              <a:t>Immunology. </a:t>
            </a:r>
            <a:r>
              <a:rPr lang="en-US" sz="1200" dirty="0"/>
              <a:t>Retrieved from </a:t>
            </a:r>
            <a:r>
              <a:rPr lang="en-US" sz="1200" dirty="0">
                <a:hlinkClick r:id="rId5"/>
              </a:rPr>
              <a:t>http://www2.nau.edu/~fpm/immunology/Exams/Bcelldevelopment-401.html</a:t>
            </a:r>
            <a:endParaRPr lang="en-US" sz="1200" dirty="0"/>
          </a:p>
          <a:p>
            <a:pPr marL="457200" indent="-457200">
              <a:lnSpc>
                <a:spcPct val="100000"/>
              </a:lnSpc>
              <a:spcBef>
                <a:spcPts val="0"/>
              </a:spcBef>
              <a:buFont typeface="+mj-lt"/>
              <a:buAutoNum type="arabicPeriod"/>
            </a:pPr>
            <a:r>
              <a:rPr lang="en-US" sz="1200" dirty="0"/>
              <a:t>A. </a:t>
            </a:r>
            <a:r>
              <a:rPr lang="en-US" sz="1200" dirty="0" err="1"/>
              <a:t>Souabni</a:t>
            </a:r>
            <a:r>
              <a:rPr lang="en-US" sz="1200" dirty="0"/>
              <a:t>, C. </a:t>
            </a:r>
            <a:r>
              <a:rPr lang="en-US" sz="1200" dirty="0" err="1"/>
              <a:t>Cobaleda</a:t>
            </a:r>
            <a:r>
              <a:rPr lang="en-US" sz="1200" dirty="0"/>
              <a:t>, M. </a:t>
            </a:r>
            <a:r>
              <a:rPr lang="en-US" sz="1200" dirty="0" err="1"/>
              <a:t>Schebesta</a:t>
            </a:r>
            <a:r>
              <a:rPr lang="en-US" sz="1200" dirty="0"/>
              <a:t>, M. </a:t>
            </a:r>
            <a:r>
              <a:rPr lang="en-US" sz="1200" dirty="0" err="1"/>
              <a:t>Busslinger</a:t>
            </a:r>
            <a:r>
              <a:rPr lang="en-US" sz="1200" dirty="0"/>
              <a:t>. Pax5 promotes B lymphopoiesis and blocks T cell development by repressing notch1. Immunity, 17 (2002), pp. 781-793. Retrieved from </a:t>
            </a:r>
            <a:r>
              <a:rPr lang="en-US" sz="1200" dirty="0">
                <a:hlinkClick r:id="rId6"/>
              </a:rPr>
              <a:t>https://www.sciencedirect.com/science/article/pii/S1074761302004727</a:t>
            </a:r>
            <a:endParaRPr lang="en-US" sz="1200" dirty="0"/>
          </a:p>
          <a:p>
            <a:pPr marL="457200" indent="-457200">
              <a:lnSpc>
                <a:spcPct val="100000"/>
              </a:lnSpc>
              <a:spcBef>
                <a:spcPts val="0"/>
              </a:spcBef>
              <a:buFont typeface="+mj-lt"/>
              <a:buAutoNum type="arabicPeriod"/>
            </a:pPr>
            <a:r>
              <a:rPr lang="en-US" sz="1200" dirty="0"/>
              <a:t>Watson, J.D., Gann, A., Baker, T.A., Levine, M., Bell, B.P., </a:t>
            </a:r>
            <a:r>
              <a:rPr lang="en-US" sz="1200" dirty="0" err="1"/>
              <a:t>Losick</a:t>
            </a:r>
            <a:r>
              <a:rPr lang="en-US" sz="1200" dirty="0"/>
              <a:t>, R., Harrison, S.C. “Binding and Unwinding: Origin Selection and Activation by the Initiator Protein.” </a:t>
            </a:r>
            <a:r>
              <a:rPr lang="en-US" sz="1200" i="1" dirty="0"/>
              <a:t>Molecular Biology of the Gene</a:t>
            </a:r>
            <a:r>
              <a:rPr lang="en-US" sz="1200" dirty="0"/>
              <a:t>. Seventh Edition.  Pearson Education, Inc. 2014.</a:t>
            </a:r>
          </a:p>
          <a:p>
            <a:pPr marL="457200" indent="-457200">
              <a:lnSpc>
                <a:spcPct val="100000"/>
              </a:lnSpc>
              <a:spcBef>
                <a:spcPts val="0"/>
              </a:spcBef>
              <a:buFont typeface="+mj-lt"/>
              <a:buAutoNum type="arabicPeriod"/>
            </a:pPr>
            <a:r>
              <a:rPr lang="en-US" sz="1200" dirty="0"/>
              <a:t>Janeway CA Jr, Travers P, </a:t>
            </a:r>
            <a:r>
              <a:rPr lang="en-US" sz="1200" dirty="0" err="1"/>
              <a:t>Walport</a:t>
            </a:r>
            <a:r>
              <a:rPr lang="en-US" sz="1200" dirty="0"/>
              <a:t> M, et al. Immunobiology: The Immune System in Health and Disease. 5th edition. New York: Garland Science; 2001. T-cell receptor gene rearrangement. Available from: </a:t>
            </a:r>
            <a:r>
              <a:rPr lang="en-US" sz="1200" dirty="0">
                <a:hlinkClick r:id="rId7"/>
              </a:rPr>
              <a:t>https://www.ncbi.nlm.nih.gov/books/NBK27145/</a:t>
            </a:r>
            <a:endParaRPr lang="en-US" sz="1200" dirty="0"/>
          </a:p>
          <a:p>
            <a:pPr marL="457200" indent="-457200">
              <a:lnSpc>
                <a:spcPct val="100000"/>
              </a:lnSpc>
              <a:spcBef>
                <a:spcPts val="0"/>
              </a:spcBef>
              <a:buFont typeface="+mj-lt"/>
              <a:buAutoNum type="arabicPeriod"/>
            </a:pPr>
            <a:r>
              <a:rPr lang="en-US" sz="1200" dirty="0"/>
              <a:t>Nour </a:t>
            </a:r>
            <a:r>
              <a:rPr lang="en-US" sz="1200" dirty="0" err="1"/>
              <a:t>Ghazzaui</a:t>
            </a:r>
            <a:r>
              <a:rPr lang="en-US" sz="1200" dirty="0"/>
              <a:t>, Hussein </a:t>
            </a:r>
            <a:r>
              <a:rPr lang="en-US" sz="1200" dirty="0" err="1"/>
              <a:t>Issaoui</a:t>
            </a:r>
            <a:r>
              <a:rPr lang="en-US" sz="1200" dirty="0"/>
              <a:t>, </a:t>
            </a:r>
            <a:r>
              <a:rPr lang="en-US" sz="1200" dirty="0" err="1"/>
              <a:t>Mélissa</a:t>
            </a:r>
            <a:r>
              <a:rPr lang="en-US" sz="1200" dirty="0"/>
              <a:t> </a:t>
            </a:r>
            <a:r>
              <a:rPr lang="en-US" sz="1200" dirty="0" err="1"/>
              <a:t>Ferrad</a:t>
            </a:r>
            <a:r>
              <a:rPr lang="en-US" sz="1200" dirty="0"/>
              <a:t>, Claire Carrion, Jeanne Cook-Moreau, Yves </a:t>
            </a:r>
            <a:r>
              <a:rPr lang="en-US" sz="1200" dirty="0" err="1"/>
              <a:t>Denizot</a:t>
            </a:r>
            <a:r>
              <a:rPr lang="en-US" sz="1200" dirty="0"/>
              <a:t>, François Boyer; E</a:t>
            </a:r>
            <a:r>
              <a:rPr lang="el-GR" sz="1200" dirty="0"/>
              <a:t>μ </a:t>
            </a:r>
            <a:r>
              <a:rPr lang="en-US" sz="1200" dirty="0"/>
              <a:t>and 3′RR transcriptional enhancers of the </a:t>
            </a:r>
            <a:r>
              <a:rPr lang="en-US" sz="1200" dirty="0" err="1"/>
              <a:t>IgH</a:t>
            </a:r>
            <a:r>
              <a:rPr lang="en-US" sz="1200" dirty="0"/>
              <a:t> locus cooperate to promote c-</a:t>
            </a:r>
            <a:r>
              <a:rPr lang="en-US" sz="1200" dirty="0" err="1"/>
              <a:t>myc</a:t>
            </a:r>
            <a:r>
              <a:rPr lang="en-US" sz="1200" dirty="0"/>
              <a:t>–induced mature B-cell lymphomas. Blood Adv 2020; 4 (1): 28–39. </a:t>
            </a:r>
            <a:r>
              <a:rPr lang="en-US" sz="1200" dirty="0" err="1"/>
              <a:t>doi</a:t>
            </a:r>
            <a:r>
              <a:rPr lang="en-US" sz="1200" dirty="0"/>
              <a:t>: </a:t>
            </a:r>
            <a:r>
              <a:rPr lang="en-US" sz="1200" dirty="0">
                <a:hlinkClick r:id="rId8"/>
              </a:rPr>
              <a:t>https://doi.org/10.1182/bloodadvances.2019000845</a:t>
            </a:r>
            <a:endParaRPr lang="en-US" sz="1200" dirty="0"/>
          </a:p>
          <a:p>
            <a:pPr marL="457200" indent="-457200">
              <a:lnSpc>
                <a:spcPct val="100000"/>
              </a:lnSpc>
              <a:spcBef>
                <a:spcPts val="0"/>
              </a:spcBef>
              <a:buFont typeface="+mj-lt"/>
              <a:buAutoNum type="arabicPeriod"/>
            </a:pPr>
            <a:r>
              <a:rPr lang="en-US" sz="1200" dirty="0" err="1"/>
              <a:t>Kosak</a:t>
            </a:r>
            <a:r>
              <a:rPr lang="en-US" sz="1200" dirty="0"/>
              <a:t> ST, </a:t>
            </a:r>
            <a:r>
              <a:rPr lang="en-US" sz="1200" dirty="0" err="1"/>
              <a:t>Skok</a:t>
            </a:r>
            <a:r>
              <a:rPr lang="en-US" sz="1200" dirty="0"/>
              <a:t> JA, Medina KL, Riblet R, Le Beau MM, Fisher AG, Singh, H. 2002. Subnuclear compartmentalization of immunoglobulin loci during lymphocyte development. Science 296: 158–162.</a:t>
            </a:r>
          </a:p>
          <a:p>
            <a:pPr marL="457200" indent="-457200">
              <a:lnSpc>
                <a:spcPct val="100000"/>
              </a:lnSpc>
              <a:spcBef>
                <a:spcPts val="0"/>
              </a:spcBef>
              <a:buFont typeface="+mj-lt"/>
              <a:buAutoNum type="arabicPeriod"/>
            </a:pPr>
            <a:r>
              <a:rPr lang="en-US" sz="1200" dirty="0" err="1"/>
              <a:t>Fuxa</a:t>
            </a:r>
            <a:r>
              <a:rPr lang="en-US" sz="1200" dirty="0"/>
              <a:t> M, </a:t>
            </a:r>
            <a:r>
              <a:rPr lang="en-US" sz="1200" dirty="0" err="1"/>
              <a:t>Skok</a:t>
            </a:r>
            <a:r>
              <a:rPr lang="en-US" sz="1200" dirty="0"/>
              <a:t> J, </a:t>
            </a:r>
            <a:r>
              <a:rPr lang="en-US" sz="1200" dirty="0" err="1"/>
              <a:t>Souabni</a:t>
            </a:r>
            <a:r>
              <a:rPr lang="en-US" sz="1200" dirty="0"/>
              <a:t> A, </a:t>
            </a:r>
            <a:r>
              <a:rPr lang="en-US" sz="1200" dirty="0" err="1"/>
              <a:t>Salvagiotto</a:t>
            </a:r>
            <a:r>
              <a:rPr lang="en-US" sz="1200" dirty="0"/>
              <a:t> G, </a:t>
            </a:r>
            <a:r>
              <a:rPr lang="en-US" sz="1200" dirty="0" err="1"/>
              <a:t>Rolda´n</a:t>
            </a:r>
            <a:r>
              <a:rPr lang="en-US" sz="1200" dirty="0"/>
              <a:t> E, </a:t>
            </a:r>
            <a:r>
              <a:rPr lang="en-US" sz="1200" dirty="0" err="1"/>
              <a:t>Busslinger</a:t>
            </a:r>
            <a:r>
              <a:rPr lang="en-US" sz="1200" dirty="0"/>
              <a:t> M. 2004. Pax5 induces V-to-DJ rearrangements and locus contraction of the immunoglobulin heavy-chain gene. Genes Dev 18: 411–422.</a:t>
            </a:r>
          </a:p>
          <a:p>
            <a:pPr marL="457200" indent="-457200">
              <a:lnSpc>
                <a:spcPct val="100000"/>
              </a:lnSpc>
              <a:spcBef>
                <a:spcPts val="0"/>
              </a:spcBef>
              <a:buFont typeface="+mj-lt"/>
              <a:buAutoNum type="arabicPeriod"/>
            </a:pPr>
            <a:r>
              <a:rPr lang="en-US" sz="1200" dirty="0"/>
              <a:t>Ebert A, McManus S, </a:t>
            </a:r>
            <a:r>
              <a:rPr lang="en-US" sz="1200" dirty="0" err="1"/>
              <a:t>Tagoh</a:t>
            </a:r>
            <a:r>
              <a:rPr lang="en-US" sz="1200" dirty="0"/>
              <a:t> H, </a:t>
            </a:r>
            <a:r>
              <a:rPr lang="en-US" sz="1200" dirty="0" err="1"/>
              <a:t>Medvedovic</a:t>
            </a:r>
            <a:r>
              <a:rPr lang="en-US" sz="1200" dirty="0"/>
              <a:t> J, </a:t>
            </a:r>
            <a:r>
              <a:rPr lang="en-US" sz="1200" dirty="0" err="1"/>
              <a:t>Salvagiotto</a:t>
            </a:r>
            <a:r>
              <a:rPr lang="en-US" sz="1200" dirty="0"/>
              <a:t> G, </a:t>
            </a:r>
            <a:r>
              <a:rPr lang="en-US" sz="1200" dirty="0" err="1"/>
              <a:t>Novatchkova</a:t>
            </a:r>
            <a:r>
              <a:rPr lang="en-US" sz="1200" dirty="0"/>
              <a:t> M, Tamir I, Sommer A, </a:t>
            </a:r>
            <a:r>
              <a:rPr lang="en-US" sz="1200" dirty="0" err="1"/>
              <a:t>Jaritz</a:t>
            </a:r>
            <a:r>
              <a:rPr lang="en-US" sz="1200" dirty="0"/>
              <a:t> M, </a:t>
            </a:r>
            <a:r>
              <a:rPr lang="en-US" sz="1200" dirty="0" err="1"/>
              <a:t>Busslinger</a:t>
            </a:r>
            <a:r>
              <a:rPr lang="en-US" sz="1200" dirty="0"/>
              <a:t> M. 2011. The distal VH gene cluster of the </a:t>
            </a:r>
            <a:r>
              <a:rPr lang="en-US" sz="1200" dirty="0" err="1"/>
              <a:t>Igh</a:t>
            </a:r>
            <a:r>
              <a:rPr lang="en-US" sz="1200" dirty="0"/>
              <a:t> locus contains distinct regulatory elements with Pax5 transcription factor-dependent activity in pro-B cells. Immunity 34: 175–187.</a:t>
            </a:r>
          </a:p>
        </p:txBody>
      </p:sp>
      <p:sp>
        <p:nvSpPr>
          <p:cNvPr id="38" name="Rectangle 37">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222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84E2D0-195A-4D0D-978C-12090BAF4E94}"/>
              </a:ext>
            </a:extLst>
          </p:cNvPr>
          <p:cNvPicPr>
            <a:picLocks noChangeAspect="1"/>
          </p:cNvPicPr>
          <p:nvPr/>
        </p:nvPicPr>
        <p:blipFill rotWithShape="1">
          <a:blip r:embed="rId2"/>
          <a:srcRect t="5803" b="447"/>
          <a:stretch/>
        </p:blipFill>
        <p:spPr>
          <a:xfrm>
            <a:off x="20" y="0"/>
            <a:ext cx="12191980" cy="6858000"/>
          </a:xfrm>
          <a:prstGeom prst="rect">
            <a:avLst/>
          </a:prstGeom>
        </p:spPr>
      </p:pic>
      <p:sp>
        <p:nvSpPr>
          <p:cNvPr id="2" name="Title 1">
            <a:extLst>
              <a:ext uri="{FF2B5EF4-FFF2-40B4-BE49-F238E27FC236}">
                <a16:creationId xmlns:a16="http://schemas.microsoft.com/office/drawing/2014/main" id="{4DD76FC2-444E-4E96-BA4F-C35C56A5604B}"/>
              </a:ext>
            </a:extLst>
          </p:cNvPr>
          <p:cNvSpPr>
            <a:spLocks noGrp="1"/>
          </p:cNvSpPr>
          <p:nvPr>
            <p:ph type="ctrTitle"/>
          </p:nvPr>
        </p:nvSpPr>
        <p:spPr>
          <a:xfrm>
            <a:off x="854277" y="1475234"/>
            <a:ext cx="3214307" cy="2901694"/>
          </a:xfrm>
        </p:spPr>
        <p:txBody>
          <a:bodyPr anchor="b">
            <a:normAutofit/>
          </a:bodyPr>
          <a:lstStyle/>
          <a:p>
            <a:r>
              <a:rPr lang="en-US" sz="4400" dirty="0">
                <a:solidFill>
                  <a:schemeClr val="tx1"/>
                </a:solidFill>
              </a:rPr>
              <a:t>Chapter 30 - Metabolic Signaling to Chromatin</a:t>
            </a:r>
          </a:p>
        </p:txBody>
      </p:sp>
      <p:sp>
        <p:nvSpPr>
          <p:cNvPr id="3" name="Subtitle 2">
            <a:extLst>
              <a:ext uri="{FF2B5EF4-FFF2-40B4-BE49-F238E27FC236}">
                <a16:creationId xmlns:a16="http://schemas.microsoft.com/office/drawing/2014/main" id="{AA5798A3-726A-47A6-9886-5211632A394A}"/>
              </a:ext>
            </a:extLst>
          </p:cNvPr>
          <p:cNvSpPr>
            <a:spLocks noGrp="1"/>
          </p:cNvSpPr>
          <p:nvPr>
            <p:ph type="subTitle" idx="1"/>
          </p:nvPr>
        </p:nvSpPr>
        <p:spPr>
          <a:xfrm>
            <a:off x="5468710" y="2926081"/>
            <a:ext cx="3205640" cy="774186"/>
          </a:xfrm>
        </p:spPr>
        <p:txBody>
          <a:bodyPr anchor="t">
            <a:normAutofit/>
          </a:bodyPr>
          <a:lstStyle/>
          <a:p>
            <a:r>
              <a:rPr lang="en-US" sz="2000" dirty="0"/>
              <a:t>NOT DONE YET!?!</a:t>
            </a:r>
          </a:p>
        </p:txBody>
      </p:sp>
    </p:spTree>
    <p:extLst>
      <p:ext uri="{BB962C8B-B14F-4D97-AF65-F5344CB8AC3E}">
        <p14:creationId xmlns:p14="http://schemas.microsoft.com/office/powerpoint/2010/main" val="706796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BAB58F2-A3AF-4C22-B591-36FDA3D6A35A}"/>
              </a:ext>
            </a:extLst>
          </p:cNvPr>
          <p:cNvPicPr>
            <a:picLocks noGrp="1" noChangeAspect="1"/>
          </p:cNvPicPr>
          <p:nvPr>
            <p:ph idx="1"/>
          </p:nvPr>
        </p:nvPicPr>
        <p:blipFill>
          <a:blip r:embed="rId3"/>
          <a:stretch>
            <a:fillRect/>
          </a:stretch>
        </p:blipFill>
        <p:spPr>
          <a:xfrm>
            <a:off x="2448782" y="655107"/>
            <a:ext cx="7294436" cy="4912811"/>
          </a:xfrm>
          <a:prstGeom prst="rect">
            <a:avLst/>
          </a:prstGeom>
        </p:spPr>
      </p:pic>
      <p:sp>
        <p:nvSpPr>
          <p:cNvPr id="3" name="TextBox 2">
            <a:extLst>
              <a:ext uri="{FF2B5EF4-FFF2-40B4-BE49-F238E27FC236}">
                <a16:creationId xmlns:a16="http://schemas.microsoft.com/office/drawing/2014/main" id="{5A5630D7-BAF4-42BD-ACAA-6BFD631BDFE4}"/>
              </a:ext>
            </a:extLst>
          </p:cNvPr>
          <p:cNvSpPr txBox="1"/>
          <p:nvPr/>
        </p:nvSpPr>
        <p:spPr>
          <a:xfrm>
            <a:off x="5719935" y="4064000"/>
            <a:ext cx="752129" cy="307777"/>
          </a:xfrm>
          <a:prstGeom prst="rect">
            <a:avLst/>
          </a:prstGeom>
          <a:noFill/>
        </p:spPr>
        <p:txBody>
          <a:bodyPr wrap="none" rtlCol="0">
            <a:spAutoFit/>
          </a:bodyPr>
          <a:lstStyle/>
          <a:p>
            <a:r>
              <a:rPr lang="en-US" sz="1400" b="1" dirty="0">
                <a:solidFill>
                  <a:schemeClr val="accent6">
                    <a:lumMod val="75000"/>
                  </a:schemeClr>
                </a:solidFill>
              </a:rPr>
              <a:t>JHDMs</a:t>
            </a:r>
          </a:p>
        </p:txBody>
      </p:sp>
    </p:spTree>
    <p:extLst>
      <p:ext uri="{BB962C8B-B14F-4D97-AF65-F5344CB8AC3E}">
        <p14:creationId xmlns:p14="http://schemas.microsoft.com/office/powerpoint/2010/main" val="3843224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20E1-497E-47A1-AEF5-BDC4338CC98D}"/>
              </a:ext>
            </a:extLst>
          </p:cNvPr>
          <p:cNvSpPr>
            <a:spLocks noGrp="1"/>
          </p:cNvSpPr>
          <p:nvPr>
            <p:ph type="title"/>
          </p:nvPr>
        </p:nvSpPr>
        <p:spPr/>
        <p:txBody>
          <a:bodyPr/>
          <a:lstStyle/>
          <a:p>
            <a:r>
              <a:rPr lang="en-US" dirty="0"/>
              <a:t>Acetyl-CoA</a:t>
            </a:r>
          </a:p>
        </p:txBody>
      </p:sp>
      <p:sp>
        <p:nvSpPr>
          <p:cNvPr id="6" name="TextBox 5">
            <a:extLst>
              <a:ext uri="{FF2B5EF4-FFF2-40B4-BE49-F238E27FC236}">
                <a16:creationId xmlns:a16="http://schemas.microsoft.com/office/drawing/2014/main" id="{2FAA2938-16BD-47FD-B5E4-1DAC09B87B47}"/>
              </a:ext>
            </a:extLst>
          </p:cNvPr>
          <p:cNvSpPr txBox="1"/>
          <p:nvPr/>
        </p:nvSpPr>
        <p:spPr>
          <a:xfrm>
            <a:off x="1484243" y="3988904"/>
            <a:ext cx="184731" cy="369332"/>
          </a:xfrm>
          <a:prstGeom prst="rect">
            <a:avLst/>
          </a:prstGeom>
          <a:noFill/>
        </p:spPr>
        <p:txBody>
          <a:bodyPr wrap="none" rtlCol="0">
            <a:spAutoFit/>
          </a:bodyPr>
          <a:lstStyle/>
          <a:p>
            <a:endParaRPr lang="en-US" dirty="0"/>
          </a:p>
        </p:txBody>
      </p:sp>
      <p:sp>
        <p:nvSpPr>
          <p:cNvPr id="5" name="Content Placeholder 4">
            <a:extLst>
              <a:ext uri="{FF2B5EF4-FFF2-40B4-BE49-F238E27FC236}">
                <a16:creationId xmlns:a16="http://schemas.microsoft.com/office/drawing/2014/main" id="{C9302228-4236-4390-BE4F-31AEB6958C94}"/>
              </a:ext>
            </a:extLst>
          </p:cNvPr>
          <p:cNvSpPr>
            <a:spLocks noGrp="1"/>
          </p:cNvSpPr>
          <p:nvPr>
            <p:ph idx="1"/>
          </p:nvPr>
        </p:nvSpPr>
        <p:spPr>
          <a:xfrm>
            <a:off x="1097280" y="2108201"/>
            <a:ext cx="10058400" cy="4380467"/>
          </a:xfrm>
        </p:spPr>
        <p:txBody>
          <a:bodyPr>
            <a:normAutofit/>
          </a:bodyPr>
          <a:lstStyle/>
          <a:p>
            <a:r>
              <a:rPr lang="en-US" sz="2800" b="1" dirty="0"/>
              <a:t>Knew:</a:t>
            </a:r>
          </a:p>
          <a:p>
            <a:r>
              <a:rPr lang="en-US" dirty="0"/>
              <a:t>Mitochondrial Pool – PDC and Fatty Acid Oxidation</a:t>
            </a:r>
          </a:p>
          <a:p>
            <a:r>
              <a:rPr lang="en-US" sz="2800" b="1" dirty="0"/>
              <a:t>Did not know:</a:t>
            </a:r>
          </a:p>
          <a:p>
            <a:r>
              <a:rPr lang="en-US" dirty="0"/>
              <a:t> Nuclear/Cytosolic Pool – 2 Enzymes: </a:t>
            </a:r>
          </a:p>
          <a:p>
            <a:pPr lvl="1"/>
            <a:r>
              <a:rPr lang="en-US" dirty="0"/>
              <a:t> acetyl-CoA synthetase 1 (</a:t>
            </a:r>
            <a:r>
              <a:rPr lang="en-US" b="1" dirty="0">
                <a:solidFill>
                  <a:schemeClr val="accent2"/>
                </a:solidFill>
              </a:rPr>
              <a:t>AceCS1</a:t>
            </a:r>
            <a:r>
              <a:rPr lang="en-US" dirty="0"/>
              <a:t>) (Acetate)</a:t>
            </a:r>
          </a:p>
          <a:p>
            <a:pPr lvl="1"/>
            <a:r>
              <a:rPr lang="en-US" dirty="0"/>
              <a:t> ATP-citrate lyase (</a:t>
            </a:r>
            <a:r>
              <a:rPr lang="en-US" b="1" dirty="0">
                <a:solidFill>
                  <a:schemeClr val="accent2"/>
                </a:solidFill>
              </a:rPr>
              <a:t>ACL</a:t>
            </a:r>
            <a:r>
              <a:rPr lang="en-US" dirty="0"/>
              <a:t>) (Citrate from TCA Cycle)</a:t>
            </a:r>
          </a:p>
          <a:p>
            <a:pPr marL="201168" lvl="1" indent="0">
              <a:buNone/>
            </a:pPr>
            <a:endParaRPr lang="en-US" dirty="0"/>
          </a:p>
          <a:p>
            <a:pPr marL="201168" lvl="1" indent="0">
              <a:buNone/>
            </a:pPr>
            <a:r>
              <a:rPr lang="en-US" dirty="0"/>
              <a:t>Interestingly HDAC Class 1/2 can produce Acetate</a:t>
            </a:r>
          </a:p>
          <a:p>
            <a:pPr marL="201168" lvl="1" indent="0">
              <a:buNone/>
            </a:pPr>
            <a:r>
              <a:rPr lang="en-US" dirty="0"/>
              <a:t>	Cycle: 1) HDAC deacetylate 2) Acetate used by AceCS1 to synthesize acetyl-CoA 3) acetyl-CoA used to 	            acetylate Histones</a:t>
            </a:r>
          </a:p>
        </p:txBody>
      </p:sp>
      <p:pic>
        <p:nvPicPr>
          <p:cNvPr id="8" name="Picture 7">
            <a:extLst>
              <a:ext uri="{FF2B5EF4-FFF2-40B4-BE49-F238E27FC236}">
                <a16:creationId xmlns:a16="http://schemas.microsoft.com/office/drawing/2014/main" id="{5A995E74-EEF5-4857-816B-628F1E620248}"/>
              </a:ext>
            </a:extLst>
          </p:cNvPr>
          <p:cNvPicPr>
            <a:picLocks noChangeAspect="1"/>
          </p:cNvPicPr>
          <p:nvPr/>
        </p:nvPicPr>
        <p:blipFill>
          <a:blip r:embed="rId3"/>
          <a:stretch>
            <a:fillRect/>
          </a:stretch>
        </p:blipFill>
        <p:spPr>
          <a:xfrm>
            <a:off x="6642388" y="2243685"/>
            <a:ext cx="5434943" cy="3226089"/>
          </a:xfrm>
          <a:prstGeom prst="rect">
            <a:avLst/>
          </a:prstGeom>
        </p:spPr>
      </p:pic>
      <p:pic>
        <p:nvPicPr>
          <p:cNvPr id="1026" name="Picture 2" descr="TPC - Citrate">
            <a:extLst>
              <a:ext uri="{FF2B5EF4-FFF2-40B4-BE49-F238E27FC236}">
                <a16:creationId xmlns:a16="http://schemas.microsoft.com/office/drawing/2014/main" id="{1C631BBD-F96A-4C51-8507-291A0B3648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0699" y="4334978"/>
            <a:ext cx="1209675" cy="600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793AFF8-90B2-40B0-8325-324DD68C27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4536" y="3117133"/>
            <a:ext cx="762000" cy="623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9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F77E-0D7D-44B6-AD7D-77BF53C3F35B}"/>
              </a:ext>
            </a:extLst>
          </p:cNvPr>
          <p:cNvSpPr>
            <a:spLocks noGrp="1"/>
          </p:cNvSpPr>
          <p:nvPr>
            <p:ph type="title"/>
          </p:nvPr>
        </p:nvSpPr>
        <p:spPr/>
        <p:txBody>
          <a:bodyPr/>
          <a:lstStyle/>
          <a:p>
            <a:r>
              <a:rPr lang="en-US" dirty="0"/>
              <a:t>Acetyl-CoA</a:t>
            </a:r>
          </a:p>
        </p:txBody>
      </p:sp>
      <p:sp>
        <p:nvSpPr>
          <p:cNvPr id="3" name="Content Placeholder 2">
            <a:extLst>
              <a:ext uri="{FF2B5EF4-FFF2-40B4-BE49-F238E27FC236}">
                <a16:creationId xmlns:a16="http://schemas.microsoft.com/office/drawing/2014/main" id="{9D4D2092-7E30-4D4F-9A5D-DC5BA14F65B6}"/>
              </a:ext>
            </a:extLst>
          </p:cNvPr>
          <p:cNvSpPr>
            <a:spLocks noGrp="1"/>
          </p:cNvSpPr>
          <p:nvPr>
            <p:ph idx="1"/>
          </p:nvPr>
        </p:nvSpPr>
        <p:spPr>
          <a:xfrm>
            <a:off x="1097280" y="2108201"/>
            <a:ext cx="6357620" cy="3760891"/>
          </a:xfrm>
        </p:spPr>
        <p:txBody>
          <a:bodyPr/>
          <a:lstStyle/>
          <a:p>
            <a:r>
              <a:rPr lang="en-US" dirty="0"/>
              <a:t>Loss of AceS1 or ACL leads to reduction in global histone acetylation</a:t>
            </a:r>
          </a:p>
          <a:p>
            <a:pPr lvl="1"/>
            <a:r>
              <a:rPr lang="en-US" dirty="0"/>
              <a:t>Supplementing acetate for AceCS1 can overcome loss of ACL</a:t>
            </a:r>
          </a:p>
          <a:p>
            <a:pPr lvl="1"/>
            <a:r>
              <a:rPr lang="en-US" dirty="0"/>
              <a:t>Both influence chromatin remodeling.</a:t>
            </a:r>
          </a:p>
          <a:p>
            <a:pPr lvl="1"/>
            <a:r>
              <a:rPr lang="en-US" dirty="0"/>
              <a:t>AceCS1 is acetylated – event controlled in cyclic manner by SIRT1</a:t>
            </a:r>
          </a:p>
          <a:p>
            <a:pPr marL="201168" lvl="1" indent="0">
              <a:buNone/>
            </a:pPr>
            <a:r>
              <a:rPr lang="en-US" dirty="0"/>
              <a:t>	</a:t>
            </a:r>
            <a:r>
              <a:rPr lang="en-US" b="1" dirty="0"/>
              <a:t>SIRT1 can increase histone acetylation??????? Indirectly???</a:t>
            </a:r>
          </a:p>
          <a:p>
            <a:pPr lvl="5">
              <a:buFont typeface="Wingdings" panose="05000000000000000000" pitchFamily="2" charset="2"/>
              <a:buChar char="§"/>
            </a:pPr>
            <a:r>
              <a:rPr lang="en-US" dirty="0"/>
              <a:t>Acetylated form Lys-661 of AceCS1 is inactive</a:t>
            </a:r>
          </a:p>
          <a:p>
            <a:pPr lvl="5">
              <a:buFont typeface="Wingdings" panose="05000000000000000000" pitchFamily="2" charset="2"/>
              <a:buChar char="§"/>
            </a:pPr>
            <a:r>
              <a:rPr lang="en-US" dirty="0"/>
              <a:t>SIRT1 deacetylation of Lys-661 in AceCS1 activates </a:t>
            </a:r>
          </a:p>
          <a:p>
            <a:pPr marL="201168" lvl="1" indent="0">
              <a:buNone/>
            </a:pPr>
            <a:r>
              <a:rPr lang="en-US" b="1" dirty="0"/>
              <a:t>	</a:t>
            </a:r>
            <a:endParaRPr lang="en-US" dirty="0"/>
          </a:p>
          <a:p>
            <a:pPr marL="201168" lvl="1" indent="0">
              <a:buNone/>
            </a:pPr>
            <a:r>
              <a:rPr lang="en-US" b="1" dirty="0"/>
              <a:t>	</a:t>
            </a:r>
          </a:p>
        </p:txBody>
      </p:sp>
      <p:pic>
        <p:nvPicPr>
          <p:cNvPr id="4" name="Picture 3">
            <a:extLst>
              <a:ext uri="{FF2B5EF4-FFF2-40B4-BE49-F238E27FC236}">
                <a16:creationId xmlns:a16="http://schemas.microsoft.com/office/drawing/2014/main" id="{0C71145A-10AD-4C2A-8875-07FD87FC4380}"/>
              </a:ext>
            </a:extLst>
          </p:cNvPr>
          <p:cNvPicPr>
            <a:picLocks noChangeAspect="1"/>
          </p:cNvPicPr>
          <p:nvPr/>
        </p:nvPicPr>
        <p:blipFill>
          <a:blip r:embed="rId3"/>
          <a:stretch>
            <a:fillRect/>
          </a:stretch>
        </p:blipFill>
        <p:spPr>
          <a:xfrm>
            <a:off x="8385175" y="3157537"/>
            <a:ext cx="3600450" cy="542925"/>
          </a:xfrm>
          <a:prstGeom prst="rect">
            <a:avLst/>
          </a:prstGeom>
        </p:spPr>
      </p:pic>
    </p:spTree>
    <p:extLst>
      <p:ext uri="{BB962C8B-B14F-4D97-AF65-F5344CB8AC3E}">
        <p14:creationId xmlns:p14="http://schemas.microsoft.com/office/powerpoint/2010/main" val="3255491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AD8A-C008-4798-8916-853E96F15CEC}"/>
              </a:ext>
            </a:extLst>
          </p:cNvPr>
          <p:cNvSpPr>
            <a:spLocks noGrp="1"/>
          </p:cNvSpPr>
          <p:nvPr>
            <p:ph type="title"/>
          </p:nvPr>
        </p:nvSpPr>
        <p:spPr/>
        <p:txBody>
          <a:bodyPr>
            <a:normAutofit fontScale="90000"/>
          </a:bodyPr>
          <a:lstStyle/>
          <a:p>
            <a:r>
              <a:rPr lang="en-US" b="1" dirty="0"/>
              <a:t>CONNECTION TIME!!</a:t>
            </a:r>
            <a:br>
              <a:rPr lang="en-US" b="1" dirty="0"/>
            </a:br>
            <a:endParaRPr lang="en-US" dirty="0"/>
          </a:p>
        </p:txBody>
      </p:sp>
      <p:sp>
        <p:nvSpPr>
          <p:cNvPr id="3" name="Content Placeholder 2">
            <a:extLst>
              <a:ext uri="{FF2B5EF4-FFF2-40B4-BE49-F238E27FC236}">
                <a16:creationId xmlns:a16="http://schemas.microsoft.com/office/drawing/2014/main" id="{05330527-C43E-47C8-A3CB-D445752B6363}"/>
              </a:ext>
            </a:extLst>
          </p:cNvPr>
          <p:cNvSpPr>
            <a:spLocks noGrp="1"/>
          </p:cNvSpPr>
          <p:nvPr>
            <p:ph idx="1"/>
          </p:nvPr>
        </p:nvSpPr>
        <p:spPr>
          <a:xfrm>
            <a:off x="1097280" y="2108201"/>
            <a:ext cx="3690620" cy="3760891"/>
          </a:xfrm>
        </p:spPr>
        <p:txBody>
          <a:bodyPr/>
          <a:lstStyle/>
          <a:p>
            <a:pPr lvl="3"/>
            <a:r>
              <a:rPr lang="en-US" dirty="0"/>
              <a:t>SIRT1 least specific</a:t>
            </a:r>
          </a:p>
          <a:p>
            <a:pPr lvl="3"/>
            <a:r>
              <a:rPr lang="en-US" dirty="0"/>
              <a:t>In Yang et al 2012 from Lecture 4 under their Experimental Procedures they used 15 </a:t>
            </a:r>
            <a:r>
              <a:rPr lang="el-GR" dirty="0"/>
              <a:t>μ</a:t>
            </a:r>
            <a:r>
              <a:rPr lang="en-US" dirty="0"/>
              <a:t>M Sirt1 and 7.5 mM NAD</a:t>
            </a:r>
            <a:r>
              <a:rPr lang="en-US" baseline="30000" dirty="0"/>
              <a:t>+</a:t>
            </a:r>
            <a:r>
              <a:rPr lang="en-US" dirty="0"/>
              <a:t> to deacetylate MOF autoacetylation</a:t>
            </a:r>
            <a:r>
              <a:rPr lang="en-US" baseline="30000" dirty="0"/>
              <a:t> </a:t>
            </a:r>
            <a:endParaRPr lang="en-US" dirty="0"/>
          </a:p>
          <a:p>
            <a:endParaRPr lang="en-US" dirty="0"/>
          </a:p>
        </p:txBody>
      </p:sp>
      <p:pic>
        <p:nvPicPr>
          <p:cNvPr id="4" name="Picture 3">
            <a:extLst>
              <a:ext uri="{FF2B5EF4-FFF2-40B4-BE49-F238E27FC236}">
                <a16:creationId xmlns:a16="http://schemas.microsoft.com/office/drawing/2014/main" id="{00022EE3-CE52-4A69-8626-5A95760CF455}"/>
              </a:ext>
            </a:extLst>
          </p:cNvPr>
          <p:cNvPicPr>
            <a:picLocks noChangeAspect="1"/>
          </p:cNvPicPr>
          <p:nvPr/>
        </p:nvPicPr>
        <p:blipFill>
          <a:blip r:embed="rId3"/>
          <a:stretch>
            <a:fillRect/>
          </a:stretch>
        </p:blipFill>
        <p:spPr>
          <a:xfrm>
            <a:off x="1382711" y="3289300"/>
            <a:ext cx="1779852" cy="2755900"/>
          </a:xfrm>
          <a:prstGeom prst="rect">
            <a:avLst/>
          </a:prstGeom>
        </p:spPr>
      </p:pic>
      <p:sp>
        <p:nvSpPr>
          <p:cNvPr id="5" name="TextBox 4">
            <a:extLst>
              <a:ext uri="{FF2B5EF4-FFF2-40B4-BE49-F238E27FC236}">
                <a16:creationId xmlns:a16="http://schemas.microsoft.com/office/drawing/2014/main" id="{6379A3AE-D400-4370-8DEB-C37179208FFC}"/>
              </a:ext>
            </a:extLst>
          </p:cNvPr>
          <p:cNvSpPr txBox="1"/>
          <p:nvPr/>
        </p:nvSpPr>
        <p:spPr>
          <a:xfrm>
            <a:off x="7993380" y="2388208"/>
            <a:ext cx="3454400" cy="1600438"/>
          </a:xfrm>
          <a:prstGeom prst="rect">
            <a:avLst/>
          </a:prstGeom>
          <a:noFill/>
        </p:spPr>
        <p:txBody>
          <a:bodyPr wrap="square" rtlCol="0">
            <a:spAutoFit/>
          </a:bodyPr>
          <a:lstStyle/>
          <a:p>
            <a:r>
              <a:rPr lang="en-US" sz="1400" i="1" dirty="0"/>
              <a:t>“Interestingly, both the autoacetylation activity and the histone acetylation activity of the deacetylated MOF were found to be very close to that of wild-type MOF, </a:t>
            </a:r>
            <a:r>
              <a:rPr lang="en-US" sz="1400" b="1" i="1" dirty="0"/>
              <a:t>suggesting that autoacetylation of MOF only marginally modulates the enzymatic activity</a:t>
            </a:r>
            <a:r>
              <a:rPr lang="en-US" sz="1400" i="1" dirty="0"/>
              <a:t>.” (Yang et al. 2012) </a:t>
            </a:r>
          </a:p>
        </p:txBody>
      </p:sp>
      <p:pic>
        <p:nvPicPr>
          <p:cNvPr id="6" name="Picture 5">
            <a:extLst>
              <a:ext uri="{FF2B5EF4-FFF2-40B4-BE49-F238E27FC236}">
                <a16:creationId xmlns:a16="http://schemas.microsoft.com/office/drawing/2014/main" id="{5C494E3E-5A06-48A9-A107-BBBAA5E67198}"/>
              </a:ext>
            </a:extLst>
          </p:cNvPr>
          <p:cNvPicPr>
            <a:picLocks noChangeAspect="1"/>
          </p:cNvPicPr>
          <p:nvPr/>
        </p:nvPicPr>
        <p:blipFill>
          <a:blip r:embed="rId4"/>
          <a:stretch>
            <a:fillRect/>
          </a:stretch>
        </p:blipFill>
        <p:spPr>
          <a:xfrm>
            <a:off x="7858788" y="4046276"/>
            <a:ext cx="1704975" cy="2219325"/>
          </a:xfrm>
          <a:prstGeom prst="rect">
            <a:avLst/>
          </a:prstGeom>
        </p:spPr>
      </p:pic>
      <p:sp>
        <p:nvSpPr>
          <p:cNvPr id="7" name="TextBox 6">
            <a:extLst>
              <a:ext uri="{FF2B5EF4-FFF2-40B4-BE49-F238E27FC236}">
                <a16:creationId xmlns:a16="http://schemas.microsoft.com/office/drawing/2014/main" id="{4F351BC6-7ABC-4F98-8347-713CF661726B}"/>
              </a:ext>
            </a:extLst>
          </p:cNvPr>
          <p:cNvSpPr txBox="1"/>
          <p:nvPr/>
        </p:nvSpPr>
        <p:spPr>
          <a:xfrm>
            <a:off x="5652517" y="6442681"/>
            <a:ext cx="6539483" cy="369332"/>
          </a:xfrm>
          <a:prstGeom prst="rect">
            <a:avLst/>
          </a:prstGeom>
          <a:noFill/>
        </p:spPr>
        <p:txBody>
          <a:bodyPr wrap="none" rtlCol="0">
            <a:spAutoFit/>
          </a:bodyPr>
          <a:lstStyle/>
          <a:p>
            <a:r>
              <a:rPr lang="en-US" dirty="0">
                <a:solidFill>
                  <a:schemeClr val="bg1"/>
                </a:solidFill>
              </a:rPr>
              <a:t>Fig 4C </a:t>
            </a:r>
            <a:r>
              <a:rPr lang="en-US" dirty="0">
                <a:solidFill>
                  <a:schemeClr val="bg1"/>
                </a:solidFill>
                <a:hlinkClick r:id="rId5">
                  <a:extLst>
                    <a:ext uri="{A12FA001-AC4F-418D-AE19-62706E023703}">
                      <ahyp:hlinkClr xmlns:ahyp="http://schemas.microsoft.com/office/drawing/2018/hyperlinkcolor" val="tx"/>
                    </a:ext>
                  </a:extLst>
                </a:hlinkClick>
              </a:rPr>
              <a:t>https://www.ncbi.nlm.nih.gov/pmc/articles/PMC3471714/</a:t>
            </a:r>
            <a:endParaRPr lang="en-US" dirty="0">
              <a:solidFill>
                <a:schemeClr val="bg1"/>
              </a:solidFill>
            </a:endParaRPr>
          </a:p>
        </p:txBody>
      </p:sp>
      <p:sp>
        <p:nvSpPr>
          <p:cNvPr id="8" name="TextBox 7">
            <a:extLst>
              <a:ext uri="{FF2B5EF4-FFF2-40B4-BE49-F238E27FC236}">
                <a16:creationId xmlns:a16="http://schemas.microsoft.com/office/drawing/2014/main" id="{2918D9A1-CE08-40ED-B09A-5322AAEB7225}"/>
              </a:ext>
            </a:extLst>
          </p:cNvPr>
          <p:cNvSpPr txBox="1"/>
          <p:nvPr/>
        </p:nvSpPr>
        <p:spPr>
          <a:xfrm>
            <a:off x="4270308" y="3677916"/>
            <a:ext cx="3055742" cy="1323439"/>
          </a:xfrm>
          <a:prstGeom prst="rect">
            <a:avLst/>
          </a:prstGeom>
          <a:noFill/>
        </p:spPr>
        <p:txBody>
          <a:bodyPr wrap="square" rtlCol="0">
            <a:spAutoFit/>
          </a:bodyPr>
          <a:lstStyle/>
          <a:p>
            <a:r>
              <a:rPr lang="en-US" sz="1600" i="1" dirty="0"/>
              <a:t>“In this study, we were able to produce MOF in the completely deacetylated form by treatment with Sirt1/NAD</a:t>
            </a:r>
            <a:r>
              <a:rPr lang="en-US" sz="1600" i="1" baseline="30000" dirty="0"/>
              <a:t>+</a:t>
            </a:r>
            <a:r>
              <a:rPr lang="en-US" sz="1600" i="1" dirty="0"/>
              <a:t>” Yang et al (2012)</a:t>
            </a:r>
            <a:r>
              <a:rPr lang="en-US" sz="1600" i="1" baseline="30000" dirty="0"/>
              <a:t>1</a:t>
            </a:r>
            <a:endParaRPr lang="en-US" sz="1600" i="1" dirty="0"/>
          </a:p>
        </p:txBody>
      </p:sp>
      <p:sp>
        <p:nvSpPr>
          <p:cNvPr id="9" name="TextBox 8">
            <a:extLst>
              <a:ext uri="{FF2B5EF4-FFF2-40B4-BE49-F238E27FC236}">
                <a16:creationId xmlns:a16="http://schemas.microsoft.com/office/drawing/2014/main" id="{E22BD2D3-D982-46C8-87EA-558B80A95FCB}"/>
              </a:ext>
            </a:extLst>
          </p:cNvPr>
          <p:cNvSpPr txBox="1"/>
          <p:nvPr/>
        </p:nvSpPr>
        <p:spPr>
          <a:xfrm>
            <a:off x="9484125" y="4408022"/>
            <a:ext cx="2895599" cy="1384995"/>
          </a:xfrm>
          <a:prstGeom prst="rect">
            <a:avLst/>
          </a:prstGeom>
          <a:noFill/>
        </p:spPr>
        <p:txBody>
          <a:bodyPr wrap="square" rtlCol="0">
            <a:spAutoFit/>
          </a:bodyPr>
          <a:lstStyle/>
          <a:p>
            <a:r>
              <a:rPr lang="en-US" sz="1400" i="1" dirty="0"/>
              <a:t>“These data gave strong evidence that acetylation of Lys-274 does not significantly alter MOF activity, and deacetylation at this lysine residue does not abrogate MOF activity.”</a:t>
            </a:r>
          </a:p>
        </p:txBody>
      </p:sp>
    </p:spTree>
    <p:extLst>
      <p:ext uri="{BB962C8B-B14F-4D97-AF65-F5344CB8AC3E}">
        <p14:creationId xmlns:p14="http://schemas.microsoft.com/office/powerpoint/2010/main" val="2796813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4288-BEA1-43A8-8AB4-EE5250B3FB36}"/>
              </a:ext>
            </a:extLst>
          </p:cNvPr>
          <p:cNvSpPr>
            <a:spLocks noGrp="1"/>
          </p:cNvSpPr>
          <p:nvPr>
            <p:ph type="title"/>
          </p:nvPr>
        </p:nvSpPr>
        <p:spPr/>
        <p:txBody>
          <a:bodyPr/>
          <a:lstStyle/>
          <a:p>
            <a:r>
              <a:rPr lang="en-US" dirty="0"/>
              <a:t>NAD+    Deacetylase </a:t>
            </a:r>
            <a:r>
              <a:rPr lang="en-US" dirty="0" err="1"/>
              <a:t>Sirtuins</a:t>
            </a:r>
            <a:endParaRPr lang="en-US" dirty="0"/>
          </a:p>
        </p:txBody>
      </p:sp>
      <p:pic>
        <p:nvPicPr>
          <p:cNvPr id="4" name="Picture 3">
            <a:extLst>
              <a:ext uri="{FF2B5EF4-FFF2-40B4-BE49-F238E27FC236}">
                <a16:creationId xmlns:a16="http://schemas.microsoft.com/office/drawing/2014/main" id="{D9BE9AFA-9ECC-48F0-9240-F4514C053376}"/>
              </a:ext>
            </a:extLst>
          </p:cNvPr>
          <p:cNvPicPr>
            <a:picLocks noChangeAspect="1"/>
          </p:cNvPicPr>
          <p:nvPr/>
        </p:nvPicPr>
        <p:blipFill>
          <a:blip r:embed="rId3"/>
          <a:stretch>
            <a:fillRect/>
          </a:stretch>
        </p:blipFill>
        <p:spPr>
          <a:xfrm>
            <a:off x="0" y="2678112"/>
            <a:ext cx="2543175" cy="2847975"/>
          </a:xfrm>
          <a:prstGeom prst="rect">
            <a:avLst/>
          </a:prstGeom>
        </p:spPr>
      </p:pic>
      <p:pic>
        <p:nvPicPr>
          <p:cNvPr id="5" name="Picture 4">
            <a:extLst>
              <a:ext uri="{FF2B5EF4-FFF2-40B4-BE49-F238E27FC236}">
                <a16:creationId xmlns:a16="http://schemas.microsoft.com/office/drawing/2014/main" id="{3D843C5A-D4D7-4070-8059-F5FAEBCA43C4}"/>
              </a:ext>
            </a:extLst>
          </p:cNvPr>
          <p:cNvPicPr>
            <a:picLocks noChangeAspect="1"/>
          </p:cNvPicPr>
          <p:nvPr/>
        </p:nvPicPr>
        <p:blipFill>
          <a:blip r:embed="rId4"/>
          <a:stretch>
            <a:fillRect/>
          </a:stretch>
        </p:blipFill>
        <p:spPr>
          <a:xfrm>
            <a:off x="2677036" y="2943265"/>
            <a:ext cx="1828800" cy="1828800"/>
          </a:xfrm>
          <a:prstGeom prst="rect">
            <a:avLst/>
          </a:prstGeom>
        </p:spPr>
      </p:pic>
      <p:pic>
        <p:nvPicPr>
          <p:cNvPr id="2050" name="Picture 2" descr="blogp5">
            <a:extLst>
              <a:ext uri="{FF2B5EF4-FFF2-40B4-BE49-F238E27FC236}">
                <a16:creationId xmlns:a16="http://schemas.microsoft.com/office/drawing/2014/main" id="{3AEA6946-FC4E-4865-A0C9-DA8C8EBD06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9300" y="2726526"/>
            <a:ext cx="3554412" cy="30682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ADC40AB-0266-4076-B5ED-D43995D25C8A}"/>
              </a:ext>
            </a:extLst>
          </p:cNvPr>
          <p:cNvSpPr txBox="1"/>
          <p:nvPr/>
        </p:nvSpPr>
        <p:spPr>
          <a:xfrm>
            <a:off x="1395412" y="2209800"/>
            <a:ext cx="2905604" cy="369332"/>
          </a:xfrm>
          <a:prstGeom prst="rect">
            <a:avLst/>
          </a:prstGeom>
          <a:noFill/>
        </p:spPr>
        <p:txBody>
          <a:bodyPr wrap="none" rtlCol="0">
            <a:spAutoFit/>
          </a:bodyPr>
          <a:lstStyle/>
          <a:p>
            <a:r>
              <a:rPr lang="en-US" dirty="0"/>
              <a:t>Do they have it backwards?</a:t>
            </a:r>
          </a:p>
        </p:txBody>
      </p:sp>
      <p:sp>
        <p:nvSpPr>
          <p:cNvPr id="9" name="TextBox 8">
            <a:extLst>
              <a:ext uri="{FF2B5EF4-FFF2-40B4-BE49-F238E27FC236}">
                <a16:creationId xmlns:a16="http://schemas.microsoft.com/office/drawing/2014/main" id="{4E51CA1F-C1CA-4C28-A83D-A7C704438094}"/>
              </a:ext>
            </a:extLst>
          </p:cNvPr>
          <p:cNvSpPr txBox="1"/>
          <p:nvPr/>
        </p:nvSpPr>
        <p:spPr>
          <a:xfrm>
            <a:off x="9294812" y="5794772"/>
            <a:ext cx="2628900" cy="646331"/>
          </a:xfrm>
          <a:prstGeom prst="rect">
            <a:avLst/>
          </a:prstGeom>
          <a:noFill/>
        </p:spPr>
        <p:txBody>
          <a:bodyPr wrap="square" rtlCol="0">
            <a:spAutoFit/>
          </a:bodyPr>
          <a:lstStyle/>
          <a:p>
            <a:r>
              <a:rPr lang="en-US" sz="1200" dirty="0"/>
              <a:t>Taken from </a:t>
            </a:r>
            <a:r>
              <a:rPr lang="en-US" sz="1200" dirty="0">
                <a:hlinkClick r:id="rId6"/>
              </a:rPr>
              <a:t>https://www.fbsserver.org/2008/v13/af/3143/fig1.jpg</a:t>
            </a:r>
            <a:endParaRPr lang="en-US" sz="1200" dirty="0"/>
          </a:p>
        </p:txBody>
      </p:sp>
      <p:pic>
        <p:nvPicPr>
          <p:cNvPr id="2052" name="Picture 4">
            <a:extLst>
              <a:ext uri="{FF2B5EF4-FFF2-40B4-BE49-F238E27FC236}">
                <a16:creationId xmlns:a16="http://schemas.microsoft.com/office/drawing/2014/main" id="{9557F889-838F-4430-9E24-89AF1B29DB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9661" y="2028865"/>
            <a:ext cx="3794125"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1E8433F-1A45-43D9-8ED1-EC8E1C6C208C}"/>
              </a:ext>
            </a:extLst>
          </p:cNvPr>
          <p:cNvSpPr txBox="1"/>
          <p:nvPr/>
        </p:nvSpPr>
        <p:spPr>
          <a:xfrm>
            <a:off x="9343786" y="1927795"/>
            <a:ext cx="2736372" cy="646331"/>
          </a:xfrm>
          <a:prstGeom prst="rect">
            <a:avLst/>
          </a:prstGeom>
          <a:noFill/>
        </p:spPr>
        <p:txBody>
          <a:bodyPr wrap="square" rtlCol="0">
            <a:spAutoFit/>
          </a:bodyPr>
          <a:lstStyle/>
          <a:p>
            <a:r>
              <a:rPr lang="en-US" sz="1200" dirty="0"/>
              <a:t>Taken from </a:t>
            </a:r>
            <a:r>
              <a:rPr lang="en-US" sz="1200" dirty="0">
                <a:hlinkClick r:id="rId8"/>
              </a:rPr>
              <a:t>https://alivebynature.com/june/wp-content/uploads/nad-salvage3-3.png</a:t>
            </a:r>
            <a:endParaRPr lang="en-US" sz="1200" dirty="0"/>
          </a:p>
        </p:txBody>
      </p:sp>
      <p:sp>
        <p:nvSpPr>
          <p:cNvPr id="12" name="TextBox 11">
            <a:extLst>
              <a:ext uri="{FF2B5EF4-FFF2-40B4-BE49-F238E27FC236}">
                <a16:creationId xmlns:a16="http://schemas.microsoft.com/office/drawing/2014/main" id="{CE1B80E0-8D3D-469D-BA43-30C9DFECF8E1}"/>
              </a:ext>
            </a:extLst>
          </p:cNvPr>
          <p:cNvSpPr txBox="1"/>
          <p:nvPr/>
        </p:nvSpPr>
        <p:spPr>
          <a:xfrm>
            <a:off x="4157004" y="5120641"/>
            <a:ext cx="2893741" cy="369332"/>
          </a:xfrm>
          <a:prstGeom prst="rect">
            <a:avLst/>
          </a:prstGeom>
          <a:noFill/>
        </p:spPr>
        <p:txBody>
          <a:bodyPr wrap="none" rtlCol="0">
            <a:spAutoFit/>
          </a:bodyPr>
          <a:lstStyle/>
          <a:p>
            <a:r>
              <a:rPr lang="en-US" b="1" dirty="0"/>
              <a:t>NAD &gt; NMN &gt; NAM &gt; NAD</a:t>
            </a:r>
          </a:p>
        </p:txBody>
      </p:sp>
      <p:sp>
        <p:nvSpPr>
          <p:cNvPr id="16" name="TextBox 15">
            <a:extLst>
              <a:ext uri="{FF2B5EF4-FFF2-40B4-BE49-F238E27FC236}">
                <a16:creationId xmlns:a16="http://schemas.microsoft.com/office/drawing/2014/main" id="{7E2E2CF6-CA81-446B-96AB-133C01237638}"/>
              </a:ext>
            </a:extLst>
          </p:cNvPr>
          <p:cNvSpPr txBox="1"/>
          <p:nvPr/>
        </p:nvSpPr>
        <p:spPr>
          <a:xfrm>
            <a:off x="5124211" y="4314545"/>
            <a:ext cx="2937022" cy="400110"/>
          </a:xfrm>
          <a:prstGeom prst="rect">
            <a:avLst/>
          </a:prstGeom>
          <a:noFill/>
        </p:spPr>
        <p:txBody>
          <a:bodyPr wrap="none" rtlCol="0">
            <a:spAutoFit/>
          </a:bodyPr>
          <a:lstStyle/>
          <a:p>
            <a:r>
              <a:rPr lang="en-US" b="1" dirty="0"/>
              <a:t>NAD </a:t>
            </a:r>
            <a:r>
              <a:rPr lang="en-US" sz="2000" b="1" dirty="0">
                <a:solidFill>
                  <a:srgbClr val="FF0000"/>
                </a:solidFill>
              </a:rPr>
              <a:t>&lt;</a:t>
            </a:r>
            <a:r>
              <a:rPr lang="en-US" b="1" dirty="0"/>
              <a:t> NMN </a:t>
            </a:r>
            <a:r>
              <a:rPr lang="en-US" sz="2000" b="1" dirty="0">
                <a:solidFill>
                  <a:srgbClr val="FF0000"/>
                </a:solidFill>
              </a:rPr>
              <a:t>&lt;</a:t>
            </a:r>
            <a:r>
              <a:rPr lang="en-US" b="1" dirty="0"/>
              <a:t> NAM </a:t>
            </a:r>
            <a:r>
              <a:rPr lang="en-US" sz="2000" b="1" dirty="0">
                <a:solidFill>
                  <a:srgbClr val="FF0000"/>
                </a:solidFill>
              </a:rPr>
              <a:t>&lt;</a:t>
            </a:r>
            <a:r>
              <a:rPr lang="en-US" b="1" dirty="0"/>
              <a:t> NAD</a:t>
            </a:r>
          </a:p>
        </p:txBody>
      </p:sp>
    </p:spTree>
    <p:extLst>
      <p:ext uri="{BB962C8B-B14F-4D97-AF65-F5344CB8AC3E}">
        <p14:creationId xmlns:p14="http://schemas.microsoft.com/office/powerpoint/2010/main" val="168178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CDDF4-7E89-44AC-9848-03FD783199A9}"/>
              </a:ext>
            </a:extLst>
          </p:cNvPr>
          <p:cNvSpPr>
            <a:spLocks noGrp="1"/>
          </p:cNvSpPr>
          <p:nvPr>
            <p:ph type="title"/>
          </p:nvPr>
        </p:nvSpPr>
        <p:spPr/>
        <p:txBody>
          <a:bodyPr/>
          <a:lstStyle/>
          <a:p>
            <a:r>
              <a:rPr lang="en-US" dirty="0"/>
              <a:t>NAD+</a:t>
            </a:r>
          </a:p>
        </p:txBody>
      </p:sp>
      <p:sp>
        <p:nvSpPr>
          <p:cNvPr id="3" name="Content Placeholder 2">
            <a:extLst>
              <a:ext uri="{FF2B5EF4-FFF2-40B4-BE49-F238E27FC236}">
                <a16:creationId xmlns:a16="http://schemas.microsoft.com/office/drawing/2014/main" id="{3756901C-53B0-4B52-BE58-8F7457CE668D}"/>
              </a:ext>
            </a:extLst>
          </p:cNvPr>
          <p:cNvSpPr>
            <a:spLocks noGrp="1"/>
          </p:cNvSpPr>
          <p:nvPr>
            <p:ph idx="1"/>
          </p:nvPr>
        </p:nvSpPr>
        <p:spPr/>
        <p:txBody>
          <a:bodyPr/>
          <a:lstStyle/>
          <a:p>
            <a:r>
              <a:rPr lang="en-US" dirty="0" err="1"/>
              <a:t>Sirtuins</a:t>
            </a:r>
            <a:r>
              <a:rPr lang="en-US" dirty="0"/>
              <a:t> and PARPs</a:t>
            </a:r>
          </a:p>
        </p:txBody>
      </p:sp>
    </p:spTree>
    <p:extLst>
      <p:ext uri="{BB962C8B-B14F-4D97-AF65-F5344CB8AC3E}">
        <p14:creationId xmlns:p14="http://schemas.microsoft.com/office/powerpoint/2010/main" val="2832597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F5E4-2897-4049-AABF-845148FE0BA4}"/>
              </a:ext>
            </a:extLst>
          </p:cNvPr>
          <p:cNvSpPr>
            <a:spLocks noGrp="1"/>
          </p:cNvSpPr>
          <p:nvPr>
            <p:ph type="title"/>
          </p:nvPr>
        </p:nvSpPr>
        <p:spPr/>
        <p:txBody>
          <a:bodyPr/>
          <a:lstStyle/>
          <a:p>
            <a:r>
              <a:rPr lang="en-US" dirty="0"/>
              <a:t>SAM  - DNMT/KMT/PRMT</a:t>
            </a:r>
          </a:p>
        </p:txBody>
      </p:sp>
      <p:sp>
        <p:nvSpPr>
          <p:cNvPr id="3" name="Content Placeholder 2">
            <a:extLst>
              <a:ext uri="{FF2B5EF4-FFF2-40B4-BE49-F238E27FC236}">
                <a16:creationId xmlns:a16="http://schemas.microsoft.com/office/drawing/2014/main" id="{DD03B791-EBD1-4A0C-AE50-6651E74E4A94}"/>
              </a:ext>
            </a:extLst>
          </p:cNvPr>
          <p:cNvSpPr>
            <a:spLocks noGrp="1"/>
          </p:cNvSpPr>
          <p:nvPr>
            <p:ph idx="1"/>
          </p:nvPr>
        </p:nvSpPr>
        <p:spPr/>
        <p:txBody>
          <a:bodyPr>
            <a:normAutofit/>
          </a:bodyPr>
          <a:lstStyle/>
          <a:p>
            <a:r>
              <a:rPr lang="en-US" dirty="0"/>
              <a:t>ATP is source or SAM.  Low levels of ATP can therefore influence SAM ability.</a:t>
            </a:r>
          </a:p>
          <a:p>
            <a:endParaRPr lang="en-US" dirty="0"/>
          </a:p>
          <a:p>
            <a:endParaRPr lang="en-US" dirty="0"/>
          </a:p>
          <a:p>
            <a:endParaRPr lang="en-US" dirty="0"/>
          </a:p>
          <a:p>
            <a:endParaRPr lang="en-US" dirty="0"/>
          </a:p>
          <a:p>
            <a:endParaRPr lang="en-US" dirty="0"/>
          </a:p>
          <a:p>
            <a:r>
              <a:rPr lang="en-US" dirty="0"/>
              <a:t>After Methyl group is donated becomes S-adenosyl homocysteine --------| Methyltransferases.</a:t>
            </a:r>
          </a:p>
        </p:txBody>
      </p:sp>
      <p:pic>
        <p:nvPicPr>
          <p:cNvPr id="1026" name="Picture 2" descr="S-Adenosylmethionine biosynthesis. Structural components of AdoMet ...">
            <a:extLst>
              <a:ext uri="{FF2B5EF4-FFF2-40B4-BE49-F238E27FC236}">
                <a16:creationId xmlns:a16="http://schemas.microsoft.com/office/drawing/2014/main" id="{CEC27185-279D-4409-9AFA-11621B5C1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99" y="2748471"/>
            <a:ext cx="6031765" cy="171727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FD80D1D-500A-46DF-9F62-D0D9D7A9F796}"/>
              </a:ext>
            </a:extLst>
          </p:cNvPr>
          <p:cNvSpPr txBox="1"/>
          <p:nvPr/>
        </p:nvSpPr>
        <p:spPr>
          <a:xfrm>
            <a:off x="1066800" y="4471909"/>
            <a:ext cx="1558696" cy="307777"/>
          </a:xfrm>
          <a:prstGeom prst="rect">
            <a:avLst/>
          </a:prstGeom>
          <a:noFill/>
        </p:spPr>
        <p:txBody>
          <a:bodyPr wrap="none" rtlCol="0">
            <a:spAutoFit/>
          </a:bodyPr>
          <a:lstStyle/>
          <a:p>
            <a:r>
              <a:rPr lang="en-US" sz="1400" dirty="0"/>
              <a:t>Sufrin et al (2009)</a:t>
            </a:r>
          </a:p>
        </p:txBody>
      </p:sp>
      <p:pic>
        <p:nvPicPr>
          <p:cNvPr id="5" name="Picture 4">
            <a:extLst>
              <a:ext uri="{FF2B5EF4-FFF2-40B4-BE49-F238E27FC236}">
                <a16:creationId xmlns:a16="http://schemas.microsoft.com/office/drawing/2014/main" id="{F46EEF26-9BBE-4B5E-9571-16CFDC687F2D}"/>
              </a:ext>
            </a:extLst>
          </p:cNvPr>
          <p:cNvPicPr>
            <a:picLocks noChangeAspect="1"/>
          </p:cNvPicPr>
          <p:nvPr/>
        </p:nvPicPr>
        <p:blipFill>
          <a:blip r:embed="rId4"/>
          <a:stretch>
            <a:fillRect/>
          </a:stretch>
        </p:blipFill>
        <p:spPr>
          <a:xfrm>
            <a:off x="8310562" y="2748471"/>
            <a:ext cx="2124075" cy="1647825"/>
          </a:xfrm>
          <a:prstGeom prst="rect">
            <a:avLst/>
          </a:prstGeom>
          <a:ln>
            <a:solidFill>
              <a:schemeClr val="accent1"/>
            </a:solidFill>
          </a:ln>
        </p:spPr>
      </p:pic>
    </p:spTree>
    <p:extLst>
      <p:ext uri="{BB962C8B-B14F-4D97-AF65-F5344CB8AC3E}">
        <p14:creationId xmlns:p14="http://schemas.microsoft.com/office/powerpoint/2010/main" val="143613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7DAA369-FCF2-465E-908F-F4E2B18E7662}"/>
              </a:ext>
            </a:extLst>
          </p:cNvPr>
          <p:cNvPicPr>
            <a:picLocks noChangeAspect="1"/>
          </p:cNvPicPr>
          <p:nvPr/>
        </p:nvPicPr>
        <p:blipFill>
          <a:blip r:embed="rId3"/>
          <a:stretch>
            <a:fillRect/>
          </a:stretch>
        </p:blipFill>
        <p:spPr>
          <a:xfrm>
            <a:off x="56656" y="941890"/>
            <a:ext cx="11915775" cy="2828925"/>
          </a:xfrm>
          <a:prstGeom prst="rect">
            <a:avLst/>
          </a:prstGeom>
        </p:spPr>
      </p:pic>
      <p:sp>
        <p:nvSpPr>
          <p:cNvPr id="2" name="Title 1">
            <a:extLst>
              <a:ext uri="{FF2B5EF4-FFF2-40B4-BE49-F238E27FC236}">
                <a16:creationId xmlns:a16="http://schemas.microsoft.com/office/drawing/2014/main" id="{88CD18E7-9E9C-44A6-A717-9DD9778A67CA}"/>
              </a:ext>
            </a:extLst>
          </p:cNvPr>
          <p:cNvSpPr>
            <a:spLocks noGrp="1"/>
          </p:cNvSpPr>
          <p:nvPr>
            <p:ph type="title"/>
          </p:nvPr>
        </p:nvSpPr>
        <p:spPr>
          <a:xfrm>
            <a:off x="187885" y="-249462"/>
            <a:ext cx="10058400" cy="1450757"/>
          </a:xfrm>
        </p:spPr>
        <p:txBody>
          <a:bodyPr anchor="ctr">
            <a:normAutofit/>
          </a:bodyPr>
          <a:lstStyle/>
          <a:p>
            <a:r>
              <a:rPr lang="en-US" dirty="0">
                <a:solidFill>
                  <a:schemeClr val="tx1"/>
                </a:solidFill>
              </a:rPr>
              <a:t>B-cell Development</a:t>
            </a:r>
          </a:p>
        </p:txBody>
      </p:sp>
      <p:sp>
        <p:nvSpPr>
          <p:cNvPr id="5" name="TextBox 4">
            <a:extLst>
              <a:ext uri="{FF2B5EF4-FFF2-40B4-BE49-F238E27FC236}">
                <a16:creationId xmlns:a16="http://schemas.microsoft.com/office/drawing/2014/main" id="{68139D39-6B8A-4AA4-B2F9-70EAABE79869}"/>
              </a:ext>
            </a:extLst>
          </p:cNvPr>
          <p:cNvSpPr txBox="1"/>
          <p:nvPr/>
        </p:nvSpPr>
        <p:spPr>
          <a:xfrm>
            <a:off x="716186" y="5764558"/>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9D57E928-9646-4113-BAD9-FA87E2D4CA3E}"/>
              </a:ext>
            </a:extLst>
          </p:cNvPr>
          <p:cNvPicPr>
            <a:picLocks noChangeAspect="1"/>
          </p:cNvPicPr>
          <p:nvPr/>
        </p:nvPicPr>
        <p:blipFill>
          <a:blip r:embed="rId4"/>
          <a:stretch>
            <a:fillRect/>
          </a:stretch>
        </p:blipFill>
        <p:spPr>
          <a:xfrm>
            <a:off x="3764866" y="4800390"/>
            <a:ext cx="4981575" cy="1333500"/>
          </a:xfrm>
          <a:prstGeom prst="rect">
            <a:avLst/>
          </a:prstGeom>
        </p:spPr>
      </p:pic>
      <p:cxnSp>
        <p:nvCxnSpPr>
          <p:cNvPr id="15" name="Straight Arrow Connector 14">
            <a:extLst>
              <a:ext uri="{FF2B5EF4-FFF2-40B4-BE49-F238E27FC236}">
                <a16:creationId xmlns:a16="http://schemas.microsoft.com/office/drawing/2014/main" id="{57BC0ED4-9FBC-481F-B44B-D2F394FAF2C0}"/>
              </a:ext>
            </a:extLst>
          </p:cNvPr>
          <p:cNvCxnSpPr>
            <a:cxnSpLocks/>
          </p:cNvCxnSpPr>
          <p:nvPr/>
        </p:nvCxnSpPr>
        <p:spPr>
          <a:xfrm>
            <a:off x="4059936" y="2021125"/>
            <a:ext cx="228500" cy="29574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7288C6E-911B-4C1E-9C61-288117C2AF87}"/>
              </a:ext>
            </a:extLst>
          </p:cNvPr>
          <p:cNvCxnSpPr>
            <a:cxnSpLocks/>
          </p:cNvCxnSpPr>
          <p:nvPr/>
        </p:nvCxnSpPr>
        <p:spPr>
          <a:xfrm flipH="1">
            <a:off x="6223337" y="2274593"/>
            <a:ext cx="1169355" cy="264750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C66B82B-4F07-49EA-86A1-CE9A87F82811}"/>
              </a:ext>
            </a:extLst>
          </p:cNvPr>
          <p:cNvSpPr/>
          <p:nvPr/>
        </p:nvSpPr>
        <p:spPr>
          <a:xfrm>
            <a:off x="6223336" y="6454804"/>
            <a:ext cx="5874208" cy="307777"/>
          </a:xfrm>
          <a:prstGeom prst="rect">
            <a:avLst/>
          </a:prstGeom>
        </p:spPr>
        <p:txBody>
          <a:bodyPr wrap="square">
            <a:spAutoFit/>
          </a:bodyPr>
          <a:lstStyle/>
          <a:p>
            <a:r>
              <a:rPr lang="en-US" sz="1400" dirty="0">
                <a:solidFill>
                  <a:schemeClr val="bg1"/>
                </a:solidFill>
                <a:hlinkClick r:id="rId5">
                  <a:extLst>
                    <a:ext uri="{A12FA001-AC4F-418D-AE19-62706E023703}">
                      <ahyp:hlinkClr xmlns:ahyp="http://schemas.microsoft.com/office/drawing/2018/hyperlinkcolor" val="tx"/>
                    </a:ext>
                  </a:extLst>
                </a:hlinkClick>
              </a:rPr>
              <a:t>http://www2.nau.edu/~fpm/immunology/Exams/Bcelldevelopment-401.html</a:t>
            </a:r>
            <a:endParaRPr lang="en-US" sz="1400" dirty="0">
              <a:solidFill>
                <a:schemeClr val="bg1"/>
              </a:solidFill>
            </a:endParaRPr>
          </a:p>
        </p:txBody>
      </p:sp>
      <p:cxnSp>
        <p:nvCxnSpPr>
          <p:cNvPr id="22" name="Straight Arrow Connector 21">
            <a:extLst>
              <a:ext uri="{FF2B5EF4-FFF2-40B4-BE49-F238E27FC236}">
                <a16:creationId xmlns:a16="http://schemas.microsoft.com/office/drawing/2014/main" id="{686CE59C-956C-4DEE-B523-8297887E0233}"/>
              </a:ext>
            </a:extLst>
          </p:cNvPr>
          <p:cNvCxnSpPr>
            <a:cxnSpLocks/>
          </p:cNvCxnSpPr>
          <p:nvPr/>
        </p:nvCxnSpPr>
        <p:spPr>
          <a:xfrm flipH="1">
            <a:off x="5182030" y="2552263"/>
            <a:ext cx="259073" cy="2592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72B28CA-65F2-4CF1-9CD1-50A803255A05}"/>
              </a:ext>
            </a:extLst>
          </p:cNvPr>
          <p:cNvCxnSpPr>
            <a:cxnSpLocks/>
          </p:cNvCxnSpPr>
          <p:nvPr/>
        </p:nvCxnSpPr>
        <p:spPr>
          <a:xfrm flipH="1">
            <a:off x="7272269" y="2552263"/>
            <a:ext cx="1699453" cy="24701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8D1F757-C426-4D2A-B1E7-30688A6AA2E6}"/>
              </a:ext>
            </a:extLst>
          </p:cNvPr>
          <p:cNvCxnSpPr>
            <a:cxnSpLocks/>
          </p:cNvCxnSpPr>
          <p:nvPr/>
        </p:nvCxnSpPr>
        <p:spPr>
          <a:xfrm flipH="1">
            <a:off x="8295861" y="2552263"/>
            <a:ext cx="2093843" cy="24099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4D21462C-DAFB-4210-8848-4F3A61CFA318}"/>
              </a:ext>
            </a:extLst>
          </p:cNvPr>
          <p:cNvSpPr/>
          <p:nvPr/>
        </p:nvSpPr>
        <p:spPr>
          <a:xfrm>
            <a:off x="2596358" y="1632045"/>
            <a:ext cx="9332532" cy="352958"/>
          </a:xfrm>
          <a:prstGeom prst="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75833E-3BF8-44BC-874C-DB1868E22466}"/>
              </a:ext>
            </a:extLst>
          </p:cNvPr>
          <p:cNvSpPr txBox="1"/>
          <p:nvPr/>
        </p:nvSpPr>
        <p:spPr>
          <a:xfrm>
            <a:off x="224157" y="3983416"/>
            <a:ext cx="2758476" cy="646331"/>
          </a:xfrm>
          <a:prstGeom prst="rect">
            <a:avLst/>
          </a:prstGeom>
          <a:noFill/>
        </p:spPr>
        <p:txBody>
          <a:bodyPr wrap="square" rtlCol="0">
            <a:spAutoFit/>
          </a:bodyPr>
          <a:lstStyle/>
          <a:p>
            <a:r>
              <a:rPr lang="en-US" dirty="0" err="1"/>
              <a:t>IgH</a:t>
            </a:r>
            <a:r>
              <a:rPr lang="en-US" dirty="0"/>
              <a:t> gene expresses Igµ protein at Pre-BCR</a:t>
            </a:r>
          </a:p>
        </p:txBody>
      </p:sp>
      <p:sp>
        <p:nvSpPr>
          <p:cNvPr id="21" name="Rectangle: Rounded Corners 20">
            <a:extLst>
              <a:ext uri="{FF2B5EF4-FFF2-40B4-BE49-F238E27FC236}">
                <a16:creationId xmlns:a16="http://schemas.microsoft.com/office/drawing/2014/main" id="{4FD0FF3F-3566-46EC-9577-B2F494C390E9}"/>
              </a:ext>
            </a:extLst>
          </p:cNvPr>
          <p:cNvSpPr/>
          <p:nvPr/>
        </p:nvSpPr>
        <p:spPr>
          <a:xfrm>
            <a:off x="56656" y="2679841"/>
            <a:ext cx="11915775" cy="416723"/>
          </a:xfrm>
          <a:prstGeom prst="roundRect">
            <a:avLst/>
          </a:prstGeom>
          <a:solidFill>
            <a:srgbClr val="FFFF00">
              <a:alpha val="27059"/>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4A9CE65-4F8B-46EA-AE66-DA6631B8802E}"/>
              </a:ext>
            </a:extLst>
          </p:cNvPr>
          <p:cNvSpPr txBox="1"/>
          <p:nvPr/>
        </p:nvSpPr>
        <p:spPr>
          <a:xfrm>
            <a:off x="1" y="4960543"/>
            <a:ext cx="3764048" cy="1200329"/>
          </a:xfrm>
          <a:prstGeom prst="rect">
            <a:avLst/>
          </a:prstGeom>
          <a:noFill/>
        </p:spPr>
        <p:txBody>
          <a:bodyPr wrap="square" rtlCol="0">
            <a:spAutoFit/>
          </a:bodyPr>
          <a:lstStyle/>
          <a:p>
            <a:r>
              <a:rPr lang="en-US" dirty="0"/>
              <a:t>Pre-BCR expression induces proliferative expansion and </a:t>
            </a:r>
            <a:r>
              <a:rPr lang="en-US" dirty="0">
                <a:highlight>
                  <a:srgbClr val="FFFF00"/>
                </a:highlight>
              </a:rPr>
              <a:t>downregulation</a:t>
            </a:r>
            <a:r>
              <a:rPr lang="en-US" dirty="0"/>
              <a:t> of recombinase-activating genes (</a:t>
            </a:r>
            <a:r>
              <a:rPr lang="en-US" i="1" dirty="0"/>
              <a:t>RAG1</a:t>
            </a:r>
            <a:r>
              <a:rPr lang="en-US" dirty="0"/>
              <a:t> and </a:t>
            </a:r>
            <a:r>
              <a:rPr lang="en-US" i="1" dirty="0"/>
              <a:t>RAG2</a:t>
            </a:r>
            <a:r>
              <a:rPr lang="en-US" dirty="0"/>
              <a:t>)</a:t>
            </a:r>
            <a:r>
              <a:rPr lang="en-US" baseline="30000" dirty="0"/>
              <a:t>1</a:t>
            </a:r>
            <a:endParaRPr lang="en-US" dirty="0"/>
          </a:p>
        </p:txBody>
      </p:sp>
      <p:sp>
        <p:nvSpPr>
          <p:cNvPr id="9" name="Rectangle 8">
            <a:extLst>
              <a:ext uri="{FF2B5EF4-FFF2-40B4-BE49-F238E27FC236}">
                <a16:creationId xmlns:a16="http://schemas.microsoft.com/office/drawing/2014/main" id="{8A90486E-44DE-4AED-8112-E67A01C8C0E9}"/>
              </a:ext>
            </a:extLst>
          </p:cNvPr>
          <p:cNvSpPr/>
          <p:nvPr/>
        </p:nvSpPr>
        <p:spPr>
          <a:xfrm>
            <a:off x="6770808" y="2021125"/>
            <a:ext cx="5158082" cy="253468"/>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39B4C6-46AF-40DE-8806-80333BF427CC}"/>
              </a:ext>
            </a:extLst>
          </p:cNvPr>
          <p:cNvSpPr txBox="1"/>
          <p:nvPr/>
        </p:nvSpPr>
        <p:spPr>
          <a:xfrm>
            <a:off x="10985374" y="3730944"/>
            <a:ext cx="1101776" cy="369332"/>
          </a:xfrm>
          <a:prstGeom prst="rect">
            <a:avLst/>
          </a:prstGeom>
          <a:noFill/>
        </p:spPr>
        <p:txBody>
          <a:bodyPr wrap="none" rtlCol="0">
            <a:spAutoFit/>
          </a:bodyPr>
          <a:lstStyle/>
          <a:p>
            <a:r>
              <a:rPr lang="en-US" dirty="0"/>
              <a:t>Decker </a:t>
            </a:r>
            <a:r>
              <a:rPr lang="en-US" baseline="30000" dirty="0"/>
              <a:t>2</a:t>
            </a:r>
            <a:r>
              <a:rPr lang="en-US" dirty="0"/>
              <a:t> </a:t>
            </a:r>
          </a:p>
        </p:txBody>
      </p:sp>
    </p:spTree>
    <p:extLst>
      <p:ext uri="{BB962C8B-B14F-4D97-AF65-F5344CB8AC3E}">
        <p14:creationId xmlns:p14="http://schemas.microsoft.com/office/powerpoint/2010/main" val="3076741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B6EF-09AE-49B7-830B-46606DCDC317}"/>
              </a:ext>
            </a:extLst>
          </p:cNvPr>
          <p:cNvSpPr>
            <a:spLocks noGrp="1"/>
          </p:cNvSpPr>
          <p:nvPr>
            <p:ph type="title"/>
          </p:nvPr>
        </p:nvSpPr>
        <p:spPr/>
        <p:txBody>
          <a:bodyPr/>
          <a:lstStyle/>
          <a:p>
            <a:r>
              <a:rPr lang="en-US" dirty="0"/>
              <a:t>Food Sources</a:t>
            </a:r>
          </a:p>
        </p:txBody>
      </p:sp>
      <p:pic>
        <p:nvPicPr>
          <p:cNvPr id="4" name="Picture 3">
            <a:extLst>
              <a:ext uri="{FF2B5EF4-FFF2-40B4-BE49-F238E27FC236}">
                <a16:creationId xmlns:a16="http://schemas.microsoft.com/office/drawing/2014/main" id="{E4F4013F-DE89-4D7D-970D-FDBFEDFAC904}"/>
              </a:ext>
            </a:extLst>
          </p:cNvPr>
          <p:cNvPicPr>
            <a:picLocks noChangeAspect="1"/>
          </p:cNvPicPr>
          <p:nvPr/>
        </p:nvPicPr>
        <p:blipFill>
          <a:blip r:embed="rId2"/>
          <a:stretch>
            <a:fillRect/>
          </a:stretch>
        </p:blipFill>
        <p:spPr>
          <a:xfrm>
            <a:off x="523671" y="2160630"/>
            <a:ext cx="4442029" cy="1625557"/>
          </a:xfrm>
          <a:prstGeom prst="rect">
            <a:avLst/>
          </a:prstGeom>
        </p:spPr>
      </p:pic>
      <p:pic>
        <p:nvPicPr>
          <p:cNvPr id="2050" name="Picture 2" descr="Folate Sources, Functions, Benefits, Side Effects, Deficiency">
            <a:extLst>
              <a:ext uri="{FF2B5EF4-FFF2-40B4-BE49-F238E27FC236}">
                <a16:creationId xmlns:a16="http://schemas.microsoft.com/office/drawing/2014/main" id="{F7B5EDA5-7B76-4040-9014-659D99A99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700" y="4324330"/>
            <a:ext cx="2178152" cy="19901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ur of the B vitamins: thiamine, biotin, folate and cobalamin ...">
            <a:extLst>
              <a:ext uri="{FF2B5EF4-FFF2-40B4-BE49-F238E27FC236}">
                <a16:creationId xmlns:a16="http://schemas.microsoft.com/office/drawing/2014/main" id="{B1FABDA1-0E51-432E-8F18-68E2666509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8379" y="2499336"/>
            <a:ext cx="3727450" cy="20950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96D69A-CAF9-4B6A-ABCF-4B06122F80E8}"/>
              </a:ext>
            </a:extLst>
          </p:cNvPr>
          <p:cNvSpPr txBox="1"/>
          <p:nvPr/>
        </p:nvSpPr>
        <p:spPr>
          <a:xfrm>
            <a:off x="8521700" y="2130004"/>
            <a:ext cx="1229119" cy="369332"/>
          </a:xfrm>
          <a:prstGeom prst="rect">
            <a:avLst/>
          </a:prstGeom>
          <a:noFill/>
        </p:spPr>
        <p:txBody>
          <a:bodyPr wrap="none" rtlCol="0">
            <a:spAutoFit/>
          </a:bodyPr>
          <a:lstStyle/>
          <a:p>
            <a:r>
              <a:rPr lang="en-US" dirty="0"/>
              <a:t>B Vitamins</a:t>
            </a:r>
          </a:p>
        </p:txBody>
      </p:sp>
    </p:spTree>
    <p:extLst>
      <p:ext uri="{BB962C8B-B14F-4D97-AF65-F5344CB8AC3E}">
        <p14:creationId xmlns:p14="http://schemas.microsoft.com/office/powerpoint/2010/main" val="3671851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8B75-FDC6-4C40-94D7-CE5750BC5278}"/>
              </a:ext>
            </a:extLst>
          </p:cNvPr>
          <p:cNvSpPr>
            <a:spLocks noGrp="1"/>
          </p:cNvSpPr>
          <p:nvPr>
            <p:ph type="title"/>
          </p:nvPr>
        </p:nvSpPr>
        <p:spPr/>
        <p:txBody>
          <a:bodyPr/>
          <a:lstStyle/>
          <a:p>
            <a:r>
              <a:rPr lang="en-US" dirty="0"/>
              <a:t>FAD - Demethylase</a:t>
            </a:r>
          </a:p>
        </p:txBody>
      </p:sp>
      <p:sp>
        <p:nvSpPr>
          <p:cNvPr id="3" name="Content Placeholder 2">
            <a:extLst>
              <a:ext uri="{FF2B5EF4-FFF2-40B4-BE49-F238E27FC236}">
                <a16:creationId xmlns:a16="http://schemas.microsoft.com/office/drawing/2014/main" id="{452B5F26-8816-4C88-BBC9-B3AD11582B7B}"/>
              </a:ext>
            </a:extLst>
          </p:cNvPr>
          <p:cNvSpPr>
            <a:spLocks noGrp="1"/>
          </p:cNvSpPr>
          <p:nvPr>
            <p:ph idx="1"/>
          </p:nvPr>
        </p:nvSpPr>
        <p:spPr/>
        <p:txBody>
          <a:bodyPr/>
          <a:lstStyle/>
          <a:p>
            <a:r>
              <a:rPr lang="en-US" dirty="0"/>
              <a:t>LSD1 and LSD2 use FAD </a:t>
            </a:r>
          </a:p>
          <a:p>
            <a:r>
              <a:rPr lang="en-US" dirty="0"/>
              <a:t>Jumonji Family use Fe(II) and </a:t>
            </a:r>
            <a:r>
              <a:rPr lang="el-GR" dirty="0">
                <a:latin typeface="Calibri" panose="020F0502020204030204" pitchFamily="34" charset="0"/>
                <a:cs typeface="Calibri" panose="020F0502020204030204" pitchFamily="34" charset="0"/>
              </a:rPr>
              <a:t>α</a:t>
            </a:r>
            <a:r>
              <a:rPr lang="en-US" dirty="0"/>
              <a:t>-ketoglutarate </a:t>
            </a:r>
          </a:p>
          <a:p>
            <a:r>
              <a:rPr lang="en-US" dirty="0"/>
              <a:t>LSD1 enzymatic activity depends on protein kinase C</a:t>
            </a:r>
            <a:r>
              <a:rPr lang="el-GR" dirty="0">
                <a:latin typeface="Calibri" panose="020F0502020204030204" pitchFamily="34" charset="0"/>
                <a:cs typeface="Calibri" panose="020F0502020204030204" pitchFamily="34" charset="0"/>
              </a:rPr>
              <a:t>α</a:t>
            </a:r>
            <a:r>
              <a:rPr lang="en-US" dirty="0"/>
              <a:t> (PKC</a:t>
            </a:r>
            <a:r>
              <a:rPr lang="el-GR" dirty="0">
                <a:latin typeface="Calibri" panose="020F0502020204030204" pitchFamily="34" charset="0"/>
                <a:cs typeface="Calibri" panose="020F0502020204030204" pitchFamily="34" charset="0"/>
              </a:rPr>
              <a:t>α</a:t>
            </a:r>
            <a:r>
              <a:rPr lang="en-US" dirty="0"/>
              <a:t>)-dependent phosphorylation. </a:t>
            </a:r>
            <a:r>
              <a:rPr lang="en-US" dirty="0" err="1"/>
              <a:t>PKCa</a:t>
            </a:r>
            <a:r>
              <a:rPr lang="en-US" dirty="0"/>
              <a:t> responds</a:t>
            </a:r>
          </a:p>
        </p:txBody>
      </p:sp>
    </p:spTree>
    <p:extLst>
      <p:ext uri="{BB962C8B-B14F-4D97-AF65-F5344CB8AC3E}">
        <p14:creationId xmlns:p14="http://schemas.microsoft.com/office/powerpoint/2010/main" val="1321707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768B-D024-4F20-A926-52166D73EA8F}"/>
              </a:ext>
            </a:extLst>
          </p:cNvPr>
          <p:cNvSpPr>
            <a:spLocks noGrp="1"/>
          </p:cNvSpPr>
          <p:nvPr>
            <p:ph type="title"/>
          </p:nvPr>
        </p:nvSpPr>
        <p:spPr/>
        <p:txBody>
          <a:bodyPr/>
          <a:lstStyle/>
          <a:p>
            <a:r>
              <a:rPr lang="el-GR" dirty="0">
                <a:latin typeface="Calibri" panose="020F0502020204030204" pitchFamily="34" charset="0"/>
                <a:cs typeface="Calibri" panose="020F0502020204030204" pitchFamily="34" charset="0"/>
              </a:rPr>
              <a:t>α</a:t>
            </a:r>
            <a:r>
              <a:rPr lang="en-US" dirty="0"/>
              <a:t>-ketoglutarate (2-oxoglutarate)</a:t>
            </a:r>
          </a:p>
        </p:txBody>
      </p:sp>
      <p:pic>
        <p:nvPicPr>
          <p:cNvPr id="4" name="Picture 3">
            <a:extLst>
              <a:ext uri="{FF2B5EF4-FFF2-40B4-BE49-F238E27FC236}">
                <a16:creationId xmlns:a16="http://schemas.microsoft.com/office/drawing/2014/main" id="{22E3730D-600B-4D8C-AE03-03FE076E09F8}"/>
              </a:ext>
            </a:extLst>
          </p:cNvPr>
          <p:cNvPicPr>
            <a:picLocks noChangeAspect="1"/>
          </p:cNvPicPr>
          <p:nvPr/>
        </p:nvPicPr>
        <p:blipFill>
          <a:blip r:embed="rId2"/>
          <a:stretch>
            <a:fillRect/>
          </a:stretch>
        </p:blipFill>
        <p:spPr>
          <a:xfrm>
            <a:off x="1529542" y="3544045"/>
            <a:ext cx="5716326" cy="27789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9EF5CADB-DCE8-409D-9F18-221C0193A827}"/>
              </a:ext>
            </a:extLst>
          </p:cNvPr>
          <p:cNvSpPr txBox="1"/>
          <p:nvPr/>
        </p:nvSpPr>
        <p:spPr>
          <a:xfrm>
            <a:off x="158846" y="6488668"/>
            <a:ext cx="4752391" cy="369332"/>
          </a:xfrm>
          <a:prstGeom prst="rect">
            <a:avLst/>
          </a:prstGeom>
          <a:noFill/>
        </p:spPr>
        <p:txBody>
          <a:bodyPr wrap="none" rtlCol="0">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https://dev.biologists.org/content/139/11/1895</a:t>
            </a:r>
            <a:endParaRPr lang="en-US" dirty="0">
              <a:solidFill>
                <a:schemeClr val="bg1"/>
              </a:solidFill>
            </a:endParaRPr>
          </a:p>
        </p:txBody>
      </p:sp>
      <p:pic>
        <p:nvPicPr>
          <p:cNvPr id="9" name="Picture 8">
            <a:extLst>
              <a:ext uri="{FF2B5EF4-FFF2-40B4-BE49-F238E27FC236}">
                <a16:creationId xmlns:a16="http://schemas.microsoft.com/office/drawing/2014/main" id="{8215A2CD-C147-4432-8243-BB04DDB0CE50}"/>
              </a:ext>
            </a:extLst>
          </p:cNvPr>
          <p:cNvPicPr>
            <a:picLocks noChangeAspect="1"/>
          </p:cNvPicPr>
          <p:nvPr/>
        </p:nvPicPr>
        <p:blipFill>
          <a:blip r:embed="rId4"/>
          <a:stretch>
            <a:fillRect/>
          </a:stretch>
        </p:blipFill>
        <p:spPr>
          <a:xfrm>
            <a:off x="8968947" y="2328357"/>
            <a:ext cx="3003465" cy="1472054"/>
          </a:xfrm>
          <a:prstGeom prst="rect">
            <a:avLst/>
          </a:prstGeom>
        </p:spPr>
      </p:pic>
      <p:sp>
        <p:nvSpPr>
          <p:cNvPr id="7" name="TextBox 6">
            <a:extLst>
              <a:ext uri="{FF2B5EF4-FFF2-40B4-BE49-F238E27FC236}">
                <a16:creationId xmlns:a16="http://schemas.microsoft.com/office/drawing/2014/main" id="{75BDF125-540F-4D3C-B2AF-46FE6DA0C45B}"/>
              </a:ext>
            </a:extLst>
          </p:cNvPr>
          <p:cNvSpPr txBox="1"/>
          <p:nvPr/>
        </p:nvSpPr>
        <p:spPr>
          <a:xfrm>
            <a:off x="10995942" y="2910495"/>
            <a:ext cx="284052" cy="307777"/>
          </a:xfrm>
          <a:prstGeom prst="rect">
            <a:avLst/>
          </a:prstGeom>
          <a:noFill/>
        </p:spPr>
        <p:txBody>
          <a:bodyPr wrap="none" rtlCol="0">
            <a:spAutoFit/>
          </a:bodyPr>
          <a:lstStyle/>
          <a:p>
            <a:r>
              <a:rPr lang="en-US" sz="1400" dirty="0"/>
              <a:t>1</a:t>
            </a:r>
          </a:p>
        </p:txBody>
      </p:sp>
      <p:sp>
        <p:nvSpPr>
          <p:cNvPr id="5" name="TextBox 4">
            <a:extLst>
              <a:ext uri="{FF2B5EF4-FFF2-40B4-BE49-F238E27FC236}">
                <a16:creationId xmlns:a16="http://schemas.microsoft.com/office/drawing/2014/main" id="{6EC82E5A-FD2A-48EF-924A-3964799B5EE2}"/>
              </a:ext>
            </a:extLst>
          </p:cNvPr>
          <p:cNvSpPr txBox="1"/>
          <p:nvPr/>
        </p:nvSpPr>
        <p:spPr>
          <a:xfrm>
            <a:off x="10587576" y="2951498"/>
            <a:ext cx="284052" cy="307777"/>
          </a:xfrm>
          <a:prstGeom prst="rect">
            <a:avLst/>
          </a:prstGeom>
          <a:noFill/>
        </p:spPr>
        <p:txBody>
          <a:bodyPr wrap="none" rtlCol="0">
            <a:spAutoFit/>
          </a:bodyPr>
          <a:lstStyle/>
          <a:p>
            <a:r>
              <a:rPr lang="en-US" sz="1400" dirty="0"/>
              <a:t>2</a:t>
            </a:r>
          </a:p>
        </p:txBody>
      </p:sp>
      <p:pic>
        <p:nvPicPr>
          <p:cNvPr id="10" name="Picture 9">
            <a:extLst>
              <a:ext uri="{FF2B5EF4-FFF2-40B4-BE49-F238E27FC236}">
                <a16:creationId xmlns:a16="http://schemas.microsoft.com/office/drawing/2014/main" id="{1A9B6610-5698-44BC-81E8-B6B4DDD4C93E}"/>
              </a:ext>
            </a:extLst>
          </p:cNvPr>
          <p:cNvPicPr>
            <a:picLocks noChangeAspect="1"/>
          </p:cNvPicPr>
          <p:nvPr/>
        </p:nvPicPr>
        <p:blipFill>
          <a:blip r:embed="rId5"/>
          <a:stretch>
            <a:fillRect/>
          </a:stretch>
        </p:blipFill>
        <p:spPr>
          <a:xfrm>
            <a:off x="40515" y="2030855"/>
            <a:ext cx="8321526" cy="13475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47385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768B-D024-4F20-A926-52166D73EA8F}"/>
              </a:ext>
            </a:extLst>
          </p:cNvPr>
          <p:cNvSpPr>
            <a:spLocks noGrp="1"/>
          </p:cNvSpPr>
          <p:nvPr>
            <p:ph type="title"/>
          </p:nvPr>
        </p:nvSpPr>
        <p:spPr/>
        <p:txBody>
          <a:bodyPr/>
          <a:lstStyle/>
          <a:p>
            <a:r>
              <a:rPr lang="el-GR" dirty="0">
                <a:latin typeface="Calibri" panose="020F0502020204030204" pitchFamily="34" charset="0"/>
                <a:cs typeface="Calibri" panose="020F0502020204030204" pitchFamily="34" charset="0"/>
              </a:rPr>
              <a:t>α</a:t>
            </a:r>
            <a:r>
              <a:rPr lang="en-US" dirty="0"/>
              <a:t>-ketoglutarate (2-oxoglutarate)</a:t>
            </a:r>
          </a:p>
        </p:txBody>
      </p:sp>
      <p:sp>
        <p:nvSpPr>
          <p:cNvPr id="6" name="TextBox 5">
            <a:extLst>
              <a:ext uri="{FF2B5EF4-FFF2-40B4-BE49-F238E27FC236}">
                <a16:creationId xmlns:a16="http://schemas.microsoft.com/office/drawing/2014/main" id="{9EF5CADB-DCE8-409D-9F18-221C0193A827}"/>
              </a:ext>
            </a:extLst>
          </p:cNvPr>
          <p:cNvSpPr txBox="1"/>
          <p:nvPr/>
        </p:nvSpPr>
        <p:spPr>
          <a:xfrm>
            <a:off x="158846" y="6488668"/>
            <a:ext cx="4752391" cy="369332"/>
          </a:xfrm>
          <a:prstGeom prst="rect">
            <a:avLst/>
          </a:prstGeom>
          <a:noFill/>
        </p:spPr>
        <p:txBody>
          <a:bodyPr wrap="none" rtlCol="0">
            <a:spAutoFit/>
          </a:bodyPr>
          <a:lstStyle/>
          <a:p>
            <a:r>
              <a:rPr lang="en-US" dirty="0">
                <a:solidFill>
                  <a:schemeClr val="bg1"/>
                </a:solidFill>
                <a:hlinkClick r:id="rId2">
                  <a:extLst>
                    <a:ext uri="{A12FA001-AC4F-418D-AE19-62706E023703}">
                      <ahyp:hlinkClr xmlns:ahyp="http://schemas.microsoft.com/office/drawing/2018/hyperlinkcolor" val="tx"/>
                    </a:ext>
                  </a:extLst>
                </a:hlinkClick>
              </a:rPr>
              <a:t>https://dev.biologists.org/content/139/11/1895</a:t>
            </a:r>
            <a:endParaRPr lang="en-US" dirty="0">
              <a:solidFill>
                <a:schemeClr val="bg1"/>
              </a:solidFill>
            </a:endParaRPr>
          </a:p>
        </p:txBody>
      </p:sp>
      <p:sp>
        <p:nvSpPr>
          <p:cNvPr id="3" name="Rectangle 2">
            <a:extLst>
              <a:ext uri="{FF2B5EF4-FFF2-40B4-BE49-F238E27FC236}">
                <a16:creationId xmlns:a16="http://schemas.microsoft.com/office/drawing/2014/main" id="{A177AA71-8282-4DDE-926F-DB91E4E7977C}"/>
              </a:ext>
            </a:extLst>
          </p:cNvPr>
          <p:cNvSpPr/>
          <p:nvPr/>
        </p:nvSpPr>
        <p:spPr>
          <a:xfrm>
            <a:off x="3144266" y="2967335"/>
            <a:ext cx="5903476"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Connection Time!!!</a:t>
            </a:r>
          </a:p>
        </p:txBody>
      </p:sp>
    </p:spTree>
    <p:extLst>
      <p:ext uri="{BB962C8B-B14F-4D97-AF65-F5344CB8AC3E}">
        <p14:creationId xmlns:p14="http://schemas.microsoft.com/office/powerpoint/2010/main" val="2385497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51204B-77DC-49E8-A3DD-55230095FA69}"/>
              </a:ext>
            </a:extLst>
          </p:cNvPr>
          <p:cNvPicPr>
            <a:picLocks noChangeAspect="1"/>
          </p:cNvPicPr>
          <p:nvPr/>
        </p:nvPicPr>
        <p:blipFill>
          <a:blip r:embed="rId2"/>
          <a:stretch>
            <a:fillRect/>
          </a:stretch>
        </p:blipFill>
        <p:spPr>
          <a:xfrm>
            <a:off x="309287" y="307589"/>
            <a:ext cx="3895725" cy="2047875"/>
          </a:xfrm>
          <a:prstGeom prst="rect">
            <a:avLst/>
          </a:prstGeom>
        </p:spPr>
      </p:pic>
      <p:sp>
        <p:nvSpPr>
          <p:cNvPr id="3" name="Rectangle 2">
            <a:extLst>
              <a:ext uri="{FF2B5EF4-FFF2-40B4-BE49-F238E27FC236}">
                <a16:creationId xmlns:a16="http://schemas.microsoft.com/office/drawing/2014/main" id="{E4BB74E9-969F-48A2-A954-BAB9C6C5CC1D}"/>
              </a:ext>
            </a:extLst>
          </p:cNvPr>
          <p:cNvSpPr/>
          <p:nvPr/>
        </p:nvSpPr>
        <p:spPr>
          <a:xfrm>
            <a:off x="842293" y="-61743"/>
            <a:ext cx="2138086" cy="369332"/>
          </a:xfrm>
          <a:prstGeom prst="rect">
            <a:avLst/>
          </a:prstGeom>
        </p:spPr>
        <p:txBody>
          <a:bodyPr wrap="none">
            <a:spAutoFit/>
          </a:bodyPr>
          <a:lstStyle/>
          <a:p>
            <a:r>
              <a:rPr lang="en-US" dirty="0"/>
              <a:t>Feinberg – CD113 </a:t>
            </a:r>
            <a:r>
              <a:rPr lang="en-US" baseline="30000" dirty="0"/>
              <a:t>2</a:t>
            </a:r>
            <a:endParaRPr lang="en-US" dirty="0"/>
          </a:p>
        </p:txBody>
      </p:sp>
      <p:pic>
        <p:nvPicPr>
          <p:cNvPr id="4" name="Picture 3">
            <a:extLst>
              <a:ext uri="{FF2B5EF4-FFF2-40B4-BE49-F238E27FC236}">
                <a16:creationId xmlns:a16="http://schemas.microsoft.com/office/drawing/2014/main" id="{88379589-E251-4780-8794-A64B5E939DD1}"/>
              </a:ext>
            </a:extLst>
          </p:cNvPr>
          <p:cNvPicPr>
            <a:picLocks noChangeAspect="1"/>
          </p:cNvPicPr>
          <p:nvPr/>
        </p:nvPicPr>
        <p:blipFill>
          <a:blip r:embed="rId3"/>
          <a:stretch>
            <a:fillRect/>
          </a:stretch>
        </p:blipFill>
        <p:spPr>
          <a:xfrm>
            <a:off x="309287" y="2965537"/>
            <a:ext cx="4128272" cy="3344131"/>
          </a:xfrm>
          <a:prstGeom prst="rect">
            <a:avLst/>
          </a:prstGeom>
        </p:spPr>
      </p:pic>
      <p:sp>
        <p:nvSpPr>
          <p:cNvPr id="5" name="Rectangle 4">
            <a:extLst>
              <a:ext uri="{FF2B5EF4-FFF2-40B4-BE49-F238E27FC236}">
                <a16:creationId xmlns:a16="http://schemas.microsoft.com/office/drawing/2014/main" id="{B85A1FA4-9DF1-4A55-8AE9-A464F843E71E}"/>
              </a:ext>
            </a:extLst>
          </p:cNvPr>
          <p:cNvSpPr/>
          <p:nvPr/>
        </p:nvSpPr>
        <p:spPr>
          <a:xfrm>
            <a:off x="842293" y="2475834"/>
            <a:ext cx="3093219" cy="369332"/>
          </a:xfrm>
          <a:prstGeom prst="rect">
            <a:avLst/>
          </a:prstGeom>
        </p:spPr>
        <p:txBody>
          <a:bodyPr wrap="none">
            <a:spAutoFit/>
          </a:bodyPr>
          <a:lstStyle/>
          <a:p>
            <a:r>
              <a:rPr lang="en-US" dirty="0" err="1"/>
              <a:t>Lodish</a:t>
            </a:r>
            <a:r>
              <a:rPr lang="en-US" dirty="0"/>
              <a:t>, Advanced Cell Bio II </a:t>
            </a:r>
            <a:r>
              <a:rPr lang="en-US" baseline="30000" dirty="0"/>
              <a:t>3</a:t>
            </a:r>
            <a:endParaRPr lang="en-US" dirty="0"/>
          </a:p>
        </p:txBody>
      </p:sp>
      <p:cxnSp>
        <p:nvCxnSpPr>
          <p:cNvPr id="7" name="Straight Arrow Connector 6">
            <a:extLst>
              <a:ext uri="{FF2B5EF4-FFF2-40B4-BE49-F238E27FC236}">
                <a16:creationId xmlns:a16="http://schemas.microsoft.com/office/drawing/2014/main" id="{DC59351A-4474-4B14-A04E-500D23A2E7B5}"/>
              </a:ext>
            </a:extLst>
          </p:cNvPr>
          <p:cNvCxnSpPr>
            <a:cxnSpLocks/>
          </p:cNvCxnSpPr>
          <p:nvPr/>
        </p:nvCxnSpPr>
        <p:spPr>
          <a:xfrm flipH="1">
            <a:off x="4437560" y="3429000"/>
            <a:ext cx="492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CDA9B4E-ED1A-49C0-AC5C-31D878F86A68}"/>
              </a:ext>
            </a:extLst>
          </p:cNvPr>
          <p:cNvPicPr>
            <a:picLocks noChangeAspect="1"/>
          </p:cNvPicPr>
          <p:nvPr/>
        </p:nvPicPr>
        <p:blipFill>
          <a:blip r:embed="rId4"/>
          <a:stretch>
            <a:fillRect/>
          </a:stretch>
        </p:blipFill>
        <p:spPr>
          <a:xfrm>
            <a:off x="4929809" y="2015871"/>
            <a:ext cx="4553210" cy="4371673"/>
          </a:xfrm>
          <a:prstGeom prst="rect">
            <a:avLst/>
          </a:prstGeom>
        </p:spPr>
      </p:pic>
      <p:sp>
        <p:nvSpPr>
          <p:cNvPr id="6" name="TextBox 5">
            <a:extLst>
              <a:ext uri="{FF2B5EF4-FFF2-40B4-BE49-F238E27FC236}">
                <a16:creationId xmlns:a16="http://schemas.microsoft.com/office/drawing/2014/main" id="{2E559531-FFCF-4B86-AE6F-748DD48C5CBA}"/>
              </a:ext>
            </a:extLst>
          </p:cNvPr>
          <p:cNvSpPr txBox="1"/>
          <p:nvPr/>
        </p:nvSpPr>
        <p:spPr>
          <a:xfrm>
            <a:off x="4570081" y="122923"/>
            <a:ext cx="7754441" cy="230832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↑2-hydroxy-glutarate   </a:t>
            </a:r>
            <a:r>
              <a:rPr lang="en-US" dirty="0">
                <a:solidFill>
                  <a:schemeClr val="accent6">
                    <a:lumMod val="75000"/>
                  </a:schemeClr>
                </a:solidFill>
                <a:latin typeface="Calibri" panose="020F0502020204030204" pitchFamily="34" charset="0"/>
                <a:cs typeface="Calibri" panose="020F0502020204030204" pitchFamily="34" charset="0"/>
              </a:rPr>
              <a:t>↓ Active DNA Demethylation </a:t>
            </a:r>
          </a:p>
          <a:p>
            <a:r>
              <a:rPr lang="en-US" dirty="0">
                <a:solidFill>
                  <a:schemeClr val="accent6">
                    <a:lumMod val="75000"/>
                  </a:schemeClr>
                </a:solidFill>
                <a:latin typeface="Calibri" panose="020F0502020204030204" pitchFamily="34" charset="0"/>
                <a:cs typeface="Calibri" panose="020F0502020204030204" pitchFamily="34" charset="0"/>
              </a:rPr>
              <a:t>                                          ↑Promoter DNA CH</a:t>
            </a:r>
            <a:r>
              <a:rPr lang="en-US" baseline="-25000" dirty="0">
                <a:solidFill>
                  <a:schemeClr val="accent6">
                    <a:lumMod val="75000"/>
                  </a:schemeClr>
                </a:solidFill>
                <a:latin typeface="Calibri" panose="020F0502020204030204" pitchFamily="34" charset="0"/>
                <a:cs typeface="Calibri" panose="020F0502020204030204" pitchFamily="34" charset="0"/>
              </a:rPr>
              <a:t>3</a:t>
            </a:r>
            <a:r>
              <a:rPr lang="en-US" dirty="0">
                <a:solidFill>
                  <a:schemeClr val="accent6">
                    <a:lumMod val="75000"/>
                  </a:schemeClr>
                </a:solidFill>
                <a:latin typeface="Calibri" panose="020F0502020204030204" pitchFamily="34" charset="0"/>
                <a:cs typeface="Calibri" panose="020F0502020204030204" pitchFamily="34" charset="0"/>
              </a:rPr>
              <a:t> in Differentiated </a:t>
            </a:r>
          </a:p>
          <a:p>
            <a:r>
              <a:rPr lang="en-US" dirty="0">
                <a:solidFill>
                  <a:schemeClr val="accent6">
                    <a:lumMod val="75000"/>
                  </a:schemeClr>
                </a:solidFill>
                <a:latin typeface="Calibri" panose="020F0502020204030204" pitchFamily="34" charset="0"/>
                <a:cs typeface="Calibri" panose="020F0502020204030204" pitchFamily="34" charset="0"/>
              </a:rPr>
              <a:t>                                              Associated Genes</a:t>
            </a:r>
          </a:p>
          <a:p>
            <a:r>
              <a:rPr lang="en-US" dirty="0">
                <a:solidFill>
                  <a:schemeClr val="accent2">
                    <a:lumMod val="75000"/>
                  </a:schemeClr>
                </a:solidFill>
                <a:latin typeface="Calibri" panose="020F0502020204030204" pitchFamily="34" charset="0"/>
                <a:cs typeface="Calibri" panose="020F0502020204030204" pitchFamily="34" charset="0"/>
              </a:rPr>
              <a:t>                                          ↓ Histone Demethylation </a:t>
            </a:r>
          </a:p>
          <a:p>
            <a:r>
              <a:rPr lang="en-US" dirty="0">
                <a:solidFill>
                  <a:schemeClr val="accent2">
                    <a:lumMod val="75000"/>
                  </a:schemeClr>
                </a:solidFill>
                <a:latin typeface="Calibri" panose="020F0502020204030204" pitchFamily="34" charset="0"/>
                <a:cs typeface="Calibri" panose="020F0502020204030204" pitchFamily="34" charset="0"/>
              </a:rPr>
              <a:t>                                          ↑ Histone Methylation = “repression of the inducible</a:t>
            </a:r>
          </a:p>
          <a:p>
            <a:r>
              <a:rPr lang="en-US" dirty="0">
                <a:solidFill>
                  <a:schemeClr val="accent2">
                    <a:lumMod val="75000"/>
                  </a:schemeClr>
                </a:solidFill>
                <a:latin typeface="Calibri" panose="020F0502020204030204" pitchFamily="34" charset="0"/>
                <a:cs typeface="Calibri" panose="020F0502020204030204" pitchFamily="34" charset="0"/>
              </a:rPr>
              <a:t>                                               expression of lineage-specific differentiation genes </a:t>
            </a:r>
          </a:p>
          <a:p>
            <a:r>
              <a:rPr lang="en-US" dirty="0">
                <a:solidFill>
                  <a:schemeClr val="accent2">
                    <a:lumMod val="75000"/>
                  </a:schemeClr>
                </a:solidFill>
                <a:latin typeface="Calibri" panose="020F0502020204030204" pitchFamily="34" charset="0"/>
                <a:cs typeface="Calibri" panose="020F0502020204030204" pitchFamily="34" charset="0"/>
              </a:rPr>
              <a:t>                                               and a block to differentiation” – Lu, et al. (2012) </a:t>
            </a:r>
            <a:r>
              <a:rPr lang="en-US" baseline="30000" dirty="0">
                <a:solidFill>
                  <a:schemeClr val="accent2">
                    <a:lumMod val="75000"/>
                  </a:schemeClr>
                </a:solidFill>
                <a:latin typeface="Calibri" panose="020F0502020204030204" pitchFamily="34" charset="0"/>
                <a:cs typeface="Calibri" panose="020F0502020204030204" pitchFamily="34" charset="0"/>
              </a:rPr>
              <a:t>4</a:t>
            </a:r>
            <a:endParaRPr lang="en-US" dirty="0">
              <a:solidFill>
                <a:schemeClr val="accent2">
                  <a:lumMod val="75000"/>
                </a:schemeClr>
              </a:solidFill>
              <a:latin typeface="Calibri" panose="020F0502020204030204" pitchFamily="34" charset="0"/>
              <a:cs typeface="Calibri" panose="020F0502020204030204" pitchFamily="34" charset="0"/>
            </a:endParaRPr>
          </a:p>
          <a:p>
            <a:endParaRPr lang="en-US" dirty="0">
              <a:solidFill>
                <a:schemeClr val="accent6">
                  <a:lumMod val="75000"/>
                </a:schemeClr>
              </a:solidFill>
            </a:endParaRPr>
          </a:p>
        </p:txBody>
      </p:sp>
      <p:sp>
        <p:nvSpPr>
          <p:cNvPr id="8" name="TextBox 7">
            <a:extLst>
              <a:ext uri="{FF2B5EF4-FFF2-40B4-BE49-F238E27FC236}">
                <a16:creationId xmlns:a16="http://schemas.microsoft.com/office/drawing/2014/main" id="{193D2DA8-3EE9-455D-B176-EC6FE0AA3734}"/>
              </a:ext>
            </a:extLst>
          </p:cNvPr>
          <p:cNvSpPr txBox="1"/>
          <p:nvPr/>
        </p:nvSpPr>
        <p:spPr>
          <a:xfrm>
            <a:off x="9633628" y="2431247"/>
            <a:ext cx="2410596" cy="1477328"/>
          </a:xfrm>
          <a:prstGeom prst="rect">
            <a:avLst/>
          </a:prstGeom>
          <a:noFill/>
        </p:spPr>
        <p:txBody>
          <a:bodyPr wrap="none" rtlCol="0">
            <a:spAutoFit/>
          </a:bodyPr>
          <a:lstStyle/>
          <a:p>
            <a:r>
              <a:rPr lang="en-US" dirty="0"/>
              <a:t>One effect of DNA </a:t>
            </a:r>
          </a:p>
          <a:p>
            <a:r>
              <a:rPr lang="en-US" dirty="0"/>
              <a:t>hypermethylation </a:t>
            </a:r>
          </a:p>
          <a:p>
            <a:r>
              <a:rPr lang="en-US" dirty="0"/>
              <a:t>is blockade of cell </a:t>
            </a:r>
          </a:p>
          <a:p>
            <a:r>
              <a:rPr lang="en-US" dirty="0"/>
              <a:t>Differentiation” – </a:t>
            </a:r>
          </a:p>
          <a:p>
            <a:r>
              <a:rPr lang="en-US" dirty="0" err="1"/>
              <a:t>Bledea</a:t>
            </a:r>
            <a:r>
              <a:rPr lang="en-US" dirty="0"/>
              <a:t>, et al.  (2019) </a:t>
            </a:r>
            <a:r>
              <a:rPr lang="en-US" baseline="30000" dirty="0"/>
              <a:t>5</a:t>
            </a:r>
            <a:endParaRPr lang="en-US" dirty="0"/>
          </a:p>
        </p:txBody>
      </p:sp>
      <p:sp>
        <p:nvSpPr>
          <p:cNvPr id="9" name="TextBox 8">
            <a:extLst>
              <a:ext uri="{FF2B5EF4-FFF2-40B4-BE49-F238E27FC236}">
                <a16:creationId xmlns:a16="http://schemas.microsoft.com/office/drawing/2014/main" id="{EAC57FC9-7F6E-40D3-B87B-E11049DE79DB}"/>
              </a:ext>
            </a:extLst>
          </p:cNvPr>
          <p:cNvSpPr txBox="1"/>
          <p:nvPr/>
        </p:nvSpPr>
        <p:spPr>
          <a:xfrm>
            <a:off x="66519" y="6430039"/>
            <a:ext cx="5707524" cy="369332"/>
          </a:xfrm>
          <a:prstGeom prst="rect">
            <a:avLst/>
          </a:prstGeom>
          <a:noFill/>
        </p:spPr>
        <p:txBody>
          <a:bodyPr wrap="none" rtlCol="0">
            <a:spAutoFit/>
          </a:bodyPr>
          <a:lstStyle/>
          <a:p>
            <a:r>
              <a:rPr lang="en-US" dirty="0">
                <a:solidFill>
                  <a:schemeClr val="bg1"/>
                </a:solidFill>
                <a:hlinkClick r:id="rId5">
                  <a:extLst>
                    <a:ext uri="{A12FA001-AC4F-418D-AE19-62706E023703}">
                      <ahyp:hlinkClr xmlns:ahyp="http://schemas.microsoft.com/office/drawing/2018/hyperlinkcolor" val="tx"/>
                    </a:ext>
                  </a:extLst>
                </a:hlinkClick>
              </a:rPr>
              <a:t>https://www.nature.com/articles/s41598-019-53262-7</a:t>
            </a:r>
            <a:r>
              <a:rPr lang="en-US" dirty="0">
                <a:solidFill>
                  <a:schemeClr val="bg1"/>
                </a:solidFill>
              </a:rPr>
              <a:t> </a:t>
            </a:r>
            <a:r>
              <a:rPr lang="en-US" baseline="30000" dirty="0">
                <a:solidFill>
                  <a:schemeClr val="bg1"/>
                </a:solidFill>
              </a:rPr>
              <a:t>5</a:t>
            </a:r>
            <a:endParaRPr lang="en-US" b="1" dirty="0">
              <a:solidFill>
                <a:schemeClr val="bg1"/>
              </a:solidFill>
            </a:endParaRPr>
          </a:p>
        </p:txBody>
      </p:sp>
      <p:sp>
        <p:nvSpPr>
          <p:cNvPr id="11" name="TextBox 10">
            <a:extLst>
              <a:ext uri="{FF2B5EF4-FFF2-40B4-BE49-F238E27FC236}">
                <a16:creationId xmlns:a16="http://schemas.microsoft.com/office/drawing/2014/main" id="{CCDFC2B2-8CBC-4DFE-A30C-A94C198240EA}"/>
              </a:ext>
            </a:extLst>
          </p:cNvPr>
          <p:cNvSpPr txBox="1"/>
          <p:nvPr/>
        </p:nvSpPr>
        <p:spPr>
          <a:xfrm>
            <a:off x="6675499" y="5632174"/>
            <a:ext cx="530915"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9389DC33-DB01-4F89-BD36-1C21C6267068}"/>
              </a:ext>
            </a:extLst>
          </p:cNvPr>
          <p:cNvSpPr txBox="1"/>
          <p:nvPr/>
        </p:nvSpPr>
        <p:spPr>
          <a:xfrm>
            <a:off x="9300116" y="5626412"/>
            <a:ext cx="365806"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13" name="TextBox 12">
            <a:extLst>
              <a:ext uri="{FF2B5EF4-FFF2-40B4-BE49-F238E27FC236}">
                <a16:creationId xmlns:a16="http://schemas.microsoft.com/office/drawing/2014/main" id="{56EC60BD-AB4A-4783-A8A0-79D9733189ED}"/>
              </a:ext>
            </a:extLst>
          </p:cNvPr>
          <p:cNvSpPr txBox="1"/>
          <p:nvPr/>
        </p:nvSpPr>
        <p:spPr>
          <a:xfrm>
            <a:off x="8852710" y="5940336"/>
            <a:ext cx="365806"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15" name="TextBox 14">
            <a:extLst>
              <a:ext uri="{FF2B5EF4-FFF2-40B4-BE49-F238E27FC236}">
                <a16:creationId xmlns:a16="http://schemas.microsoft.com/office/drawing/2014/main" id="{303DA314-254B-47F9-B7EA-2EC49BA106A7}"/>
              </a:ext>
            </a:extLst>
          </p:cNvPr>
          <p:cNvSpPr txBox="1"/>
          <p:nvPr/>
        </p:nvSpPr>
        <p:spPr>
          <a:xfrm>
            <a:off x="7339676" y="6430039"/>
            <a:ext cx="4798365" cy="369332"/>
          </a:xfrm>
          <a:prstGeom prst="rect">
            <a:avLst/>
          </a:prstGeom>
          <a:noFill/>
        </p:spPr>
        <p:txBody>
          <a:bodyPr wrap="none" rtlCol="0">
            <a:spAutoFit/>
          </a:bodyPr>
          <a:lstStyle/>
          <a:p>
            <a:r>
              <a:rPr lang="en-US" dirty="0">
                <a:solidFill>
                  <a:schemeClr val="bg1"/>
                </a:solidFill>
                <a:hlinkClick r:id="rId6">
                  <a:extLst>
                    <a:ext uri="{A12FA001-AC4F-418D-AE19-62706E023703}">
                      <ahyp:hlinkClr xmlns:ahyp="http://schemas.microsoft.com/office/drawing/2018/hyperlinkcolor" val="tx"/>
                    </a:ext>
                  </a:extLst>
                </a:hlinkClick>
              </a:rPr>
              <a:t>https://www.nature.com/articles/nature10860</a:t>
            </a:r>
            <a:r>
              <a:rPr lang="en-US" dirty="0">
                <a:solidFill>
                  <a:schemeClr val="bg1"/>
                </a:solidFill>
              </a:rPr>
              <a:t> </a:t>
            </a:r>
            <a:r>
              <a:rPr lang="en-US" baseline="30000" dirty="0">
                <a:solidFill>
                  <a:schemeClr val="bg1"/>
                </a:solidFill>
              </a:rPr>
              <a:t>4</a:t>
            </a:r>
            <a:endParaRPr lang="en-US" dirty="0">
              <a:solidFill>
                <a:schemeClr val="bg1"/>
              </a:solidFill>
            </a:endParaRPr>
          </a:p>
        </p:txBody>
      </p:sp>
      <p:pic>
        <p:nvPicPr>
          <p:cNvPr id="16" name="Picture 15">
            <a:extLst>
              <a:ext uri="{FF2B5EF4-FFF2-40B4-BE49-F238E27FC236}">
                <a16:creationId xmlns:a16="http://schemas.microsoft.com/office/drawing/2014/main" id="{22B3D2DC-B315-4BFB-B975-8F463AD18299}"/>
              </a:ext>
            </a:extLst>
          </p:cNvPr>
          <p:cNvPicPr>
            <a:picLocks noChangeAspect="1"/>
          </p:cNvPicPr>
          <p:nvPr/>
        </p:nvPicPr>
        <p:blipFill>
          <a:blip r:embed="rId7"/>
          <a:stretch>
            <a:fillRect/>
          </a:stretch>
        </p:blipFill>
        <p:spPr>
          <a:xfrm>
            <a:off x="10459368" y="3887762"/>
            <a:ext cx="1342066" cy="2499782"/>
          </a:xfrm>
          <a:prstGeom prst="rect">
            <a:avLst/>
          </a:prstGeom>
        </p:spPr>
      </p:pic>
    </p:spTree>
    <p:extLst>
      <p:ext uri="{BB962C8B-B14F-4D97-AF65-F5344CB8AC3E}">
        <p14:creationId xmlns:p14="http://schemas.microsoft.com/office/powerpoint/2010/main" val="1205161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ure thumbnail fx1">
            <a:extLst>
              <a:ext uri="{FF2B5EF4-FFF2-40B4-BE49-F238E27FC236}">
                <a16:creationId xmlns:a16="http://schemas.microsoft.com/office/drawing/2014/main" id="{24503C35-B5E6-4EF3-9B91-E348CE278C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70" y="470040"/>
            <a:ext cx="5381625" cy="53816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01AAD18-93CE-4F7E-8994-831EFBF13550}"/>
              </a:ext>
            </a:extLst>
          </p:cNvPr>
          <p:cNvSpPr/>
          <p:nvPr/>
        </p:nvSpPr>
        <p:spPr>
          <a:xfrm>
            <a:off x="5976730" y="290523"/>
            <a:ext cx="6096000" cy="923330"/>
          </a:xfrm>
          <a:prstGeom prst="rect">
            <a:avLst/>
          </a:prstGeom>
        </p:spPr>
        <p:txBody>
          <a:bodyPr>
            <a:spAutoFit/>
          </a:bodyPr>
          <a:lstStyle/>
          <a:p>
            <a:r>
              <a:rPr lang="en-US" dirty="0">
                <a:latin typeface="Helvetica" panose="020B0604020202020204" pitchFamily="34" charset="0"/>
              </a:rPr>
              <a:t>Low-Grade Astrocytoma Mutations in IDH1, P53, and ATRX Cooperate to Block Differentiation of Human Neural Stem Cells via Repression of SOX2 </a:t>
            </a:r>
            <a:r>
              <a:rPr lang="en-US" baseline="30000" dirty="0">
                <a:latin typeface="Helvetica" panose="020B0604020202020204" pitchFamily="34" charset="0"/>
              </a:rPr>
              <a:t>6</a:t>
            </a:r>
            <a:endParaRPr lang="en-US" b="0" i="0" dirty="0">
              <a:effectLst/>
              <a:latin typeface="Helvetica" panose="020B0604020202020204" pitchFamily="34" charset="0"/>
            </a:endParaRPr>
          </a:p>
        </p:txBody>
      </p:sp>
      <p:pic>
        <p:nvPicPr>
          <p:cNvPr id="3" name="Picture 2">
            <a:extLst>
              <a:ext uri="{FF2B5EF4-FFF2-40B4-BE49-F238E27FC236}">
                <a16:creationId xmlns:a16="http://schemas.microsoft.com/office/drawing/2014/main" id="{1779FF39-3F8F-4605-92AC-56BA83E04AEB}"/>
              </a:ext>
            </a:extLst>
          </p:cNvPr>
          <p:cNvPicPr>
            <a:picLocks noChangeAspect="1"/>
          </p:cNvPicPr>
          <p:nvPr/>
        </p:nvPicPr>
        <p:blipFill>
          <a:blip r:embed="rId4"/>
          <a:stretch>
            <a:fillRect/>
          </a:stretch>
        </p:blipFill>
        <p:spPr>
          <a:xfrm>
            <a:off x="6164952" y="2481470"/>
            <a:ext cx="5838825" cy="3057525"/>
          </a:xfrm>
          <a:prstGeom prst="rect">
            <a:avLst/>
          </a:prstGeom>
        </p:spPr>
      </p:pic>
      <p:sp>
        <p:nvSpPr>
          <p:cNvPr id="4" name="Rectangle 3">
            <a:extLst>
              <a:ext uri="{FF2B5EF4-FFF2-40B4-BE49-F238E27FC236}">
                <a16:creationId xmlns:a16="http://schemas.microsoft.com/office/drawing/2014/main" id="{01F942B8-7C17-4EA7-8717-144CDA156F12}"/>
              </a:ext>
            </a:extLst>
          </p:cNvPr>
          <p:cNvSpPr/>
          <p:nvPr/>
        </p:nvSpPr>
        <p:spPr>
          <a:xfrm>
            <a:off x="5096565" y="6463128"/>
            <a:ext cx="7460974" cy="369332"/>
          </a:xfrm>
          <a:prstGeom prst="rect">
            <a:avLst/>
          </a:prstGeom>
        </p:spPr>
        <p:txBody>
          <a:bodyPr wrap="square">
            <a:spAutoFit/>
          </a:bodyPr>
          <a:lstStyle/>
          <a:p>
            <a:r>
              <a:rPr lang="en-US" dirty="0">
                <a:solidFill>
                  <a:schemeClr val="bg1"/>
                </a:solidFill>
                <a:hlinkClick r:id="rId5">
                  <a:extLst>
                    <a:ext uri="{A12FA001-AC4F-418D-AE19-62706E023703}">
                      <ahyp:hlinkClr xmlns:ahyp="http://schemas.microsoft.com/office/drawing/2018/hyperlinkcolor" val="tx"/>
                    </a:ext>
                  </a:extLst>
                </a:hlinkClick>
              </a:rPr>
              <a:t>https://www.cell.com/cell-reports/comments/S2211-1247(17)31426-2</a:t>
            </a:r>
            <a:endParaRPr lang="en-US" dirty="0">
              <a:solidFill>
                <a:schemeClr val="bg1"/>
              </a:solidFill>
            </a:endParaRPr>
          </a:p>
        </p:txBody>
      </p:sp>
      <p:sp>
        <p:nvSpPr>
          <p:cNvPr id="5" name="TextBox 4">
            <a:extLst>
              <a:ext uri="{FF2B5EF4-FFF2-40B4-BE49-F238E27FC236}">
                <a16:creationId xmlns:a16="http://schemas.microsoft.com/office/drawing/2014/main" id="{CC18F830-7299-4D93-B283-52E7B1557F7C}"/>
              </a:ext>
            </a:extLst>
          </p:cNvPr>
          <p:cNvSpPr txBox="1"/>
          <p:nvPr/>
        </p:nvSpPr>
        <p:spPr>
          <a:xfrm>
            <a:off x="8090452" y="1986161"/>
            <a:ext cx="3302122" cy="369332"/>
          </a:xfrm>
          <a:prstGeom prst="rect">
            <a:avLst/>
          </a:prstGeom>
          <a:noFill/>
        </p:spPr>
        <p:txBody>
          <a:bodyPr wrap="none" rtlCol="0">
            <a:spAutoFit/>
          </a:bodyPr>
          <a:lstStyle/>
          <a:p>
            <a:r>
              <a:rPr lang="en-US" dirty="0"/>
              <a:t>Illumina 450K Methylation Array</a:t>
            </a:r>
          </a:p>
        </p:txBody>
      </p:sp>
    </p:spTree>
    <p:extLst>
      <p:ext uri="{BB962C8B-B14F-4D97-AF65-F5344CB8AC3E}">
        <p14:creationId xmlns:p14="http://schemas.microsoft.com/office/powerpoint/2010/main" val="658765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50CC6A-F3AC-4D4E-9592-FCB3CC336464}"/>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Sources</a:t>
            </a:r>
          </a:p>
        </p:txBody>
      </p:sp>
      <p:sp>
        <p:nvSpPr>
          <p:cNvPr id="20" name="Content Placeholder 2">
            <a:extLst>
              <a:ext uri="{FF2B5EF4-FFF2-40B4-BE49-F238E27FC236}">
                <a16:creationId xmlns:a16="http://schemas.microsoft.com/office/drawing/2014/main" id="{19A09209-6EFB-40E8-9D3C-CF3AE2C440A5}"/>
              </a:ext>
            </a:extLst>
          </p:cNvPr>
          <p:cNvSpPr>
            <a:spLocks noGrp="1"/>
          </p:cNvSpPr>
          <p:nvPr>
            <p:ph idx="1"/>
          </p:nvPr>
        </p:nvSpPr>
        <p:spPr>
          <a:xfrm>
            <a:off x="386080" y="2151879"/>
            <a:ext cx="10769600" cy="3193294"/>
          </a:xfrm>
        </p:spPr>
        <p:txBody>
          <a:bodyPr>
            <a:normAutofit/>
          </a:bodyPr>
          <a:lstStyle/>
          <a:p>
            <a:pPr marL="457200" indent="-457200">
              <a:lnSpc>
                <a:spcPct val="100000"/>
              </a:lnSpc>
              <a:spcBef>
                <a:spcPts val="0"/>
              </a:spcBef>
              <a:spcAft>
                <a:spcPts val="0"/>
              </a:spcAft>
              <a:buFont typeface="+mj-lt"/>
              <a:buAutoNum type="arabicPeriod"/>
            </a:pPr>
            <a:r>
              <a:rPr lang="en-US" sz="1200" dirty="0"/>
              <a:t>Yang, C., Wu, J., Sinha, S. H., </a:t>
            </a:r>
            <a:r>
              <a:rPr lang="en-US" sz="1200" dirty="0" err="1"/>
              <a:t>Neveu</a:t>
            </a:r>
            <a:r>
              <a:rPr lang="en-US" sz="1200" dirty="0"/>
              <a:t>, J. M., &amp; Zheng, Y. G. (2012). Autoacetylation of the MYST lysine acetyltransferase MOF protein. </a:t>
            </a:r>
            <a:r>
              <a:rPr lang="en-US" sz="1200" i="1" dirty="0"/>
              <a:t>The Journal of biological chemistry</a:t>
            </a:r>
            <a:r>
              <a:rPr lang="en-US" sz="1200" dirty="0"/>
              <a:t>, </a:t>
            </a:r>
            <a:r>
              <a:rPr lang="en-US" sz="1200" i="1" dirty="0"/>
              <a:t>287</a:t>
            </a:r>
            <a:r>
              <a:rPr lang="en-US" sz="1200" dirty="0"/>
              <a:t>(42), 34917–34926. </a:t>
            </a:r>
            <a:r>
              <a:rPr lang="en-US" sz="1200" dirty="0">
                <a:hlinkClick r:id="rId3"/>
              </a:rPr>
              <a:t>https://doi.org/10.1074/jbc.M112.359356</a:t>
            </a:r>
            <a:endParaRPr lang="en-US" sz="1200" dirty="0"/>
          </a:p>
          <a:p>
            <a:pPr marL="457200" indent="-457200">
              <a:lnSpc>
                <a:spcPct val="100000"/>
              </a:lnSpc>
              <a:spcBef>
                <a:spcPts val="0"/>
              </a:spcBef>
              <a:spcAft>
                <a:spcPts val="0"/>
              </a:spcAft>
              <a:buFont typeface="+mj-lt"/>
              <a:buAutoNum type="arabicPeriod"/>
            </a:pPr>
            <a:r>
              <a:rPr lang="en-US" sz="1200" dirty="0"/>
              <a:t>Feinberg, A., Ohlsson, R. &amp; </a:t>
            </a:r>
            <a:r>
              <a:rPr lang="en-US" sz="1200" dirty="0" err="1"/>
              <a:t>Henikoff</a:t>
            </a:r>
            <a:r>
              <a:rPr lang="en-US" sz="1200" dirty="0"/>
              <a:t>, S. The epigenetic progenitor origin of human cancer. Nat Rev Genet 7, 21–33 (2006). </a:t>
            </a:r>
            <a:r>
              <a:rPr lang="en-US" sz="1200" dirty="0">
                <a:hlinkClick r:id="rId4"/>
              </a:rPr>
              <a:t>https://doi.org/10.1038/nrg1748</a:t>
            </a:r>
            <a:endParaRPr lang="en-US" sz="1200" dirty="0"/>
          </a:p>
          <a:p>
            <a:pPr marL="457200" indent="-457200">
              <a:lnSpc>
                <a:spcPct val="100000"/>
              </a:lnSpc>
              <a:spcBef>
                <a:spcPts val="0"/>
              </a:spcBef>
              <a:spcAft>
                <a:spcPts val="0"/>
              </a:spcAft>
              <a:buFont typeface="+mj-lt"/>
              <a:buAutoNum type="arabicPeriod"/>
            </a:pPr>
            <a:r>
              <a:rPr lang="en-US" sz="1200" dirty="0" err="1"/>
              <a:t>Lodish</a:t>
            </a:r>
            <a:r>
              <a:rPr lang="en-US" sz="1200" dirty="0"/>
              <a:t>, H., Berk, A., Kaiser, C., Krieger, M., </a:t>
            </a:r>
            <a:r>
              <a:rPr lang="en-US" sz="1200" dirty="0" err="1"/>
              <a:t>Bretscher</a:t>
            </a:r>
            <a:r>
              <a:rPr lang="en-US" sz="1200" dirty="0"/>
              <a:t>, A., </a:t>
            </a:r>
            <a:r>
              <a:rPr lang="en-US" sz="1200" dirty="0" err="1"/>
              <a:t>Ploegh</a:t>
            </a:r>
            <a:r>
              <a:rPr lang="en-US" sz="1200" dirty="0"/>
              <a:t>, H., Amon, A. and Martin, K. (2016). Molecular Cell Biology. New York: W.H. Freeman and Company.</a:t>
            </a:r>
          </a:p>
          <a:p>
            <a:pPr marL="457200" indent="-457200">
              <a:lnSpc>
                <a:spcPct val="100000"/>
              </a:lnSpc>
              <a:spcBef>
                <a:spcPts val="0"/>
              </a:spcBef>
              <a:spcAft>
                <a:spcPts val="0"/>
              </a:spcAft>
              <a:buFont typeface="+mj-lt"/>
              <a:buAutoNum type="arabicPeriod"/>
            </a:pPr>
            <a:r>
              <a:rPr lang="en-US" sz="1200" dirty="0"/>
              <a:t>Lu, C., Ward, P., Kapoor, G. et al. IDH mutation impairs histone demethylation and results in a block to cell differentiation. Nature 483, 474–478 (2012).</a:t>
            </a:r>
          </a:p>
          <a:p>
            <a:pPr marL="457200" indent="-457200">
              <a:lnSpc>
                <a:spcPct val="100000"/>
              </a:lnSpc>
              <a:spcBef>
                <a:spcPts val="0"/>
              </a:spcBef>
              <a:spcAft>
                <a:spcPts val="0"/>
              </a:spcAft>
              <a:buFont typeface="+mj-lt"/>
              <a:buAutoNum type="arabicPeriod"/>
            </a:pPr>
            <a:r>
              <a:rPr lang="en-US" sz="1200" dirty="0" err="1"/>
              <a:t>Bledea</a:t>
            </a:r>
            <a:r>
              <a:rPr lang="en-US" sz="1200" dirty="0"/>
              <a:t>, R., </a:t>
            </a:r>
            <a:r>
              <a:rPr lang="en-US" sz="1200" dirty="0" err="1"/>
              <a:t>Vasudevaraja</a:t>
            </a:r>
            <a:r>
              <a:rPr lang="en-US" sz="1200" dirty="0"/>
              <a:t>, V., Patel, S. et al. Functional and topographic effects on DNA methylation in IDH1/2 mutant cancers. Sci Rep 9, 16830 (2019). https://doi.org/10.1038/s41598-019-53262-7</a:t>
            </a:r>
          </a:p>
          <a:p>
            <a:pPr marL="457200" indent="-457200">
              <a:lnSpc>
                <a:spcPct val="100000"/>
              </a:lnSpc>
              <a:spcBef>
                <a:spcPts val="0"/>
              </a:spcBef>
              <a:spcAft>
                <a:spcPts val="0"/>
              </a:spcAft>
              <a:buFont typeface="+mj-lt"/>
              <a:buAutoNum type="arabicPeriod"/>
            </a:pPr>
            <a:r>
              <a:rPr lang="en-US" sz="1200" dirty="0"/>
              <a:t>Modrek, A. S., Golub, D., Khan, T., Bready, D., Prado, J., Bowman, C., Deng, J., Zhang, G., Rocha, P. P., </a:t>
            </a:r>
            <a:r>
              <a:rPr lang="en-US" sz="1200" dirty="0" err="1"/>
              <a:t>Raviram</a:t>
            </a:r>
            <a:r>
              <a:rPr lang="en-US" sz="1200" dirty="0"/>
              <a:t>, R., </a:t>
            </a:r>
            <a:r>
              <a:rPr lang="en-US" sz="1200" dirty="0" err="1"/>
              <a:t>Lazaris</a:t>
            </a:r>
            <a:r>
              <a:rPr lang="en-US" sz="1200" dirty="0"/>
              <a:t>, C., Stafford, J. M., LeRoy, G., Kader, M., Dhaliwal, J., </a:t>
            </a:r>
            <a:r>
              <a:rPr lang="en-US" sz="1200" dirty="0" err="1"/>
              <a:t>Bayin</a:t>
            </a:r>
            <a:r>
              <a:rPr lang="en-US" sz="1200" dirty="0"/>
              <a:t>, N. S., </a:t>
            </a:r>
            <a:r>
              <a:rPr lang="en-US" sz="1200" dirty="0" err="1"/>
              <a:t>Frenster</a:t>
            </a:r>
            <a:r>
              <a:rPr lang="en-US" sz="1200" dirty="0"/>
              <a:t>, J. D., Serrano, J., </a:t>
            </a:r>
            <a:r>
              <a:rPr lang="en-US" sz="1200" dirty="0" err="1"/>
              <a:t>Chiriboga</a:t>
            </a:r>
            <a:r>
              <a:rPr lang="en-US" sz="1200" dirty="0"/>
              <a:t>, L., </a:t>
            </a:r>
            <a:r>
              <a:rPr lang="en-US" sz="1200" dirty="0" err="1"/>
              <a:t>Baitalmal</a:t>
            </a:r>
            <a:r>
              <a:rPr lang="en-US" sz="1200" dirty="0"/>
              <a:t>, R., … </a:t>
            </a:r>
            <a:r>
              <a:rPr lang="en-US" sz="1200" dirty="0" err="1"/>
              <a:t>Placantonakis</a:t>
            </a:r>
            <a:r>
              <a:rPr lang="en-US" sz="1200" dirty="0"/>
              <a:t>, D. G. (2017). Low-Grade Astrocytoma Mutations in IDH1, P53, and ATRX Cooperate to Block Differentiation of Human Neural Stem Cells via Repression of SOX2. </a:t>
            </a:r>
            <a:r>
              <a:rPr lang="en-US" sz="1200" i="1" dirty="0"/>
              <a:t>Cell reports</a:t>
            </a:r>
            <a:r>
              <a:rPr lang="en-US" sz="1200" dirty="0"/>
              <a:t>, </a:t>
            </a:r>
            <a:r>
              <a:rPr lang="en-US" sz="1200" i="1" dirty="0"/>
              <a:t>21</a:t>
            </a:r>
            <a:r>
              <a:rPr lang="en-US" sz="1200" dirty="0"/>
              <a:t>(5), 1267–1280. </a:t>
            </a:r>
            <a:r>
              <a:rPr lang="en-US" sz="1200" dirty="0">
                <a:hlinkClick r:id="rId5"/>
              </a:rPr>
              <a:t>https://doi.org/10.1016/j.celrep.2017.10.009</a:t>
            </a:r>
            <a:endParaRPr lang="en-US" sz="1200" dirty="0"/>
          </a:p>
          <a:p>
            <a:pPr marL="457200" indent="-457200">
              <a:lnSpc>
                <a:spcPct val="100000"/>
              </a:lnSpc>
              <a:spcBef>
                <a:spcPts val="0"/>
              </a:spcBef>
              <a:spcAft>
                <a:spcPts val="0"/>
              </a:spcAft>
              <a:buFont typeface="+mj-lt"/>
              <a:buAutoNum type="arabicPeriod"/>
            </a:pPr>
            <a:endParaRPr lang="en-US" sz="1200" dirty="0"/>
          </a:p>
          <a:p>
            <a:pPr marL="457200" indent="-457200">
              <a:lnSpc>
                <a:spcPct val="100000"/>
              </a:lnSpc>
              <a:spcBef>
                <a:spcPts val="0"/>
              </a:spcBef>
              <a:spcAft>
                <a:spcPts val="0"/>
              </a:spcAft>
              <a:buFont typeface="+mj-lt"/>
              <a:buAutoNum type="arabicPeriod"/>
            </a:pPr>
            <a:endParaRPr lang="en-US" sz="1200" dirty="0"/>
          </a:p>
          <a:p>
            <a:pPr marL="457200" indent="-457200">
              <a:lnSpc>
                <a:spcPct val="110000"/>
              </a:lnSpc>
              <a:buFont typeface="+mj-lt"/>
              <a:buAutoNum type="arabicPeriod"/>
            </a:pPr>
            <a:endParaRPr lang="en-US" sz="1200" dirty="0"/>
          </a:p>
        </p:txBody>
      </p:sp>
      <p:sp>
        <p:nvSpPr>
          <p:cNvPr id="29" name="Rectangle 2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54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9329E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BA7D9B21-7A23-4BDD-8F59-71332ADA5CB4}"/>
              </a:ext>
            </a:extLst>
          </p:cNvPr>
          <p:cNvSpPr txBox="1"/>
          <p:nvPr/>
        </p:nvSpPr>
        <p:spPr>
          <a:xfrm>
            <a:off x="454280" y="454332"/>
            <a:ext cx="3659246" cy="2862699"/>
          </a:xfrm>
          <a:prstGeom prst="rect">
            <a:avLst/>
          </a:prstGeom>
        </p:spPr>
        <p:txBody>
          <a:bodyPr vert="horz" lIns="91440" tIns="45720" rIns="91440" bIns="45720" rtlCol="0" anchor="b">
            <a:normAutofit fontScale="70000" lnSpcReduction="20000"/>
          </a:bodyPr>
          <a:lstStyle/>
          <a:p>
            <a:pPr>
              <a:lnSpc>
                <a:spcPct val="90000"/>
              </a:lnSpc>
              <a:spcBef>
                <a:spcPct val="0"/>
              </a:spcBef>
              <a:spcAft>
                <a:spcPts val="600"/>
              </a:spcAft>
            </a:pPr>
            <a:r>
              <a:rPr lang="en-US" sz="6900" spc="-50" dirty="0">
                <a:solidFill>
                  <a:srgbClr val="FFFFFF"/>
                </a:solidFill>
                <a:latin typeface="+mj-lt"/>
                <a:ea typeface="+mj-ea"/>
                <a:cs typeface="+mj-cs"/>
              </a:rPr>
              <a:t>PRC2 H3K27me3 &amp;</a:t>
            </a:r>
          </a:p>
          <a:p>
            <a:pPr>
              <a:lnSpc>
                <a:spcPct val="90000"/>
              </a:lnSpc>
              <a:spcBef>
                <a:spcPct val="0"/>
              </a:spcBef>
              <a:spcAft>
                <a:spcPts val="600"/>
              </a:spcAft>
            </a:pPr>
            <a:r>
              <a:rPr lang="en-US" sz="6900" spc="-50" dirty="0">
                <a:solidFill>
                  <a:srgbClr val="FFFFFF"/>
                </a:solidFill>
                <a:latin typeface="+mj-lt"/>
                <a:ea typeface="+mj-ea"/>
                <a:cs typeface="+mj-cs"/>
              </a:rPr>
              <a:t>PRC1 H2AK119ub1</a:t>
            </a:r>
          </a:p>
          <a:p>
            <a:pPr>
              <a:lnSpc>
                <a:spcPct val="90000"/>
              </a:lnSpc>
              <a:spcBef>
                <a:spcPct val="0"/>
              </a:spcBef>
              <a:spcAft>
                <a:spcPts val="600"/>
              </a:spcAft>
            </a:pPr>
            <a:r>
              <a:rPr lang="en-US" sz="4400" spc="-50" dirty="0">
                <a:solidFill>
                  <a:srgbClr val="FFFFFF"/>
                </a:solidFill>
                <a:latin typeface="+mj-lt"/>
                <a:ea typeface="+mj-ea"/>
                <a:cs typeface="+mj-cs"/>
              </a:rPr>
              <a:t>silence EBF1 and Pax5</a:t>
            </a:r>
          </a:p>
        </p:txBody>
      </p:sp>
      <p:cxnSp>
        <p:nvCxnSpPr>
          <p:cNvPr id="21" name="Straight Connector 20">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E3EC70F-2F06-4486-A533-091651DD5A87}"/>
              </a:ext>
            </a:extLst>
          </p:cNvPr>
          <p:cNvPicPr>
            <a:picLocks noChangeAspect="1"/>
          </p:cNvPicPr>
          <p:nvPr/>
        </p:nvPicPr>
        <p:blipFill>
          <a:blip r:embed="rId3"/>
          <a:stretch>
            <a:fillRect/>
          </a:stretch>
        </p:blipFill>
        <p:spPr>
          <a:xfrm>
            <a:off x="5388733" y="640080"/>
            <a:ext cx="6062870" cy="5577840"/>
          </a:xfrm>
          <a:prstGeom prst="rect">
            <a:avLst/>
          </a:prstGeom>
        </p:spPr>
      </p:pic>
      <p:sp>
        <p:nvSpPr>
          <p:cNvPr id="9" name="Rectangle: Rounded Corners 8">
            <a:extLst>
              <a:ext uri="{FF2B5EF4-FFF2-40B4-BE49-F238E27FC236}">
                <a16:creationId xmlns:a16="http://schemas.microsoft.com/office/drawing/2014/main" id="{1D0C3B56-B2CA-44B3-BF77-00A774A2334F}"/>
              </a:ext>
            </a:extLst>
          </p:cNvPr>
          <p:cNvSpPr/>
          <p:nvPr/>
        </p:nvSpPr>
        <p:spPr>
          <a:xfrm>
            <a:off x="8420168" y="640080"/>
            <a:ext cx="1756228" cy="27872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8F56A3-254F-4859-AC7C-5888E28FA35C}"/>
              </a:ext>
            </a:extLst>
          </p:cNvPr>
          <p:cNvSpPr txBox="1"/>
          <p:nvPr/>
        </p:nvSpPr>
        <p:spPr>
          <a:xfrm>
            <a:off x="573852" y="4070582"/>
            <a:ext cx="3839122" cy="2585323"/>
          </a:xfrm>
          <a:prstGeom prst="rect">
            <a:avLst/>
          </a:prstGeom>
          <a:noFill/>
        </p:spPr>
        <p:txBody>
          <a:bodyPr wrap="square" rtlCol="0">
            <a:spAutoFit/>
          </a:bodyPr>
          <a:lstStyle/>
          <a:p>
            <a:r>
              <a:rPr lang="en-US" b="1" dirty="0"/>
              <a:t>“In conclusion, our study unequivocally demonstrates </a:t>
            </a:r>
          </a:p>
          <a:p>
            <a:r>
              <a:rPr lang="en-US" b="1" dirty="0"/>
              <a:t>that Pax5 </a:t>
            </a:r>
            <a:r>
              <a:rPr lang="en-US" b="1" u="sng" dirty="0"/>
              <a:t>does not </a:t>
            </a:r>
            <a:r>
              <a:rPr lang="en-US" b="1" dirty="0"/>
              <a:t>function as a master regulator of B </a:t>
            </a:r>
          </a:p>
          <a:p>
            <a:r>
              <a:rPr lang="en-US" b="1" dirty="0"/>
              <a:t>cell development, as its ectopic expression is unable to </a:t>
            </a:r>
          </a:p>
          <a:p>
            <a:r>
              <a:rPr lang="en-US" b="1" dirty="0"/>
              <a:t>divert the HSC and erythro-myeloid progenitors B cell pathway” -  Souabni, et al. (2002) </a:t>
            </a:r>
            <a:r>
              <a:rPr lang="en-US" b="1" baseline="30000" dirty="0"/>
              <a:t>3</a:t>
            </a:r>
            <a:endParaRPr lang="en-US" b="1" dirty="0"/>
          </a:p>
        </p:txBody>
      </p:sp>
    </p:spTree>
    <p:extLst>
      <p:ext uri="{BB962C8B-B14F-4D97-AF65-F5344CB8AC3E}">
        <p14:creationId xmlns:p14="http://schemas.microsoft.com/office/powerpoint/2010/main" val="1029219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32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4868E04-246F-4F9E-8B5A-C3220601C830}"/>
              </a:ext>
            </a:extLst>
          </p:cNvPr>
          <p:cNvPicPr>
            <a:picLocks noGrp="1" noChangeAspect="1"/>
          </p:cNvPicPr>
          <p:nvPr>
            <p:ph idx="1"/>
          </p:nvPr>
        </p:nvPicPr>
        <p:blipFill>
          <a:blip r:embed="rId3"/>
          <a:stretch>
            <a:fillRect/>
          </a:stretch>
        </p:blipFill>
        <p:spPr>
          <a:xfrm>
            <a:off x="1333356" y="1499088"/>
            <a:ext cx="5925390" cy="4755126"/>
          </a:xfrm>
          <a:prstGeom prst="rect">
            <a:avLst/>
          </a:prstGeom>
        </p:spPr>
      </p:pic>
      <p:sp>
        <p:nvSpPr>
          <p:cNvPr id="5" name="Rectangle 4">
            <a:extLst>
              <a:ext uri="{FF2B5EF4-FFF2-40B4-BE49-F238E27FC236}">
                <a16:creationId xmlns:a16="http://schemas.microsoft.com/office/drawing/2014/main" id="{C16CEAEC-8CF3-4B0D-8EE8-C5F1C221FBA8}"/>
              </a:ext>
            </a:extLst>
          </p:cNvPr>
          <p:cNvSpPr/>
          <p:nvPr/>
        </p:nvSpPr>
        <p:spPr>
          <a:xfrm>
            <a:off x="7391333" y="2551837"/>
            <a:ext cx="4093029" cy="1754326"/>
          </a:xfrm>
          <a:prstGeom prst="rect">
            <a:avLst/>
          </a:prstGeom>
        </p:spPr>
        <p:txBody>
          <a:bodyPr wrap="square">
            <a:spAutoFit/>
          </a:bodyPr>
          <a:lstStyle/>
          <a:p>
            <a:r>
              <a:rPr lang="en-US" b="1" dirty="0"/>
              <a:t>Plasticity-</a:t>
            </a:r>
          </a:p>
          <a:p>
            <a:r>
              <a:rPr lang="en-US" dirty="0"/>
              <a:t>mature B cells seem to lose their B-cell identity on Pax5 loss because they down-regulate B-cell-speciﬁc genes and reactivate lineage-inappropriate</a:t>
            </a:r>
          </a:p>
          <a:p>
            <a:r>
              <a:rPr lang="en-US" dirty="0"/>
              <a:t>genes.</a:t>
            </a:r>
          </a:p>
        </p:txBody>
      </p:sp>
      <p:sp>
        <p:nvSpPr>
          <p:cNvPr id="6" name="Rectangle 5">
            <a:extLst>
              <a:ext uri="{FF2B5EF4-FFF2-40B4-BE49-F238E27FC236}">
                <a16:creationId xmlns:a16="http://schemas.microsoft.com/office/drawing/2014/main" id="{230AC026-EAF8-4F1B-90BE-1A96D60746AB}"/>
              </a:ext>
            </a:extLst>
          </p:cNvPr>
          <p:cNvSpPr/>
          <p:nvPr/>
        </p:nvSpPr>
        <p:spPr>
          <a:xfrm>
            <a:off x="7391333" y="4470900"/>
            <a:ext cx="4459448" cy="1477328"/>
          </a:xfrm>
          <a:prstGeom prst="rect">
            <a:avLst/>
          </a:prstGeom>
        </p:spPr>
        <p:txBody>
          <a:bodyPr wrap="square">
            <a:spAutoFit/>
          </a:bodyPr>
          <a:lstStyle/>
          <a:p>
            <a:r>
              <a:rPr lang="en-US" dirty="0"/>
              <a:t>Loss of Pax5 allows mature B cells from peripheral lymphoid organs to dedifferentiate in vivo back to early uncommitted progenitors that migrate to the bone marrow</a:t>
            </a:r>
          </a:p>
        </p:txBody>
      </p:sp>
      <p:pic>
        <p:nvPicPr>
          <p:cNvPr id="2" name="Picture 1">
            <a:extLst>
              <a:ext uri="{FF2B5EF4-FFF2-40B4-BE49-F238E27FC236}">
                <a16:creationId xmlns:a16="http://schemas.microsoft.com/office/drawing/2014/main" id="{D6A52DCF-8253-48DB-BBDA-6AABBF7094E3}"/>
              </a:ext>
            </a:extLst>
          </p:cNvPr>
          <p:cNvPicPr>
            <a:picLocks noChangeAspect="1"/>
          </p:cNvPicPr>
          <p:nvPr/>
        </p:nvPicPr>
        <p:blipFill>
          <a:blip r:embed="rId4"/>
          <a:stretch>
            <a:fillRect/>
          </a:stretch>
        </p:blipFill>
        <p:spPr>
          <a:xfrm>
            <a:off x="0" y="0"/>
            <a:ext cx="2988129" cy="2090057"/>
          </a:xfrm>
          <a:prstGeom prst="rect">
            <a:avLst/>
          </a:prstGeom>
        </p:spPr>
      </p:pic>
      <p:cxnSp>
        <p:nvCxnSpPr>
          <p:cNvPr id="7" name="Connector: Curved 6">
            <a:extLst>
              <a:ext uri="{FF2B5EF4-FFF2-40B4-BE49-F238E27FC236}">
                <a16:creationId xmlns:a16="http://schemas.microsoft.com/office/drawing/2014/main" id="{93C5D176-C7E6-4620-B3E6-22E85E3A749E}"/>
              </a:ext>
            </a:extLst>
          </p:cNvPr>
          <p:cNvCxnSpPr/>
          <p:nvPr/>
        </p:nvCxnSpPr>
        <p:spPr>
          <a:xfrm rot="10800000">
            <a:off x="1915886" y="1103087"/>
            <a:ext cx="2162628" cy="986971"/>
          </a:xfrm>
          <a:prstGeom prst="curvedConnector3">
            <a:avLst>
              <a:gd name="adj1" fmla="val 220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453709D2-6C0C-40D4-991C-7F27FA78F4EC}"/>
              </a:ext>
            </a:extLst>
          </p:cNvPr>
          <p:cNvSpPr txBox="1"/>
          <p:nvPr/>
        </p:nvSpPr>
        <p:spPr>
          <a:xfrm>
            <a:off x="7391333" y="561841"/>
            <a:ext cx="4269713" cy="954107"/>
          </a:xfrm>
          <a:prstGeom prst="rect">
            <a:avLst/>
          </a:prstGeom>
          <a:noFill/>
        </p:spPr>
        <p:txBody>
          <a:bodyPr wrap="square" rtlCol="0">
            <a:spAutoFit/>
          </a:bodyPr>
          <a:lstStyle/>
          <a:p>
            <a:r>
              <a:rPr lang="en-US" sz="1400" dirty="0">
                <a:solidFill>
                  <a:schemeClr val="accent4">
                    <a:lumMod val="75000"/>
                  </a:schemeClr>
                </a:solidFill>
              </a:rPr>
              <a:t>Study involving </a:t>
            </a:r>
            <a:r>
              <a:rPr lang="en-US" sz="1400" dirty="0" err="1">
                <a:solidFill>
                  <a:schemeClr val="accent4">
                    <a:lumMod val="75000"/>
                  </a:schemeClr>
                </a:solidFill>
              </a:rPr>
              <a:t>myc</a:t>
            </a:r>
            <a:r>
              <a:rPr lang="en-US" sz="1400" dirty="0">
                <a:solidFill>
                  <a:schemeClr val="accent4">
                    <a:lumMod val="75000"/>
                  </a:schemeClr>
                </a:solidFill>
              </a:rPr>
              <a:t> and PAX5:</a:t>
            </a:r>
            <a:endParaRPr lang="en-US" sz="1400" dirty="0">
              <a:solidFill>
                <a:schemeClr val="accent4">
                  <a:lumMod val="75000"/>
                </a:schemeClr>
              </a:solidFill>
              <a:hlinkClick r:id="rId5">
                <a:extLst>
                  <a:ext uri="{A12FA001-AC4F-418D-AE19-62706E023703}">
                    <ahyp:hlinkClr xmlns:ahyp="http://schemas.microsoft.com/office/drawing/2018/hyperlinkcolor" val="tx"/>
                  </a:ext>
                </a:extLst>
              </a:hlinkClick>
            </a:endParaRPr>
          </a:p>
          <a:p>
            <a:r>
              <a:rPr lang="en-US" sz="1400" dirty="0">
                <a:solidFill>
                  <a:srgbClr val="190EA4"/>
                </a:solidFill>
                <a:hlinkClick r:id="rId5">
                  <a:extLst>
                    <a:ext uri="{A12FA001-AC4F-418D-AE19-62706E023703}">
                      <ahyp:hlinkClr xmlns:ahyp="http://schemas.microsoft.com/office/drawing/2018/hyperlinkcolor" val="tx"/>
                    </a:ext>
                  </a:extLst>
                </a:hlinkClick>
              </a:rPr>
              <a:t>https://grantome.com/grant/NIH/R01-CA102709-04</a:t>
            </a:r>
            <a:endParaRPr lang="en-US" sz="1400" dirty="0">
              <a:solidFill>
                <a:srgbClr val="190EA4"/>
              </a:solidFill>
            </a:endParaRPr>
          </a:p>
          <a:p>
            <a:r>
              <a:rPr lang="en-US" sz="1400" dirty="0">
                <a:solidFill>
                  <a:schemeClr val="accent4">
                    <a:lumMod val="75000"/>
                  </a:schemeClr>
                </a:solidFill>
                <a:hlinkClick r:id="rId6">
                  <a:extLst>
                    <a:ext uri="{A12FA001-AC4F-418D-AE19-62706E023703}">
                      <ahyp:hlinkClr xmlns:ahyp="http://schemas.microsoft.com/office/drawing/2018/hyperlinkcolor" val="tx"/>
                    </a:ext>
                  </a:extLst>
                </a:hlinkClick>
              </a:rPr>
              <a:t>http://pathology.med.upenn.edu/department/people/505/andrei-thomas-tikhonenko</a:t>
            </a:r>
            <a:endParaRPr lang="en-US" sz="1400" dirty="0">
              <a:solidFill>
                <a:schemeClr val="accent4">
                  <a:lumMod val="75000"/>
                </a:schemeClr>
              </a:solidFill>
            </a:endParaRPr>
          </a:p>
        </p:txBody>
      </p:sp>
      <p:sp>
        <p:nvSpPr>
          <p:cNvPr id="3" name="TextBox 2">
            <a:extLst>
              <a:ext uri="{FF2B5EF4-FFF2-40B4-BE49-F238E27FC236}">
                <a16:creationId xmlns:a16="http://schemas.microsoft.com/office/drawing/2014/main" id="{344C65C0-2012-4FC0-8994-D86D1ED32F34}"/>
              </a:ext>
            </a:extLst>
          </p:cNvPr>
          <p:cNvSpPr txBox="1"/>
          <p:nvPr/>
        </p:nvSpPr>
        <p:spPr>
          <a:xfrm>
            <a:off x="4658271" y="-393886"/>
            <a:ext cx="7533729" cy="830997"/>
          </a:xfrm>
          <a:prstGeom prst="rect">
            <a:avLst/>
          </a:prstGeom>
          <a:noFill/>
        </p:spPr>
        <p:txBody>
          <a:bodyPr wrap="none" rtlCol="0">
            <a:spAutoFit/>
          </a:bodyPr>
          <a:lstStyle/>
          <a:p>
            <a:br>
              <a:rPr lang="en-US" sz="2400" b="1" dirty="0">
                <a:solidFill>
                  <a:schemeClr val="bg1"/>
                </a:solidFill>
              </a:rPr>
            </a:br>
            <a:r>
              <a:rPr lang="en-US" sz="2400" b="1" dirty="0">
                <a:solidFill>
                  <a:schemeClr val="bg1"/>
                </a:solidFill>
              </a:rPr>
              <a:t>Interplay between Pax5 and </a:t>
            </a:r>
            <a:r>
              <a:rPr lang="en-US" sz="2400" b="1" dirty="0" err="1">
                <a:solidFill>
                  <a:schemeClr val="bg1"/>
                </a:solidFill>
              </a:rPr>
              <a:t>Myc</a:t>
            </a:r>
            <a:r>
              <a:rPr lang="en-US" sz="2400" b="1" dirty="0">
                <a:solidFill>
                  <a:schemeClr val="bg1"/>
                </a:solidFill>
              </a:rPr>
              <a:t> in B-lymphomagenesis</a:t>
            </a:r>
          </a:p>
        </p:txBody>
      </p:sp>
    </p:spTree>
    <p:extLst>
      <p:ext uri="{BB962C8B-B14F-4D97-AF65-F5344CB8AC3E}">
        <p14:creationId xmlns:p14="http://schemas.microsoft.com/office/powerpoint/2010/main" val="120463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01EEBC0-D755-45D5-9EFC-627E94E54CA9}"/>
              </a:ext>
            </a:extLst>
          </p:cNvPr>
          <p:cNvPicPr>
            <a:picLocks noGrp="1" noChangeAspect="1"/>
          </p:cNvPicPr>
          <p:nvPr>
            <p:ph idx="1"/>
          </p:nvPr>
        </p:nvPicPr>
        <p:blipFill>
          <a:blip r:embed="rId3"/>
          <a:stretch>
            <a:fillRect/>
          </a:stretch>
        </p:blipFill>
        <p:spPr>
          <a:xfrm>
            <a:off x="1190170" y="-6598"/>
            <a:ext cx="9797144" cy="4849586"/>
          </a:xfrm>
          <a:prstGeom prst="rect">
            <a:avLst/>
          </a:prstGeom>
        </p:spPr>
      </p:pic>
      <p:sp>
        <p:nvSpPr>
          <p:cNvPr id="22" name="Rectangle 21">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9329E7"/>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9329E7"/>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2B5DA19-71B3-4B2E-94AC-DBFDAB466F58}"/>
              </a:ext>
            </a:extLst>
          </p:cNvPr>
          <p:cNvSpPr/>
          <p:nvPr/>
        </p:nvSpPr>
        <p:spPr>
          <a:xfrm>
            <a:off x="651901" y="5118122"/>
            <a:ext cx="10906100" cy="1401948"/>
          </a:xfrm>
          <a:prstGeom prst="rect">
            <a:avLst/>
          </a:prstGeom>
        </p:spPr>
        <p:txBody>
          <a:bodyPr vert="horz" lIns="0" tIns="45720" rIns="0" bIns="45720" rtlCol="0" anchor="ctr">
            <a:noAutofit/>
          </a:bodyPr>
          <a:lstStyle/>
          <a:p>
            <a:pPr>
              <a:lnSpc>
                <a:spcPct val="90000"/>
              </a:lnSpc>
              <a:spcAft>
                <a:spcPts val="600"/>
              </a:spcAft>
              <a:buFont typeface="Calibri" panose="020F0502020204030204" pitchFamily="34" charset="0"/>
            </a:pPr>
            <a:r>
              <a:rPr lang="en-US" sz="1600" dirty="0">
                <a:solidFill>
                  <a:srgbClr val="FFFFFF"/>
                </a:solidFill>
              </a:rPr>
              <a:t>Recombination </a:t>
            </a:r>
            <a:r>
              <a:rPr lang="en-US" sz="1600" b="1" u="sng" dirty="0">
                <a:solidFill>
                  <a:srgbClr val="FFFFFF"/>
                </a:solidFill>
              </a:rPr>
              <a:t>always</a:t>
            </a:r>
            <a:r>
              <a:rPr lang="en-US" sz="1600" dirty="0">
                <a:solidFill>
                  <a:srgbClr val="FFFFFF"/>
                </a:solidFill>
              </a:rPr>
              <a:t> occurs between a pair of recombination signal sequences in which one partner has the 12-bp (Blue) “spacer” and the other partner has the 23-bp (Light Green) “spacer.” </a:t>
            </a:r>
          </a:p>
          <a:p>
            <a:pPr>
              <a:lnSpc>
                <a:spcPct val="90000"/>
              </a:lnSpc>
              <a:spcAft>
                <a:spcPts val="600"/>
              </a:spcAft>
              <a:buFont typeface="Calibri" panose="020F0502020204030204" pitchFamily="34" charset="0"/>
            </a:pPr>
            <a:endParaRPr lang="en-US" sz="1600" dirty="0">
              <a:solidFill>
                <a:srgbClr val="FFFFFF"/>
              </a:solidFill>
            </a:endParaRPr>
          </a:p>
          <a:p>
            <a:pPr>
              <a:lnSpc>
                <a:spcPct val="90000"/>
              </a:lnSpc>
              <a:spcAft>
                <a:spcPts val="600"/>
              </a:spcAft>
              <a:buFont typeface="Calibri" panose="020F0502020204030204" pitchFamily="34" charset="0"/>
            </a:pPr>
            <a:r>
              <a:rPr lang="en-US" sz="1600" dirty="0">
                <a:solidFill>
                  <a:srgbClr val="FFFFFF"/>
                </a:solidFill>
              </a:rPr>
              <a:t>“These pairs of recombination signal sequences are organized as inverted repeats flanking the DNA segments that are destined to be joined”. (Watson 2014)</a:t>
            </a:r>
          </a:p>
        </p:txBody>
      </p:sp>
      <p:sp>
        <p:nvSpPr>
          <p:cNvPr id="6" name="TextBox 5">
            <a:extLst>
              <a:ext uri="{FF2B5EF4-FFF2-40B4-BE49-F238E27FC236}">
                <a16:creationId xmlns:a16="http://schemas.microsoft.com/office/drawing/2014/main" id="{843304F2-F28D-4FF4-90A8-6252F2239233}"/>
              </a:ext>
            </a:extLst>
          </p:cNvPr>
          <p:cNvSpPr txBox="1"/>
          <p:nvPr/>
        </p:nvSpPr>
        <p:spPr>
          <a:xfrm>
            <a:off x="4742017" y="4775020"/>
            <a:ext cx="6798082" cy="336504"/>
          </a:xfrm>
          <a:prstGeom prst="rect">
            <a:avLst/>
          </a:prstGeom>
          <a:solidFill>
            <a:srgbClr val="000000">
              <a:alpha val="50000"/>
            </a:srgbClr>
          </a:solidFill>
          <a:ln>
            <a:noFill/>
          </a:ln>
        </p:spPr>
        <p:txBody>
          <a:bodyPr wrap="square" rtlCol="0">
            <a:normAutofit/>
          </a:bodyPr>
          <a:lstStyle/>
          <a:p>
            <a:pPr algn="ctr">
              <a:spcAft>
                <a:spcPts val="600"/>
              </a:spcAft>
            </a:pPr>
            <a:r>
              <a:rPr lang="en-US" sz="1400" dirty="0">
                <a:solidFill>
                  <a:srgbClr val="FFFFFF"/>
                </a:solidFill>
              </a:rPr>
              <a:t>Watson, p. 418 </a:t>
            </a:r>
            <a:r>
              <a:rPr lang="en-US" sz="1400" baseline="30000" dirty="0">
                <a:solidFill>
                  <a:srgbClr val="FFFFFF"/>
                </a:solidFill>
              </a:rPr>
              <a:t>4</a:t>
            </a:r>
            <a:endParaRPr lang="en-US" sz="1400" dirty="0">
              <a:solidFill>
                <a:srgbClr val="FFFFFF"/>
              </a:solidFill>
            </a:endParaRPr>
          </a:p>
        </p:txBody>
      </p:sp>
      <p:sp>
        <p:nvSpPr>
          <p:cNvPr id="7" name="Rectangle 6">
            <a:extLst>
              <a:ext uri="{FF2B5EF4-FFF2-40B4-BE49-F238E27FC236}">
                <a16:creationId xmlns:a16="http://schemas.microsoft.com/office/drawing/2014/main" id="{BF30DF50-D604-4471-AACA-9924EF0B0342}"/>
              </a:ext>
            </a:extLst>
          </p:cNvPr>
          <p:cNvSpPr/>
          <p:nvPr/>
        </p:nvSpPr>
        <p:spPr>
          <a:xfrm rot="20147814">
            <a:off x="59477" y="3175807"/>
            <a:ext cx="262283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REVIEW</a:t>
            </a:r>
          </a:p>
        </p:txBody>
      </p:sp>
    </p:spTree>
    <p:extLst>
      <p:ext uri="{BB962C8B-B14F-4D97-AF65-F5344CB8AC3E}">
        <p14:creationId xmlns:p14="http://schemas.microsoft.com/office/powerpoint/2010/main" val="26402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1026" name="Picture 2" descr="Figure 4.12. T-cell receptor α- and β-chain gene rearrangement and expression.">
            <a:extLst>
              <a:ext uri="{FF2B5EF4-FFF2-40B4-BE49-F238E27FC236}">
                <a16:creationId xmlns:a16="http://schemas.microsoft.com/office/drawing/2014/main" id="{5C4308D4-FC41-4736-B036-9D22F75EDF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788"/>
          <a:stretch/>
        </p:blipFill>
        <p:spPr bwMode="auto">
          <a:xfrm>
            <a:off x="-1" y="10"/>
            <a:ext cx="8111272"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Straight Connector 136">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30145" y="2633962"/>
            <a:ext cx="2926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EA1457-9813-4F3F-8936-5F209B3EA399}"/>
              </a:ext>
            </a:extLst>
          </p:cNvPr>
          <p:cNvSpPr>
            <a:spLocks noGrp="1"/>
          </p:cNvSpPr>
          <p:nvPr>
            <p:ph idx="1"/>
          </p:nvPr>
        </p:nvSpPr>
        <p:spPr>
          <a:xfrm>
            <a:off x="8730145" y="2633962"/>
            <a:ext cx="3084844" cy="2495972"/>
          </a:xfrm>
        </p:spPr>
        <p:txBody>
          <a:bodyPr>
            <a:normAutofit fontScale="25000" lnSpcReduction="20000"/>
          </a:bodyPr>
          <a:lstStyle/>
          <a:p>
            <a:pPr>
              <a:lnSpc>
                <a:spcPct val="110000"/>
              </a:lnSpc>
            </a:pPr>
            <a:r>
              <a:rPr lang="en-US" sz="6400" dirty="0"/>
              <a:t>The TCR</a:t>
            </a:r>
            <a:r>
              <a:rPr lang="el-GR" sz="6400" dirty="0"/>
              <a:t>α </a:t>
            </a:r>
            <a:r>
              <a:rPr lang="en-US" sz="6400" dirty="0"/>
              <a:t>locus, like those for the immunoglobulin light chains, contains V and </a:t>
            </a:r>
            <a:r>
              <a:rPr lang="en-US" sz="6400" dirty="0">
                <a:hlinkClick r:id="rId4"/>
              </a:rPr>
              <a:t>J gene segments</a:t>
            </a:r>
            <a:r>
              <a:rPr lang="en-US" sz="6400" dirty="0"/>
              <a:t> (V</a:t>
            </a:r>
            <a:r>
              <a:rPr lang="el-GR" sz="6400" baseline="-25000" dirty="0"/>
              <a:t>α</a:t>
            </a:r>
            <a:r>
              <a:rPr lang="el-GR" sz="6400" dirty="0"/>
              <a:t> </a:t>
            </a:r>
            <a:r>
              <a:rPr lang="en-US" sz="6400" dirty="0"/>
              <a:t>and J</a:t>
            </a:r>
            <a:r>
              <a:rPr lang="el-GR" sz="6400" baseline="-25000" dirty="0"/>
              <a:t>α</a:t>
            </a:r>
            <a:r>
              <a:rPr lang="el-GR" sz="6400" dirty="0"/>
              <a:t>). </a:t>
            </a:r>
            <a:endParaRPr lang="en-US" sz="6400" dirty="0"/>
          </a:p>
          <a:p>
            <a:pPr>
              <a:lnSpc>
                <a:spcPct val="110000"/>
              </a:lnSpc>
            </a:pPr>
            <a:r>
              <a:rPr lang="en-US" sz="6400" dirty="0"/>
              <a:t>The TCR</a:t>
            </a:r>
            <a:r>
              <a:rPr lang="el-GR" sz="6400" dirty="0"/>
              <a:t>β </a:t>
            </a:r>
            <a:r>
              <a:rPr lang="en-US" sz="6400" dirty="0"/>
              <a:t>locus, like that for the immunoglobulin heavy-chain, contains </a:t>
            </a:r>
            <a:r>
              <a:rPr lang="en-US" sz="6400" dirty="0">
                <a:hlinkClick r:id="rId5"/>
              </a:rPr>
              <a:t>D gene segments</a:t>
            </a:r>
            <a:r>
              <a:rPr lang="en-US" sz="6400" dirty="0"/>
              <a:t> in addition to V</a:t>
            </a:r>
            <a:r>
              <a:rPr lang="el-GR" sz="6400" baseline="-25000" dirty="0"/>
              <a:t>β</a:t>
            </a:r>
            <a:r>
              <a:rPr lang="el-GR" sz="6400" dirty="0"/>
              <a:t> </a:t>
            </a:r>
            <a:r>
              <a:rPr lang="en-US" sz="6400" dirty="0"/>
              <a:t>and J</a:t>
            </a:r>
            <a:r>
              <a:rPr lang="el-GR" sz="6400" baseline="-25000" dirty="0"/>
              <a:t>β</a:t>
            </a:r>
            <a:r>
              <a:rPr lang="el-GR" sz="6400" dirty="0"/>
              <a:t> </a:t>
            </a:r>
            <a:r>
              <a:rPr lang="en-US" sz="6400" dirty="0"/>
              <a:t>gene segments.</a:t>
            </a:r>
            <a:r>
              <a:rPr lang="en-US" sz="6400" baseline="30000" dirty="0"/>
              <a:t>1</a:t>
            </a:r>
          </a:p>
        </p:txBody>
      </p:sp>
      <p:sp>
        <p:nvSpPr>
          <p:cNvPr id="2" name="TextBox 1">
            <a:extLst>
              <a:ext uri="{FF2B5EF4-FFF2-40B4-BE49-F238E27FC236}">
                <a16:creationId xmlns:a16="http://schemas.microsoft.com/office/drawing/2014/main" id="{7443420D-210F-40E5-B09E-D8D8543B8204}"/>
              </a:ext>
            </a:extLst>
          </p:cNvPr>
          <p:cNvSpPr txBox="1"/>
          <p:nvPr/>
        </p:nvSpPr>
        <p:spPr>
          <a:xfrm>
            <a:off x="8232784" y="518265"/>
            <a:ext cx="3466846" cy="1754326"/>
          </a:xfrm>
          <a:prstGeom prst="rect">
            <a:avLst/>
          </a:prstGeom>
          <a:noFill/>
        </p:spPr>
        <p:txBody>
          <a:bodyPr wrap="none" rtlCol="0">
            <a:spAutoFit/>
          </a:bodyPr>
          <a:lstStyle/>
          <a:p>
            <a:r>
              <a:rPr lang="en-US" sz="3600" dirty="0"/>
              <a:t>T-Cell Receptors</a:t>
            </a:r>
          </a:p>
          <a:p>
            <a:r>
              <a:rPr lang="en-US" sz="3600" dirty="0"/>
              <a:t>Recombination</a:t>
            </a:r>
          </a:p>
          <a:p>
            <a:r>
              <a:rPr lang="en-US" sz="3600" dirty="0"/>
              <a:t>Similar to B-cell</a:t>
            </a:r>
          </a:p>
        </p:txBody>
      </p:sp>
      <p:sp>
        <p:nvSpPr>
          <p:cNvPr id="5" name="TextBox 4">
            <a:extLst>
              <a:ext uri="{FF2B5EF4-FFF2-40B4-BE49-F238E27FC236}">
                <a16:creationId xmlns:a16="http://schemas.microsoft.com/office/drawing/2014/main" id="{9F9C94CF-6647-4AC3-AC8B-3D1DFD284433}"/>
              </a:ext>
            </a:extLst>
          </p:cNvPr>
          <p:cNvSpPr txBox="1"/>
          <p:nvPr/>
        </p:nvSpPr>
        <p:spPr>
          <a:xfrm>
            <a:off x="8462075" y="6447295"/>
            <a:ext cx="2472856" cy="369332"/>
          </a:xfrm>
          <a:prstGeom prst="rect">
            <a:avLst/>
          </a:prstGeom>
          <a:noFill/>
        </p:spPr>
        <p:txBody>
          <a:bodyPr wrap="none" rtlCol="0">
            <a:spAutoFit/>
          </a:bodyPr>
          <a:lstStyle/>
          <a:p>
            <a:r>
              <a:rPr lang="en-US" dirty="0"/>
              <a:t>Janeway, C.A. (2001) </a:t>
            </a:r>
            <a:r>
              <a:rPr lang="en-US" baseline="30000" dirty="0"/>
              <a:t>5</a:t>
            </a:r>
            <a:endParaRPr lang="en-US" dirty="0"/>
          </a:p>
        </p:txBody>
      </p:sp>
    </p:spTree>
    <p:extLst>
      <p:ext uri="{BB962C8B-B14F-4D97-AF65-F5344CB8AC3E}">
        <p14:creationId xmlns:p14="http://schemas.microsoft.com/office/powerpoint/2010/main" val="441963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9329E7"/>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156CD6BB-5416-4ED9-9F5E-4F533DFDD929}"/>
              </a:ext>
            </a:extLst>
          </p:cNvPr>
          <p:cNvSpPr>
            <a:spLocks noGrp="1"/>
          </p:cNvSpPr>
          <p:nvPr>
            <p:ph idx="1"/>
          </p:nvPr>
        </p:nvSpPr>
        <p:spPr>
          <a:xfrm>
            <a:off x="571752" y="2799654"/>
            <a:ext cx="3005462" cy="3189665"/>
          </a:xfrm>
        </p:spPr>
        <p:txBody>
          <a:bodyPr>
            <a:normAutofit/>
          </a:bodyPr>
          <a:lstStyle/>
          <a:p>
            <a:r>
              <a:rPr lang="en-US" u="sng" dirty="0">
                <a:solidFill>
                  <a:srgbClr val="FFFFFF"/>
                </a:solidFill>
              </a:rPr>
              <a:t>N</a:t>
            </a:r>
            <a:r>
              <a:rPr lang="en-US" dirty="0">
                <a:solidFill>
                  <a:srgbClr val="FFFFFF"/>
                </a:solidFill>
              </a:rPr>
              <a:t>on-</a:t>
            </a:r>
            <a:r>
              <a:rPr lang="en-US" u="sng" dirty="0">
                <a:solidFill>
                  <a:srgbClr val="FFFFFF"/>
                </a:solidFill>
              </a:rPr>
              <a:t>H</a:t>
            </a:r>
            <a:r>
              <a:rPr lang="en-US" dirty="0">
                <a:solidFill>
                  <a:srgbClr val="FFFFFF"/>
                </a:solidFill>
              </a:rPr>
              <a:t>omologous </a:t>
            </a:r>
            <a:r>
              <a:rPr lang="en-US" u="sng" dirty="0">
                <a:solidFill>
                  <a:srgbClr val="FFFFFF"/>
                </a:solidFill>
              </a:rPr>
              <a:t>E</a:t>
            </a:r>
            <a:r>
              <a:rPr lang="en-US" dirty="0">
                <a:solidFill>
                  <a:srgbClr val="FFFFFF"/>
                </a:solidFill>
              </a:rPr>
              <a:t>nd </a:t>
            </a:r>
            <a:r>
              <a:rPr lang="en-US" u="sng" dirty="0">
                <a:solidFill>
                  <a:srgbClr val="FFFFFF"/>
                </a:solidFill>
              </a:rPr>
              <a:t>J</a:t>
            </a:r>
            <a:r>
              <a:rPr lang="en-US" dirty="0">
                <a:solidFill>
                  <a:srgbClr val="FFFFFF"/>
                </a:solidFill>
              </a:rPr>
              <a:t>oining after hairpin opening.</a:t>
            </a:r>
          </a:p>
        </p:txBody>
      </p:sp>
      <p:pic>
        <p:nvPicPr>
          <p:cNvPr id="4" name="Content Placeholder 3">
            <a:extLst>
              <a:ext uri="{FF2B5EF4-FFF2-40B4-BE49-F238E27FC236}">
                <a16:creationId xmlns:a16="http://schemas.microsoft.com/office/drawing/2014/main" id="{5C8FA2FF-7E58-4ACE-853C-BBCD35D42A98}"/>
              </a:ext>
            </a:extLst>
          </p:cNvPr>
          <p:cNvPicPr>
            <a:picLocks noChangeAspect="1"/>
          </p:cNvPicPr>
          <p:nvPr/>
        </p:nvPicPr>
        <p:blipFill>
          <a:blip r:embed="rId3"/>
          <a:stretch>
            <a:fillRect/>
          </a:stretch>
        </p:blipFill>
        <p:spPr>
          <a:xfrm>
            <a:off x="5451898" y="130629"/>
            <a:ext cx="5753130" cy="6727371"/>
          </a:xfrm>
          <a:prstGeom prst="rect">
            <a:avLst/>
          </a:prstGeom>
        </p:spPr>
      </p:pic>
      <p:sp>
        <p:nvSpPr>
          <p:cNvPr id="5" name="Rectangle: Rounded Corners 4">
            <a:extLst>
              <a:ext uri="{FF2B5EF4-FFF2-40B4-BE49-F238E27FC236}">
                <a16:creationId xmlns:a16="http://schemas.microsoft.com/office/drawing/2014/main" id="{B1FC60E6-8211-48D2-8BCA-BB0B6322387E}"/>
              </a:ext>
            </a:extLst>
          </p:cNvPr>
          <p:cNvSpPr/>
          <p:nvPr/>
        </p:nvSpPr>
        <p:spPr>
          <a:xfrm>
            <a:off x="5297714" y="3991429"/>
            <a:ext cx="5907314" cy="2866571"/>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432C58-ADC5-4514-84C8-DE56D26D2DE4}"/>
              </a:ext>
            </a:extLst>
          </p:cNvPr>
          <p:cNvSpPr/>
          <p:nvPr/>
        </p:nvSpPr>
        <p:spPr>
          <a:xfrm rot="20147814">
            <a:off x="596586" y="777295"/>
            <a:ext cx="262283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REVIEW</a:t>
            </a:r>
          </a:p>
        </p:txBody>
      </p:sp>
    </p:spTree>
    <p:extLst>
      <p:ext uri="{BB962C8B-B14F-4D97-AF65-F5344CB8AC3E}">
        <p14:creationId xmlns:p14="http://schemas.microsoft.com/office/powerpoint/2010/main" val="296236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0D29EF7-4A8D-432E-AFC7-AE9B4E96C44F}"/>
              </a:ext>
            </a:extLst>
          </p:cNvPr>
          <p:cNvPicPr>
            <a:picLocks noChangeAspect="1"/>
          </p:cNvPicPr>
          <p:nvPr/>
        </p:nvPicPr>
        <p:blipFill>
          <a:blip r:embed="rId3"/>
          <a:stretch>
            <a:fillRect/>
          </a:stretch>
        </p:blipFill>
        <p:spPr>
          <a:xfrm>
            <a:off x="978503" y="855570"/>
            <a:ext cx="10236093" cy="3557043"/>
          </a:xfrm>
          <a:prstGeom prst="rect">
            <a:avLst/>
          </a:prstGeom>
        </p:spPr>
      </p:pic>
      <p:sp>
        <p:nvSpPr>
          <p:cNvPr id="11" name="Rectangle 10">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9329E7"/>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9329E7"/>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9691DD-1D4B-4C78-BAC1-B0F7E86B4F05}"/>
              </a:ext>
            </a:extLst>
          </p:cNvPr>
          <p:cNvSpPr>
            <a:spLocks noGrp="1"/>
          </p:cNvSpPr>
          <p:nvPr>
            <p:ph idx="1"/>
          </p:nvPr>
        </p:nvSpPr>
        <p:spPr>
          <a:xfrm>
            <a:off x="304801" y="4905300"/>
            <a:ext cx="11253200" cy="1554485"/>
          </a:xfrm>
        </p:spPr>
        <p:txBody>
          <a:bodyPr anchor="ctr">
            <a:noAutofit/>
          </a:bodyPr>
          <a:lstStyle/>
          <a:p>
            <a:pPr>
              <a:lnSpc>
                <a:spcPct val="110000"/>
              </a:lnSpc>
            </a:pPr>
            <a:r>
              <a:rPr lang="en-US" dirty="0">
                <a:solidFill>
                  <a:srgbClr val="FFFFFF"/>
                </a:solidFill>
              </a:rPr>
              <a:t>V(D)J recombination is tightly controlled in a lineage- and stage-speciﬁc manner.</a:t>
            </a:r>
          </a:p>
          <a:p>
            <a:pPr>
              <a:lnSpc>
                <a:spcPct val="110000"/>
              </a:lnSpc>
            </a:pPr>
            <a:r>
              <a:rPr lang="en-US" dirty="0">
                <a:solidFill>
                  <a:srgbClr val="FFFFFF"/>
                </a:solidFill>
              </a:rPr>
              <a:t>Within the B-lymphoid lineage, the </a:t>
            </a:r>
            <a:r>
              <a:rPr lang="en-US" dirty="0" err="1">
                <a:solidFill>
                  <a:srgbClr val="FFFFFF"/>
                </a:solidFill>
              </a:rPr>
              <a:t>IgH</a:t>
            </a:r>
            <a:r>
              <a:rPr lang="en-US" dirty="0">
                <a:solidFill>
                  <a:srgbClr val="FFFFFF"/>
                </a:solidFill>
              </a:rPr>
              <a:t> locus is rearranged in pro-B cells </a:t>
            </a:r>
            <a:r>
              <a:rPr lang="en-US" u="sng" dirty="0">
                <a:solidFill>
                  <a:srgbClr val="FFFFFF"/>
                </a:solidFill>
              </a:rPr>
              <a:t>before</a:t>
            </a:r>
            <a:r>
              <a:rPr lang="en-US" dirty="0">
                <a:solidFill>
                  <a:srgbClr val="FFFFFF"/>
                </a:solidFill>
              </a:rPr>
              <a:t> recombination of Ig</a:t>
            </a:r>
            <a:r>
              <a:rPr lang="el-GR" dirty="0">
                <a:solidFill>
                  <a:srgbClr val="FFFFFF"/>
                </a:solidFill>
              </a:rPr>
              <a:t>Κ</a:t>
            </a:r>
            <a:r>
              <a:rPr lang="en-US" dirty="0">
                <a:solidFill>
                  <a:srgbClr val="FFFFFF"/>
                </a:solidFill>
              </a:rPr>
              <a:t> and Ig</a:t>
            </a:r>
            <a:r>
              <a:rPr lang="el-GR" dirty="0">
                <a:solidFill>
                  <a:srgbClr val="FFFFFF"/>
                </a:solidFill>
              </a:rPr>
              <a:t>λ</a:t>
            </a:r>
            <a:r>
              <a:rPr lang="en-US" dirty="0">
                <a:solidFill>
                  <a:srgbClr val="FFFFFF"/>
                </a:solidFill>
              </a:rPr>
              <a:t> genes in pre-B cells, whereas TCR</a:t>
            </a:r>
            <a:r>
              <a:rPr lang="el-GR" dirty="0">
                <a:solidFill>
                  <a:srgbClr val="FFFFFF"/>
                </a:solidFill>
              </a:rPr>
              <a:t>β</a:t>
            </a:r>
            <a:r>
              <a:rPr lang="en-US" dirty="0">
                <a:solidFill>
                  <a:srgbClr val="FFFFFF"/>
                </a:solidFill>
              </a:rPr>
              <a:t> and TCR</a:t>
            </a:r>
            <a:r>
              <a:rPr lang="el-GR" dirty="0">
                <a:solidFill>
                  <a:srgbClr val="FFFFFF"/>
                </a:solidFill>
              </a:rPr>
              <a:t>α</a:t>
            </a:r>
            <a:r>
              <a:rPr lang="en-US" dirty="0">
                <a:solidFill>
                  <a:srgbClr val="FFFFFF"/>
                </a:solidFill>
              </a:rPr>
              <a:t> genes are rearranged in pro-T (DN) and DP thymocytes, respectively (Fig. 1)</a:t>
            </a:r>
          </a:p>
        </p:txBody>
      </p:sp>
      <p:sp>
        <p:nvSpPr>
          <p:cNvPr id="5" name="Rectangle 4">
            <a:extLst>
              <a:ext uri="{FF2B5EF4-FFF2-40B4-BE49-F238E27FC236}">
                <a16:creationId xmlns:a16="http://schemas.microsoft.com/office/drawing/2014/main" id="{FEE9DAAA-C6E4-492E-A532-094124366847}"/>
              </a:ext>
            </a:extLst>
          </p:cNvPr>
          <p:cNvSpPr/>
          <p:nvPr/>
        </p:nvSpPr>
        <p:spPr>
          <a:xfrm>
            <a:off x="4180114" y="501895"/>
            <a:ext cx="1248229" cy="376027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6E05BEB-FB1F-4A4B-816D-62C8690ED478}"/>
              </a:ext>
            </a:extLst>
          </p:cNvPr>
          <p:cNvSpPr/>
          <p:nvPr/>
        </p:nvSpPr>
        <p:spPr>
          <a:xfrm>
            <a:off x="6240827" y="457355"/>
            <a:ext cx="1248229" cy="376027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87057A1-A3E0-4160-8769-A1FF5B3C753C}"/>
              </a:ext>
            </a:extLst>
          </p:cNvPr>
          <p:cNvSpPr txBox="1"/>
          <p:nvPr/>
        </p:nvSpPr>
        <p:spPr>
          <a:xfrm>
            <a:off x="6148461" y="44012"/>
            <a:ext cx="2715167" cy="369332"/>
          </a:xfrm>
          <a:prstGeom prst="rect">
            <a:avLst/>
          </a:prstGeom>
          <a:noFill/>
        </p:spPr>
        <p:txBody>
          <a:bodyPr wrap="none" rtlCol="0">
            <a:spAutoFit/>
          </a:bodyPr>
          <a:lstStyle/>
          <a:p>
            <a:r>
              <a:rPr lang="en-US" dirty="0"/>
              <a:t>Ig</a:t>
            </a:r>
            <a:r>
              <a:rPr lang="el-GR" dirty="0"/>
              <a:t>Κ </a:t>
            </a:r>
            <a:r>
              <a:rPr lang="en-US" dirty="0"/>
              <a:t>or Ig</a:t>
            </a:r>
            <a:r>
              <a:rPr lang="el-GR" dirty="0"/>
              <a:t>λ </a:t>
            </a:r>
            <a:r>
              <a:rPr lang="en-US" dirty="0"/>
              <a:t>light-chain (</a:t>
            </a:r>
            <a:r>
              <a:rPr lang="en-US" dirty="0" err="1"/>
              <a:t>IgL</a:t>
            </a:r>
            <a:r>
              <a:rPr lang="en-US" dirty="0"/>
              <a:t>)</a:t>
            </a:r>
          </a:p>
        </p:txBody>
      </p:sp>
      <p:sp>
        <p:nvSpPr>
          <p:cNvPr id="6" name="TextBox 5">
            <a:extLst>
              <a:ext uri="{FF2B5EF4-FFF2-40B4-BE49-F238E27FC236}">
                <a16:creationId xmlns:a16="http://schemas.microsoft.com/office/drawing/2014/main" id="{A2DEDC03-7C70-4B57-84ED-5F0E48EE6EEC}"/>
              </a:ext>
            </a:extLst>
          </p:cNvPr>
          <p:cNvSpPr txBox="1"/>
          <p:nvPr/>
        </p:nvSpPr>
        <p:spPr>
          <a:xfrm>
            <a:off x="286256" y="166175"/>
            <a:ext cx="2336665" cy="646331"/>
          </a:xfrm>
          <a:prstGeom prst="rect">
            <a:avLst/>
          </a:prstGeom>
          <a:noFill/>
        </p:spPr>
        <p:txBody>
          <a:bodyPr wrap="none" rtlCol="0">
            <a:spAutoFit/>
          </a:bodyPr>
          <a:lstStyle/>
          <a:p>
            <a:r>
              <a:rPr lang="en-US" sz="3600" dirty="0"/>
              <a:t>CONTROL</a:t>
            </a:r>
          </a:p>
        </p:txBody>
      </p:sp>
    </p:spTree>
    <p:extLst>
      <p:ext uri="{BB962C8B-B14F-4D97-AF65-F5344CB8AC3E}">
        <p14:creationId xmlns:p14="http://schemas.microsoft.com/office/powerpoint/2010/main" val="2489789444"/>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43C41"/>
      </a:dk2>
      <a:lt2>
        <a:srgbClr val="E5E8E2"/>
      </a:lt2>
      <a:accent1>
        <a:srgbClr val="9329E7"/>
      </a:accent1>
      <a:accent2>
        <a:srgbClr val="614CDE"/>
      </a:accent2>
      <a:accent3>
        <a:srgbClr val="295DE7"/>
      </a:accent3>
      <a:accent4>
        <a:srgbClr val="179AD5"/>
      </a:accent4>
      <a:accent5>
        <a:srgbClr val="21B7A7"/>
      </a:accent5>
      <a:accent6>
        <a:srgbClr val="14BA63"/>
      </a:accent6>
      <a:hlink>
        <a:srgbClr val="329096"/>
      </a:hlink>
      <a:folHlink>
        <a:srgbClr val="828282"/>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3841</Words>
  <Application>Microsoft Office PowerPoint</Application>
  <PresentationFormat>Widescreen</PresentationFormat>
  <Paragraphs>275</Paragraphs>
  <Slides>36</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Arial Nova Light</vt:lpstr>
      <vt:lpstr>Bembo</vt:lpstr>
      <vt:lpstr>Calibri</vt:lpstr>
      <vt:lpstr>Helvetica</vt:lpstr>
      <vt:lpstr>Segoe UI Emoji</vt:lpstr>
      <vt:lpstr>Times New Roman</vt:lpstr>
      <vt:lpstr>Wingdings</vt:lpstr>
      <vt:lpstr>RetrospectVTI</vt:lpstr>
      <vt:lpstr>Chapter 29 - Epigenetic Control of Immunity</vt:lpstr>
      <vt:lpstr>Hematopoiesis</vt:lpstr>
      <vt:lpstr>B-cell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Epigenetic Regulation of RAG</vt:lpstr>
      <vt:lpstr>PowerPoint Presentation</vt:lpstr>
      <vt:lpstr>PowerPoint Presentation</vt:lpstr>
      <vt:lpstr>Chromatin-Mediated Function Control</vt:lpstr>
      <vt:lpstr>PowerPoint Presentation</vt:lpstr>
      <vt:lpstr>Chromatin-Mediated Function</vt:lpstr>
      <vt:lpstr>CTCF!</vt:lpstr>
      <vt:lpstr>PowerPoint Presentation</vt:lpstr>
      <vt:lpstr>CTCF and Intergenic  Control  Regions (IGCR)</vt:lpstr>
      <vt:lpstr>Class Switch Recombination</vt:lpstr>
      <vt:lpstr>Sources</vt:lpstr>
      <vt:lpstr>Chapter 30 - Metabolic Signaling to Chromatin</vt:lpstr>
      <vt:lpstr>PowerPoint Presentation</vt:lpstr>
      <vt:lpstr>Acetyl-CoA</vt:lpstr>
      <vt:lpstr>Acetyl-CoA</vt:lpstr>
      <vt:lpstr>CONNECTION TIME!! </vt:lpstr>
      <vt:lpstr>NAD+    Deacetylase Sirtuins</vt:lpstr>
      <vt:lpstr>NAD+</vt:lpstr>
      <vt:lpstr>SAM  - DNMT/KMT/PRMT</vt:lpstr>
      <vt:lpstr>Food Sources</vt:lpstr>
      <vt:lpstr>FAD - Demethylase</vt:lpstr>
      <vt:lpstr>α-ketoglutarate (2-oxoglutarate)</vt:lpstr>
      <vt:lpstr>α-ketoglutarate (2-oxoglutarate)</vt:lpstr>
      <vt:lpstr>PowerPoint Presentation</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29 - Epigenetic Control of Immunity</dc:title>
  <dc:creator>Brian Wiley</dc:creator>
  <cp:lastModifiedBy>Brian Wiley</cp:lastModifiedBy>
  <cp:revision>20</cp:revision>
  <dcterms:created xsi:type="dcterms:W3CDTF">2020-04-14T17:15:49Z</dcterms:created>
  <dcterms:modified xsi:type="dcterms:W3CDTF">2020-04-14T22:11:21Z</dcterms:modified>
</cp:coreProperties>
</file>