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58" r:id="rId5"/>
    <p:sldId id="265" r:id="rId6"/>
    <p:sldId id="259" r:id="rId7"/>
    <p:sldId id="267" r:id="rId8"/>
    <p:sldId id="264" r:id="rId9"/>
    <p:sldId id="263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64" d="100"/>
          <a:sy n="64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40658-6D1C-4D6F-B03F-87659C906210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9FBE0-90C7-4C75-886F-3137307F3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09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9FBE0-90C7-4C75-886F-3137307F3C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15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BC57-E4DA-D3BD-8502-BF1706068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C87C0-2981-7EF7-07E9-A8299D95B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056F0-E6F0-4B20-8F28-BE2A26B0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3D452-CA0B-4567-964C-FFBD5BCAECF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25AED-5141-277B-27BB-7F519DC7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D01DE-3927-CBD6-BFA6-7629B12ED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81-0026-43B1-9183-8B46A66F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12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CE861-25F1-22CE-5137-6DD5EEB8B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385DB-D719-C865-0ABC-F2E36A601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7EBE93-AAD7-57DD-FCCF-9BC8B8C85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3D452-CA0B-4567-964C-FFBD5BCAECF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55AEF-148F-3CEE-1EB4-D4ED27727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08601-98E1-3403-C810-3487958F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81-0026-43B1-9183-8B46A66F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37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A90B0F-50F8-D31E-56CC-E0B0E1241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F99E4F-F39D-A4C2-7704-A3599D268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F4118-1FC7-4559-1F28-8E3A02C66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3D452-CA0B-4567-964C-FFBD5BCAECF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7CD78-3D0E-F794-882C-43C13AB84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C300A-9294-9CE7-67FE-79CF05D8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81-0026-43B1-9183-8B46A66F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8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E4EF-91D2-9101-A0FF-8AE8C9072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44C8C-A6B6-CD96-23E2-FA7409786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64356-AF7A-2366-9E65-D02B00AE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3D452-CA0B-4567-964C-FFBD5BCAECF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67E41-D267-429C-69D6-F077380E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C9A70-6B8D-0D58-31DB-3B9B19171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81-0026-43B1-9183-8B46A66F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2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28586-8B6F-E9F3-CF46-33F6DB128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83A20-5984-02CE-7322-D4EF8C86E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E1B99-51B1-908E-92C5-3B07F92EA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3D452-CA0B-4567-964C-FFBD5BCAECF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6830A-2484-A426-AAC4-2FB0678F8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6CD58-CF3E-D129-4EE1-F5B1DBC3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81-0026-43B1-9183-8B46A66F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719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34661-F017-C1F5-736B-2BF01CC8B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D54F5-D574-4299-FE47-ABF169167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5F479-515E-B370-E59E-3F63DFAB9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900E7-621A-C47A-2D3B-5860C98CF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3D452-CA0B-4567-964C-FFBD5BCAECF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E7261-D289-F7A2-D64F-1201D933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B1DA3-51FA-9670-4462-B2E19075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81-0026-43B1-9183-8B46A66F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38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0893-A5CD-B152-088C-E036FF97F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036C9-18A5-504B-2737-F2A9F464F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62066-0792-2545-1F20-7A4E164E7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92F116-0564-E8B3-1E77-C404DD34C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F3A92D-E3A2-448F-854B-B74321A0B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1B4DC8-AF2E-5DA5-F4EC-2EA46DCF1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3D452-CA0B-4567-964C-FFBD5BCAECF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5F7112-906D-1F29-1616-BDF007BCE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00C5E9-37D3-896D-9BA6-F2C95B5BA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81-0026-43B1-9183-8B46A66F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6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39729-7CDD-BB06-4656-F5915E400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EDF13-3069-6E44-5F20-E6C048692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3D452-CA0B-4567-964C-FFBD5BCAECF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65110F-22FA-96E6-6A5B-0790CED05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F27816-5C2C-5DFB-70AE-E9B1D404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81-0026-43B1-9183-8B46A66F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2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CDC80-1F15-0CBD-3F27-80E0F04EB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3D452-CA0B-4567-964C-FFBD5BCAECF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FA386-D9A9-AE9E-F69A-031855A6E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5835A-956E-A5F8-AE69-3AE1B1615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81-0026-43B1-9183-8B46A66F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078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52535-626E-4BBE-12E7-E7B3589BE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27DE1-651C-739B-7A05-C866C38C9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74C88-E9CC-BDDB-35AD-F19EA4697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09021-E165-A843-36A6-6EAF25C8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3D452-CA0B-4567-964C-FFBD5BCAECF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AC6E1-8A75-030E-2714-6A8689847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2F40A-55EA-0702-6D78-E737A44A6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81-0026-43B1-9183-8B46A66F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0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4459-0697-3254-D5E4-61FAD415C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0349E6-C32A-6672-9F1F-A2EBF68549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DC5E97-2A5D-3041-DC8C-BFEEEB8D5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06706-6566-FB61-FCC3-95746C26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3D452-CA0B-4567-964C-FFBD5BCAECF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5CA42-58EF-CFDF-5C24-19CF93508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D269F-AE34-A3A2-0E2D-E17BF8FB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081-0026-43B1-9183-8B46A66F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5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4975C-2DED-A9F9-7F96-D48F2AEC4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C3ABC-113B-D7AD-F16E-BB291392C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16EC5-CF75-0AD5-ADD9-9C4A8E735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93D452-CA0B-4567-964C-FFBD5BCAECF2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B31DB-E6BA-12DC-42AD-AAC6E6192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41EF7-B738-52E6-94A7-C46A6AC63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1C5081-0026-43B1-9183-8B46A66F4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91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9A5B4-DF4E-E187-A085-97DC7A4AE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en-US" dirty="0"/>
              <a:t>Next.js (Stripes)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D963BD-361B-051D-3E51-3679EE320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en-US" dirty="0"/>
              <a:t>Payment System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B7844D-051F-5735-1728-25F50A7B4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2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Rectangle 205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GitHub Logo and symbol, meaning, history, PNG, brand">
            <a:extLst>
              <a:ext uri="{FF2B5EF4-FFF2-40B4-BE49-F238E27FC236}">
                <a16:creationId xmlns:a16="http://schemas.microsoft.com/office/drawing/2014/main" id="{E066F826-EA8A-28B5-00EF-6C1D98845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074BB-57E7-F1BA-B5A0-32E998ECB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Here the project 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C7F9A-B779-D18A-2BA2-D81008872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>
                <a:solidFill>
                  <a:srgbClr val="FFFFFF"/>
                </a:solidFill>
              </a:rPr>
              <a:t>Git clone https://github.com/BJcheng935/WDC_Payment.git</a:t>
            </a:r>
          </a:p>
        </p:txBody>
      </p:sp>
    </p:spTree>
    <p:extLst>
      <p:ext uri="{BB962C8B-B14F-4D97-AF65-F5344CB8AC3E}">
        <p14:creationId xmlns:p14="http://schemas.microsoft.com/office/powerpoint/2010/main" val="3863192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A02AAA7-61EB-7AA9-1E07-AC4EADCB2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297" y="2509090"/>
            <a:ext cx="3707567" cy="475287"/>
          </a:xfrm>
        </p:spPr>
        <p:txBody>
          <a:bodyPr/>
          <a:lstStyle/>
          <a:p>
            <a:r>
              <a:rPr lang="en-US" dirty="0"/>
              <a:t>Facebook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EF3CFCF-A93E-4A33-362F-A5CB08530E3F}"/>
              </a:ext>
            </a:extLst>
          </p:cNvPr>
          <p:cNvSpPr txBox="1">
            <a:spLocks/>
          </p:cNvSpPr>
          <p:nvPr/>
        </p:nvSpPr>
        <p:spPr>
          <a:xfrm>
            <a:off x="8107180" y="2612646"/>
            <a:ext cx="3707567" cy="47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Instagram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CC363F1-B32C-889F-A23F-41AADACBDA59}"/>
              </a:ext>
            </a:extLst>
          </p:cNvPr>
          <p:cNvSpPr txBox="1">
            <a:spLocks/>
          </p:cNvSpPr>
          <p:nvPr/>
        </p:nvSpPr>
        <p:spPr>
          <a:xfrm>
            <a:off x="377252" y="5940503"/>
            <a:ext cx="3707567" cy="47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Discord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07C83DF-2D7D-F2B6-1D7E-8CF35634114B}"/>
              </a:ext>
            </a:extLst>
          </p:cNvPr>
          <p:cNvSpPr txBox="1">
            <a:spLocks/>
          </p:cNvSpPr>
          <p:nvPr/>
        </p:nvSpPr>
        <p:spPr>
          <a:xfrm>
            <a:off x="8107180" y="5940502"/>
            <a:ext cx="3707567" cy="47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Attendance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06B6A4FB-AA17-2318-A768-CE94BD0F3747}"/>
              </a:ext>
            </a:extLst>
          </p:cNvPr>
          <p:cNvSpPr txBox="1">
            <a:spLocks/>
          </p:cNvSpPr>
          <p:nvPr/>
        </p:nvSpPr>
        <p:spPr>
          <a:xfrm>
            <a:off x="4078803" y="2850289"/>
            <a:ext cx="3707567" cy="475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Mine Tracker</a:t>
            </a:r>
          </a:p>
        </p:txBody>
      </p:sp>
      <p:pic>
        <p:nvPicPr>
          <p:cNvPr id="8" name="Picture 7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9D8C6594-92AC-C911-8CF4-5D7155C5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512" y="135183"/>
            <a:ext cx="2724150" cy="2724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CE68E1-BD3B-5730-E712-88E530E9B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163" y="3052047"/>
            <a:ext cx="2895600" cy="2895600"/>
          </a:xfrm>
          <a:prstGeom prst="rect">
            <a:avLst/>
          </a:prstGeom>
        </p:spPr>
      </p:pic>
      <p:pic>
        <p:nvPicPr>
          <p:cNvPr id="11" name="Picture 10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4FC6C5DE-B57B-F3E1-9294-308559659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49" y="3325576"/>
            <a:ext cx="2228971" cy="22289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53222B-E32E-7CE0-D13E-5CFFB68647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070" y="135183"/>
            <a:ext cx="2228971" cy="21922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D6B1371-CF98-B3E8-9E8C-AC6689D164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200" y="45158"/>
            <a:ext cx="2429526" cy="2409557"/>
          </a:xfrm>
          <a:prstGeom prst="rect">
            <a:avLst/>
          </a:prstGeom>
        </p:spPr>
      </p:pic>
      <p:pic>
        <p:nvPicPr>
          <p:cNvPr id="17" name="Picture 16" descr="A blue square with white text&#10;&#10;AI-generated content may be incorrect.">
            <a:extLst>
              <a:ext uri="{FF2B5EF4-FFF2-40B4-BE49-F238E27FC236}">
                <a16:creationId xmlns:a16="http://schemas.microsoft.com/office/drawing/2014/main" id="{41C0DADA-7419-AB2C-3618-6420495EB74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013" y="3429000"/>
            <a:ext cx="3025146" cy="304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578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708B7-9E48-FAA1-9C2B-A9BA81664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Please scan it!!!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333D31-B4D7-D04D-B73A-8D02FED20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2319" y="643466"/>
            <a:ext cx="6070693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657A42-5277-B4E1-53C0-F07CA68F9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Please Complete this survey!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D8DD4-FDFE-8FD5-5B6F-0E59E0840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en-US" sz="2000" dirty="0"/>
              <a:t>https://docs.google.com/forms/d/e/1FAIpQLSfeJEjSICOE54A1Ny5zcH6te1ZgW2wZ4bfLwFBYHDjsOv5mRQ/viewform?usp=header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3E721B65-6B0D-33E5-61BB-0E1BAA01F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95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6D6CDF-C512-4739-B158-55EE955E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03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66A80-4269-900E-D83A-18D2E1195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3" y="670559"/>
            <a:ext cx="4683321" cy="2148841"/>
          </a:xfrm>
        </p:spPr>
        <p:txBody>
          <a:bodyPr anchor="t">
            <a:normAutofit/>
          </a:bodyPr>
          <a:lstStyle/>
          <a:p>
            <a:r>
              <a:rPr lang="en-US"/>
              <a:t>What is Next.js?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21447E-C4E0-FCD8-F698-074AF6D174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345" b="-2"/>
          <a:stretch/>
        </p:blipFill>
        <p:spPr>
          <a:xfrm>
            <a:off x="1" y="3105151"/>
            <a:ext cx="6448424" cy="3752849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AAE7E-17C1-7F96-90C9-C01B9C314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7004" y="670559"/>
            <a:ext cx="4555782" cy="5445076"/>
          </a:xfrm>
        </p:spPr>
        <p:txBody>
          <a:bodyPr anchor="t">
            <a:normAutofit/>
          </a:bodyPr>
          <a:lstStyle/>
          <a:p>
            <a:r>
              <a:rPr lang="en-US" sz="1700"/>
              <a:t>Next.js is an open-source web development framework built on React and developed by Vercel. It enables server-side rendering (SSR) and static site generation (SSG), expanding beyond traditional React apps that only render on the client side.</a:t>
            </a:r>
          </a:p>
          <a:p>
            <a:endParaRPr lang="en-US" sz="1700"/>
          </a:p>
          <a:p>
            <a:r>
              <a:rPr lang="en-US" sz="1700"/>
              <a:t>Officially recognized in React’s documentation as a "Recommended Toolchain", Next.js is the go-to choice for building server-rendered websites with Node.js.</a:t>
            </a:r>
          </a:p>
          <a:p>
            <a:endParaRPr lang="en-US" sz="1700"/>
          </a:p>
          <a:p>
            <a:r>
              <a:rPr lang="en-US" sz="1700"/>
              <a:t>Though Vercel owns the copyright and trademarks for Next.js, the framework remains open-source, with Vercel actively maintaining and leading its development.</a:t>
            </a:r>
          </a:p>
        </p:txBody>
      </p:sp>
    </p:spTree>
    <p:extLst>
      <p:ext uri="{BB962C8B-B14F-4D97-AF65-F5344CB8AC3E}">
        <p14:creationId xmlns:p14="http://schemas.microsoft.com/office/powerpoint/2010/main" val="2787940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BC9CC7-F5CC-BC60-046D-DE39B0D6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574" y="493969"/>
            <a:ext cx="4977976" cy="60612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React vs Next</a:t>
            </a:r>
          </a:p>
        </p:txBody>
      </p:sp>
      <p:pic>
        <p:nvPicPr>
          <p:cNvPr id="7" name="Graphic 6" descr="Web Design">
            <a:extLst>
              <a:ext uri="{FF2B5EF4-FFF2-40B4-BE49-F238E27FC236}">
                <a16:creationId xmlns:a16="http://schemas.microsoft.com/office/drawing/2014/main" id="{C414C51F-4374-3D52-C40E-1580A93CA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E6EFCE4-712E-3D9E-167F-0FBC00283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176" y="1424066"/>
            <a:ext cx="5617142" cy="4636905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React is a UI library for building interactive interfaces (client-side only).</a:t>
            </a:r>
          </a:p>
          <a:p>
            <a:r>
              <a:rPr lang="en-US" sz="1800" dirty="0">
                <a:solidFill>
                  <a:schemeClr val="tx2"/>
                </a:solidFill>
              </a:rPr>
              <a:t>Next.js is a full framework that extends React with: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2"/>
                </a:solidFill>
              </a:rPr>
              <a:t>Server-side features (SSR/SSG).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2"/>
                </a:solidFill>
              </a:rPr>
              <a:t>Built-in routing, APIs, and optimizations.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2"/>
                </a:solidFill>
              </a:rPr>
              <a:t>Better SEO and performance out of the box.</a:t>
            </a:r>
          </a:p>
          <a:p>
            <a:endParaRPr lang="en-US" sz="1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</a:rPr>
              <a:t>Example Analogy: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React = Engine of a car (you build everything around it).</a:t>
            </a:r>
          </a:p>
          <a:p>
            <a:r>
              <a:rPr lang="en-US" sz="1800" dirty="0">
                <a:solidFill>
                  <a:schemeClr val="tx2"/>
                </a:solidFill>
              </a:rPr>
              <a:t>Next.js = Complete car (comes with wheels, AC, and GPS).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09694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DC2A33-93E9-6754-B0F1-3102AD1E2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923" y="172236"/>
            <a:ext cx="5323715" cy="577272"/>
          </a:xfrm>
        </p:spPr>
        <p:txBody>
          <a:bodyPr anchor="b">
            <a:normAutofit fontScale="90000"/>
          </a:bodyPr>
          <a:lstStyle/>
          <a:p>
            <a:r>
              <a:rPr lang="en-US" sz="4000" b="1" i="0" dirty="0">
                <a:effectLst/>
                <a:latin typeface="DeepSeek-CJK-patch"/>
              </a:rPr>
              <a:t>When to Use Next.js 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BAFEF-41F7-4472-8B7D-C6457E026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921744"/>
            <a:ext cx="6275208" cy="5019233"/>
          </a:xfrm>
        </p:spPr>
        <p:txBody>
          <a:bodyPr anchor="t">
            <a:normAutofit/>
          </a:bodyPr>
          <a:lstStyle/>
          <a:p>
            <a:pPr>
              <a:spcBef>
                <a:spcPts val="1372"/>
              </a:spcBef>
              <a:spcAft>
                <a:spcPts val="1029"/>
              </a:spcAft>
              <a:buNone/>
            </a:pPr>
            <a:r>
              <a:rPr lang="en-US" sz="1400" b="1" i="0" dirty="0">
                <a:effectLst/>
                <a:latin typeface="DeepSeek-CJK-patch"/>
              </a:rPr>
              <a:t>1. SEO-Heavy Websites</a:t>
            </a:r>
            <a:endParaRPr lang="en-US" sz="1400" b="0" i="0" dirty="0">
              <a:effectLst/>
              <a:latin typeface="DeepSeek-CJK-patch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DeepSeek-CJK-patch"/>
              </a:rPr>
              <a:t>Examples:</a:t>
            </a:r>
            <a:endParaRPr lang="en-US" sz="1400" b="0" i="0" dirty="0">
              <a:effectLst/>
              <a:latin typeface="DeepSeek-CJK-patch"/>
            </a:endParaRPr>
          </a:p>
          <a:p>
            <a:pPr marL="742950" lvl="1" indent="-285750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DeepSeek-CJK-patch"/>
              </a:rPr>
              <a:t>Blogs, news sites, e-commerce product pages.</a:t>
            </a:r>
          </a:p>
          <a:p>
            <a:pPr marL="742950" lvl="1" indent="-285750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DeepSeek-CJK-patch"/>
              </a:rPr>
              <a:t>Landing pages (marketing sites) where SEO is critical.</a:t>
            </a:r>
          </a:p>
          <a:p>
            <a:pPr>
              <a:spcBef>
                <a:spcPts val="1372"/>
              </a:spcBef>
              <a:spcAft>
                <a:spcPts val="1029"/>
              </a:spcAft>
              <a:buNone/>
            </a:pPr>
            <a:r>
              <a:rPr lang="en-US" sz="1400" b="1" i="0" dirty="0">
                <a:effectLst/>
                <a:latin typeface="DeepSeek-CJK-patch"/>
              </a:rPr>
              <a:t>2. Hybrid Apps (Mix of Static &amp; Dynamic Content)</a:t>
            </a:r>
            <a:endParaRPr lang="en-US" sz="1400" b="0" i="0" dirty="0">
              <a:effectLst/>
              <a:latin typeface="DeepSeek-CJK-patch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DeepSeek-CJK-patch"/>
              </a:rPr>
              <a:t>Examples:</a:t>
            </a:r>
            <a:endParaRPr lang="en-US" sz="1400" b="0" i="0" dirty="0">
              <a:effectLst/>
              <a:latin typeface="DeepSeek-CJK-patch"/>
            </a:endParaRPr>
          </a:p>
          <a:p>
            <a:pPr marL="742950" lvl="1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DeepSeek-CJK-patch"/>
              </a:rPr>
              <a:t>An e-commerce site:</a:t>
            </a:r>
          </a:p>
          <a:p>
            <a:pPr marL="1143000" lvl="2" indent="-228600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DeepSeek-CJK-patch"/>
              </a:rPr>
              <a:t>Static product listings (SSG).</a:t>
            </a:r>
          </a:p>
          <a:p>
            <a:pPr marL="1143000" lvl="2" indent="-228600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DeepSeek-CJK-patch"/>
              </a:rPr>
              <a:t>Dynamic user dashboards (SSR).</a:t>
            </a:r>
          </a:p>
          <a:p>
            <a:pPr marL="742950" lvl="1" indent="-285750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DeepSeek-CJK-patch"/>
              </a:rPr>
              <a:t>A blog with comments (static posts + dynamic interactions).</a:t>
            </a:r>
          </a:p>
          <a:p>
            <a:pPr>
              <a:spcBef>
                <a:spcPts val="1372"/>
              </a:spcBef>
              <a:spcAft>
                <a:spcPts val="1029"/>
              </a:spcAft>
              <a:buNone/>
            </a:pPr>
            <a:r>
              <a:rPr lang="en-US" sz="1400" b="1" i="0" dirty="0">
                <a:effectLst/>
                <a:latin typeface="DeepSeek-CJK-patch"/>
              </a:rPr>
              <a:t>3. Apps Needing Backend Integration</a:t>
            </a:r>
            <a:endParaRPr lang="en-US" sz="1400" b="0" i="0" dirty="0">
              <a:effectLst/>
              <a:latin typeface="DeepSeek-CJK-patch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DeepSeek-CJK-patch"/>
              </a:rPr>
              <a:t>Examples:</a:t>
            </a:r>
            <a:endParaRPr lang="en-US" sz="1400" b="0" i="0" dirty="0">
              <a:effectLst/>
              <a:latin typeface="DeepSeek-CJK-patch"/>
            </a:endParaRPr>
          </a:p>
          <a:p>
            <a:pPr marL="742950" lvl="1" indent="-285750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DeepSeek-CJK-patch"/>
              </a:rPr>
              <a:t>User authentication (JWT, OAuth).</a:t>
            </a:r>
          </a:p>
          <a:p>
            <a:pPr marL="742950" lvl="1" indent="-285750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DeepSeek-CJK-patch"/>
              </a:rPr>
              <a:t>Form submissions (contact forms, payment processing).</a:t>
            </a:r>
          </a:p>
          <a:p>
            <a:endParaRPr lang="en-US" sz="5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8" name="Graphic 37" descr="Newspaper">
            <a:extLst>
              <a:ext uri="{FF2B5EF4-FFF2-40B4-BE49-F238E27FC236}">
                <a16:creationId xmlns:a16="http://schemas.microsoft.com/office/drawing/2014/main" id="{0165EB8B-CA79-EF2A-FA2F-FFD3CCD66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331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84824-7146-3BDE-7EA6-4B55D7CF3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179882"/>
            <a:ext cx="5323715" cy="1179799"/>
          </a:xfrm>
        </p:spPr>
        <p:txBody>
          <a:bodyPr anchor="b">
            <a:normAutofit fontScale="90000"/>
          </a:bodyPr>
          <a:lstStyle/>
          <a:p>
            <a:r>
              <a:rPr lang="en-US" sz="4000" b="1" i="0" dirty="0">
                <a:effectLst/>
                <a:latin typeface="DeepSeek-CJK-patch"/>
              </a:rPr>
              <a:t>When to Avoid Next.js</a:t>
            </a:r>
            <a:br>
              <a:rPr lang="en-US" sz="4000" b="0" i="0" dirty="0">
                <a:effectLst/>
                <a:latin typeface="DeepSeek-CJK-patch"/>
              </a:rPr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E4101-0A45-23A4-70AD-EC9290C7D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793" y="1004341"/>
            <a:ext cx="6940446" cy="5853646"/>
          </a:xfrm>
        </p:spPr>
        <p:txBody>
          <a:bodyPr anchor="t">
            <a:normAutofit fontScale="92500" lnSpcReduction="20000"/>
          </a:bodyPr>
          <a:lstStyle/>
          <a:p>
            <a:pPr>
              <a:spcBef>
                <a:spcPts val="1372"/>
              </a:spcBef>
              <a:spcAft>
                <a:spcPts val="1029"/>
              </a:spcAft>
              <a:buNone/>
            </a:pPr>
            <a:r>
              <a:rPr lang="en-US" sz="1400" b="1" i="0" dirty="0">
                <a:effectLst/>
                <a:latin typeface="DeepSeek-CJK-patch"/>
              </a:rPr>
              <a:t>1. Pure Static Sites (No Dynamic Data)</a:t>
            </a:r>
            <a:endParaRPr lang="en-US" sz="1400" b="0" i="0" dirty="0">
              <a:effectLst/>
              <a:latin typeface="DeepSeek-CJK-patch"/>
            </a:endParaRPr>
          </a:p>
          <a:p>
            <a:pPr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DeepSeek-CJK-patch"/>
              </a:rPr>
              <a:t>Why?</a:t>
            </a:r>
            <a:r>
              <a:rPr lang="en-US" sz="1400" b="0" i="0" dirty="0">
                <a:effectLst/>
                <a:latin typeface="DeepSeek-CJK-patch"/>
              </a:rPr>
              <a:t> Next.js adds complexity if you don’t need SSR/ISR.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DeepSeek-CJK-patch"/>
              </a:rPr>
              <a:t>Better Alternatives:</a:t>
            </a:r>
            <a:endParaRPr lang="en-US" sz="1400" b="0" i="0" dirty="0">
              <a:effectLst/>
              <a:latin typeface="DeepSeek-CJK-patch"/>
            </a:endParaRPr>
          </a:p>
          <a:p>
            <a:pPr marL="742950" lvl="1" indent="-285750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DeepSeek-CJK-patch"/>
              </a:rPr>
              <a:t>Astro</a:t>
            </a:r>
            <a:r>
              <a:rPr lang="en-US" sz="1400" b="0" i="0" dirty="0">
                <a:effectLst/>
                <a:latin typeface="DeepSeek-CJK-patch"/>
              </a:rPr>
              <a:t>: Faster builds, lighter output (zero JS by default).</a:t>
            </a:r>
          </a:p>
          <a:p>
            <a:pPr marL="742950" lvl="1" indent="-285750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400" b="1" i="0" dirty="0" err="1">
                <a:effectLst/>
                <a:latin typeface="DeepSeek-CJK-patch"/>
              </a:rPr>
              <a:t>Eleventy</a:t>
            </a:r>
            <a:r>
              <a:rPr lang="en-US" sz="1400" b="1" i="0" dirty="0">
                <a:effectLst/>
                <a:latin typeface="DeepSeek-CJK-patch"/>
              </a:rPr>
              <a:t>/Gatsby</a:t>
            </a:r>
            <a:r>
              <a:rPr lang="en-US" sz="1400" b="0" i="0" dirty="0">
                <a:effectLst/>
                <a:latin typeface="DeepSeek-CJK-patch"/>
              </a:rPr>
              <a:t>: Optimized for static content.</a:t>
            </a:r>
          </a:p>
          <a:p>
            <a:pPr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DeepSeek-CJK-patch"/>
              </a:rPr>
              <a:t>Example:</a:t>
            </a:r>
            <a:r>
              <a:rPr lang="en-US" sz="1400" b="0" i="0" dirty="0">
                <a:effectLst/>
                <a:latin typeface="DeepSeek-CJK-patch"/>
              </a:rPr>
              <a:t> A portfolio site with no user interactions.</a:t>
            </a:r>
          </a:p>
          <a:p>
            <a:pPr>
              <a:spcBef>
                <a:spcPts val="1372"/>
              </a:spcBef>
              <a:spcAft>
                <a:spcPts val="1029"/>
              </a:spcAft>
              <a:buNone/>
            </a:pPr>
            <a:r>
              <a:rPr lang="en-US" sz="1400" b="1" i="0" dirty="0">
                <a:effectLst/>
                <a:latin typeface="DeepSeek-CJK-patch"/>
              </a:rPr>
              <a:t>2. Apps That Don’t Need SSR/SSG</a:t>
            </a:r>
            <a:endParaRPr lang="en-US" sz="1400" b="0" i="0" dirty="0">
              <a:effectLst/>
              <a:latin typeface="DeepSeek-CJK-patch"/>
            </a:endParaRPr>
          </a:p>
          <a:p>
            <a:pPr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DeepSeek-CJK-patch"/>
              </a:rPr>
              <a:t>Why?</a:t>
            </a:r>
            <a:r>
              <a:rPr lang="en-US" sz="1400" b="0" i="0" dirty="0">
                <a:effectLst/>
                <a:latin typeface="DeepSeek-CJK-patch"/>
              </a:rPr>
              <a:t> If your app is </a:t>
            </a:r>
            <a:r>
              <a:rPr lang="en-US" sz="1400" b="1" i="0" dirty="0">
                <a:effectLst/>
                <a:latin typeface="DeepSeek-CJK-patch"/>
              </a:rPr>
              <a:t>100% client-side</a:t>
            </a:r>
            <a:r>
              <a:rPr lang="en-US" sz="1400" b="0" i="0" dirty="0">
                <a:effectLst/>
                <a:latin typeface="DeepSeek-CJK-patch"/>
              </a:rPr>
              <a:t> (e.g., a dashboard behind auth), </a:t>
            </a:r>
            <a:r>
              <a:rPr lang="en-US" sz="1400" b="0" i="0" dirty="0" err="1">
                <a:effectLst/>
                <a:latin typeface="DeepSeek-CJK-patch"/>
              </a:rPr>
              <a:t>Next.js’s</a:t>
            </a:r>
            <a:r>
              <a:rPr lang="en-US" sz="1400" b="0" i="0" dirty="0">
                <a:effectLst/>
                <a:latin typeface="DeepSeek-CJK-patch"/>
              </a:rPr>
              <a:t> SSR is unnecessary overhead.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DeepSeek-CJK-patch"/>
              </a:rPr>
              <a:t>Better Alternatives:</a:t>
            </a:r>
            <a:endParaRPr lang="en-US" sz="1400" b="0" i="0" dirty="0">
              <a:effectLst/>
              <a:latin typeface="DeepSeek-CJK-patch"/>
            </a:endParaRPr>
          </a:p>
          <a:p>
            <a:pPr marL="742950" lvl="1" indent="-285750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DeepSeek-CJK-patch"/>
              </a:rPr>
              <a:t>Create React App (CRA)</a:t>
            </a:r>
            <a:r>
              <a:rPr lang="en-US" sz="1400" b="0" i="0" dirty="0">
                <a:effectLst/>
                <a:latin typeface="DeepSeek-CJK-patch"/>
              </a:rPr>
              <a:t> or </a:t>
            </a:r>
            <a:r>
              <a:rPr lang="en-US" sz="1400" b="1" i="0" dirty="0">
                <a:effectLst/>
                <a:latin typeface="DeepSeek-CJK-patch"/>
              </a:rPr>
              <a:t>Vite + React</a:t>
            </a:r>
            <a:r>
              <a:rPr lang="en-US" sz="1400" b="0" i="0" dirty="0">
                <a:effectLst/>
                <a:latin typeface="DeepSeek-CJK-patch"/>
              </a:rPr>
              <a:t>: Simpler setup.</a:t>
            </a:r>
          </a:p>
          <a:p>
            <a:pPr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DeepSeek-CJK-patch"/>
              </a:rPr>
              <a:t>Example:</a:t>
            </a:r>
            <a:r>
              <a:rPr lang="en-US" sz="1400" b="0" i="0" dirty="0">
                <a:effectLst/>
                <a:latin typeface="DeepSeek-CJK-patch"/>
              </a:rPr>
              <a:t> An internal admin panel (no SEO needs).</a:t>
            </a:r>
          </a:p>
          <a:p>
            <a:pPr>
              <a:spcBef>
                <a:spcPts val="1372"/>
              </a:spcBef>
              <a:spcAft>
                <a:spcPts val="1029"/>
              </a:spcAft>
              <a:buNone/>
            </a:pPr>
            <a:r>
              <a:rPr lang="en-US" sz="1400" b="1" i="0" dirty="0">
                <a:effectLst/>
                <a:latin typeface="DeepSeek-CJK-patch"/>
              </a:rPr>
              <a:t>3. Highly Dynamic SPAs (e.g., Real-Time Apps)</a:t>
            </a:r>
            <a:endParaRPr lang="en-US" sz="1400" b="0" i="0" dirty="0">
              <a:effectLst/>
              <a:latin typeface="DeepSeek-CJK-patch"/>
            </a:endParaRPr>
          </a:p>
          <a:p>
            <a:pPr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DeepSeek-CJK-patch"/>
              </a:rPr>
              <a:t>Why?</a:t>
            </a:r>
            <a:r>
              <a:rPr lang="en-US" sz="1400" b="0" i="0" dirty="0">
                <a:effectLst/>
                <a:latin typeface="DeepSeek-CJK-patch"/>
              </a:rPr>
              <a:t> Next.js isn’t optimized for heavy client-side state management (like </a:t>
            </a:r>
            <a:r>
              <a:rPr lang="en-US" sz="1400" b="0" i="0" dirty="0" err="1">
                <a:effectLst/>
                <a:latin typeface="DeepSeek-CJK-patch"/>
              </a:rPr>
              <a:t>Websockets</a:t>
            </a:r>
            <a:r>
              <a:rPr lang="en-US" sz="1400" b="0" i="0" dirty="0">
                <a:effectLst/>
                <a:latin typeface="DeepSeek-CJK-patch"/>
              </a:rPr>
              <a:t>).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DeepSeek-CJK-patch"/>
              </a:rPr>
              <a:t>Better Alternatives:</a:t>
            </a:r>
            <a:endParaRPr lang="en-US" sz="1400" b="0" i="0" dirty="0">
              <a:effectLst/>
              <a:latin typeface="DeepSeek-CJK-patch"/>
            </a:endParaRPr>
          </a:p>
          <a:p>
            <a:pPr marL="742950" lvl="1" indent="-285750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DeepSeek-CJK-patch"/>
              </a:rPr>
              <a:t>Remix</a:t>
            </a:r>
            <a:r>
              <a:rPr lang="en-US" sz="1400" b="0" i="0" dirty="0">
                <a:effectLst/>
                <a:latin typeface="DeepSeek-CJK-patch"/>
              </a:rPr>
              <a:t> (better for complex client-server interactions).</a:t>
            </a:r>
          </a:p>
          <a:p>
            <a:pPr marL="742950" lvl="1" indent="-285750"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DeepSeek-CJK-patch"/>
              </a:rPr>
              <a:t>Plain React + a backend framework</a:t>
            </a:r>
            <a:r>
              <a:rPr lang="en-US" sz="1400" b="0" i="0" dirty="0">
                <a:effectLst/>
                <a:latin typeface="DeepSeek-CJK-patch"/>
              </a:rPr>
              <a:t> (Express, </a:t>
            </a:r>
            <a:r>
              <a:rPr lang="en-US" sz="1400" b="0" i="0" dirty="0" err="1">
                <a:effectLst/>
                <a:latin typeface="DeepSeek-CJK-patch"/>
              </a:rPr>
              <a:t>NestJS</a:t>
            </a:r>
            <a:r>
              <a:rPr lang="en-US" sz="1400" b="0" i="0" dirty="0">
                <a:effectLst/>
                <a:latin typeface="DeepSeek-CJK-patch"/>
              </a:rPr>
              <a:t>).</a:t>
            </a:r>
          </a:p>
          <a:p>
            <a:pPr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DeepSeek-CJK-patch"/>
              </a:rPr>
              <a:t>Example:</a:t>
            </a:r>
            <a:r>
              <a:rPr lang="en-US" sz="1400" b="0" i="0" dirty="0">
                <a:effectLst/>
                <a:latin typeface="DeepSeek-CJK-patch"/>
              </a:rPr>
              <a:t> A live chat app (e.g., Slack clone).</a:t>
            </a:r>
          </a:p>
          <a:p>
            <a:endParaRPr lang="en-US" sz="5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Arrow Circle">
            <a:extLst>
              <a:ext uri="{FF2B5EF4-FFF2-40B4-BE49-F238E27FC236}">
                <a16:creationId xmlns:a16="http://schemas.microsoft.com/office/drawing/2014/main" id="{532D63F8-03AC-A5B4-550E-771315110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5967" y="1359681"/>
            <a:ext cx="4170530" cy="417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603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6" name="Rectangle 1055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C08C2-DB27-D266-9C34-A5676376B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/>
              <a:t>We need and API, go to: Stripe.com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CA9B9-2966-C5FF-2EC5-0A05FFBCD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07" y="2405894"/>
            <a:ext cx="5860505" cy="4170530"/>
          </a:xfrm>
        </p:spPr>
        <p:txBody>
          <a:bodyPr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400" dirty="0"/>
              <a:t>Create your account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Select “One-off-payments”, it will ask you another question, and select “One-off-payments”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On the top right corner, they will provide your Publishable and Secret key Save them somewhere and do not share them with anyone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Tip: When you are developing your payments with Stripes.com, use an info card like this: </a:t>
            </a:r>
          </a:p>
          <a:p>
            <a:pPr lvl="1"/>
            <a:r>
              <a:rPr lang="en-US" sz="1400" dirty="0"/>
              <a:t> 4242 4242 4242 4242 → Success</a:t>
            </a:r>
          </a:p>
          <a:p>
            <a:pPr lvl="1"/>
            <a:r>
              <a:rPr lang="en-US" sz="1400" dirty="0"/>
              <a:t> 4000 0000 0000 0002 → Failure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Create a file called “</a:t>
            </a:r>
            <a:r>
              <a:rPr lang="en-US" sz="1400" dirty="0" err="1"/>
              <a:t>env.local</a:t>
            </a:r>
            <a:r>
              <a:rPr lang="en-US" sz="1400" dirty="0"/>
              <a:t>” </a:t>
            </a:r>
          </a:p>
          <a:p>
            <a:pPr lvl="1"/>
            <a:r>
              <a:rPr lang="en-US" sz="1400" dirty="0"/>
              <a:t>Line 1: NEXT_PUBLIC_STRIPE_PUBLISHABLE_KEY= /*here your publishable key*/</a:t>
            </a:r>
          </a:p>
          <a:p>
            <a:pPr lvl="1"/>
            <a:r>
              <a:rPr lang="en-US" sz="1400" dirty="0"/>
              <a:t>Line 2: STRIPE_SECRET_KEY= /*here your Secret Key*/</a:t>
            </a:r>
          </a:p>
          <a:p>
            <a:pPr lvl="1"/>
            <a:r>
              <a:rPr lang="en-US" sz="1400" dirty="0"/>
              <a:t>Line 3: NEXT_PUBLIC_BASE_URL=http://localhost:3000</a:t>
            </a:r>
          </a:p>
          <a:p>
            <a:pPr marL="514350" indent="-514350">
              <a:buFont typeface="+mj-lt"/>
              <a:buAutoNum type="arabicPeriod"/>
            </a:pPr>
            <a:endParaRPr lang="en-US" sz="1100" dirty="0"/>
          </a:p>
          <a:p>
            <a:pPr marL="514350" indent="-514350">
              <a:buFont typeface="+mj-lt"/>
              <a:buAutoNum type="arabicPeriod"/>
            </a:pPr>
            <a:endParaRPr lang="en-US" sz="1100" dirty="0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6" name="Picture 2" descr="Stripe Reviews | Read Customer Service Reviews of stripe.com">
            <a:extLst>
              <a:ext uri="{FF2B5EF4-FFF2-40B4-BE49-F238E27FC236}">
                <a16:creationId xmlns:a16="http://schemas.microsoft.com/office/drawing/2014/main" id="{9674AB02-BF27-77CA-F929-CBA778A3A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5967" y="1359681"/>
            <a:ext cx="4170530" cy="417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622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6D40F-FA21-E1CB-8147-2B90E7DD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Let’s set up our first payment method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5A9E8-21D9-0EBC-2A91-E5DD7DB27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Create an empty folder and run this on </a:t>
            </a:r>
            <a:r>
              <a:rPr lang="en-US" sz="2000" dirty="0" err="1"/>
              <a:t>Powershell</a:t>
            </a:r>
            <a:r>
              <a:rPr lang="en-US" sz="2000" dirty="0"/>
              <a:t>: </a:t>
            </a:r>
            <a:r>
              <a:rPr lang="en-US" sz="2000" dirty="0" err="1"/>
              <a:t>npm</a:t>
            </a:r>
            <a:r>
              <a:rPr lang="en-US" sz="2000" dirty="0"/>
              <a:t> install @stripe/stripe-js @stripe/react-stripe-js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Then run the latest version: </a:t>
            </a:r>
            <a:r>
              <a:rPr lang="en-US" sz="2000" dirty="0" err="1"/>
              <a:t>npm</a:t>
            </a:r>
            <a:r>
              <a:rPr lang="en-US" sz="2000" dirty="0"/>
              <a:t> install -g </a:t>
            </a:r>
            <a:r>
              <a:rPr lang="en-US" sz="2000" dirty="0" err="1"/>
              <a:t>npm@latest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Now let’s create a folder called “Pages” inside, where we will create index.js, checkout.js, and success.js, including different styles.css files.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On “Pages” we create another folder called “</a:t>
            </a:r>
            <a:r>
              <a:rPr lang="en-US" sz="2000" dirty="0" err="1"/>
              <a:t>api</a:t>
            </a:r>
            <a:r>
              <a:rPr lang="en-US" sz="2000" dirty="0"/>
              <a:t>”, inside of that folder we will create “payment.js”, this file works as our API route that handles Stripe payment processing on the server.</a:t>
            </a:r>
          </a:p>
        </p:txBody>
      </p:sp>
    </p:spTree>
    <p:extLst>
      <p:ext uri="{BB962C8B-B14F-4D97-AF65-F5344CB8AC3E}">
        <p14:creationId xmlns:p14="http://schemas.microsoft.com/office/powerpoint/2010/main" val="3739423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807</Words>
  <Application>Microsoft Office PowerPoint</Application>
  <PresentationFormat>Widescreen</PresentationFormat>
  <Paragraphs>78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DeepSeek-CJK-patch</vt:lpstr>
      <vt:lpstr>Wingdings</vt:lpstr>
      <vt:lpstr>Office Theme</vt:lpstr>
      <vt:lpstr>Next.js (Stripes)</vt:lpstr>
      <vt:lpstr>Please scan it!!!</vt:lpstr>
      <vt:lpstr>Please Complete this survey!</vt:lpstr>
      <vt:lpstr>What is Next.js?</vt:lpstr>
      <vt:lpstr>React vs Next</vt:lpstr>
      <vt:lpstr>When to Use Next.js </vt:lpstr>
      <vt:lpstr>When to Avoid Next.js </vt:lpstr>
      <vt:lpstr>We need and API, go to: Stripe.com</vt:lpstr>
      <vt:lpstr>Let’s set up our first payment method system</vt:lpstr>
      <vt:lpstr>Here the project completed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Cheng, Bungein J</dc:creator>
  <cp:lastModifiedBy>Cheng, Bungein J</cp:lastModifiedBy>
  <cp:revision>1</cp:revision>
  <dcterms:created xsi:type="dcterms:W3CDTF">2025-04-21T23:00:45Z</dcterms:created>
  <dcterms:modified xsi:type="dcterms:W3CDTF">2025-04-22T19:00:07Z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73649dc-6fee-4eb8-a128-734c3c842ea8_Enabled">
    <vt:lpwstr>true</vt:lpwstr>
  </property>
  <property fmtid="{D5CDD505-2E9C-101B-9397-08002B2CF9AE}" pid="3" name="MSIP_Label_b73649dc-6fee-4eb8-a128-734c3c842ea8_SetDate">
    <vt:lpwstr>2025-04-22T18:59:25Z</vt:lpwstr>
  </property>
  <property fmtid="{D5CDD505-2E9C-101B-9397-08002B2CF9AE}" pid="4" name="MSIP_Label_b73649dc-6fee-4eb8-a128-734c3c842ea8_Method">
    <vt:lpwstr>Standard</vt:lpwstr>
  </property>
  <property fmtid="{D5CDD505-2E9C-101B-9397-08002B2CF9AE}" pid="5" name="MSIP_Label_b73649dc-6fee-4eb8-a128-734c3c842ea8_Name">
    <vt:lpwstr>defa4170-0d19-0005-0004-bc88714345d2</vt:lpwstr>
  </property>
  <property fmtid="{D5CDD505-2E9C-101B-9397-08002B2CF9AE}" pid="6" name="MSIP_Label_b73649dc-6fee-4eb8-a128-734c3c842ea8_SiteId">
    <vt:lpwstr>857c21d2-1a16-43a4-90cf-d57f3fab9d2f</vt:lpwstr>
  </property>
  <property fmtid="{D5CDD505-2E9C-101B-9397-08002B2CF9AE}" pid="7" name="MSIP_Label_b73649dc-6fee-4eb8-a128-734c3c842ea8_ActionId">
    <vt:lpwstr>e2521ed7-a664-4d69-bc46-10b965b229cc</vt:lpwstr>
  </property>
  <property fmtid="{D5CDD505-2E9C-101B-9397-08002B2CF9AE}" pid="8" name="MSIP_Label_b73649dc-6fee-4eb8-a128-734c3c842ea8_ContentBits">
    <vt:lpwstr>0</vt:lpwstr>
  </property>
  <property fmtid="{D5CDD505-2E9C-101B-9397-08002B2CF9AE}" pid="9" name="MSIP_Label_b73649dc-6fee-4eb8-a128-734c3c842ea8_Tag">
    <vt:lpwstr>10, 3, 0, 1</vt:lpwstr>
  </property>
</Properties>
</file>