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58" r:id="rId4"/>
    <p:sldId id="259" r:id="rId5"/>
    <p:sldId id="260" r:id="rId6"/>
    <p:sldId id="263" r:id="rId7"/>
    <p:sldId id="264" r:id="rId8"/>
    <p:sldId id="261" r:id="rId9"/>
    <p:sldId id="266" r:id="rId10"/>
    <p:sldId id="265" r:id="rId11"/>
    <p:sldId id="268" r:id="rId12"/>
    <p:sldId id="269" r:id="rId13"/>
    <p:sldId id="270" r:id="rId14"/>
    <p:sldId id="271" r:id="rId15"/>
    <p:sldId id="272" r:id="rId16"/>
    <p:sldId id="273" r:id="rId17"/>
    <p:sldId id="274" r:id="rId18"/>
    <p:sldId id="267"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6FB69F-FDF9-4A1E-AE77-BCE8ECDCB470}" type="datetimeFigureOut">
              <a:rPr lang="en-US" smtClean="0"/>
              <a:t>7/24/2020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1FB386-F91D-416C-8D3A-2F37C869E1E4}" type="slidenum">
              <a:rPr lang="en-US" smtClean="0"/>
              <a:t>‹#›</a:t>
            </a:fld>
            <a:endParaRPr lang="en-US"/>
          </a:p>
        </p:txBody>
      </p:sp>
    </p:spTree>
    <p:extLst>
      <p:ext uri="{BB962C8B-B14F-4D97-AF65-F5344CB8AC3E}">
        <p14:creationId xmlns:p14="http://schemas.microsoft.com/office/powerpoint/2010/main" val="16341267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D1FB386-F91D-416C-8D3A-2F37C869E1E4}" type="slidenum">
              <a:rPr lang="en-US" smtClean="0"/>
              <a:t>1</a:t>
            </a:fld>
            <a:endParaRPr lang="en-US"/>
          </a:p>
        </p:txBody>
      </p:sp>
    </p:spTree>
    <p:extLst>
      <p:ext uri="{BB962C8B-B14F-4D97-AF65-F5344CB8AC3E}">
        <p14:creationId xmlns:p14="http://schemas.microsoft.com/office/powerpoint/2010/main" val="11196826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A87045D-1FFF-4A6A-89AF-70A0E4ED5A83}" type="datetimeFigureOut">
              <a:rPr lang="en-US" smtClean="0"/>
              <a:t>7/24/2020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70EDBC-50D7-4C3E-A7C4-4D96E20761B8}" type="slidenum">
              <a:rPr lang="en-US" smtClean="0"/>
              <a:t>‹#›</a:t>
            </a:fld>
            <a:endParaRPr lang="en-US"/>
          </a:p>
        </p:txBody>
      </p:sp>
    </p:spTree>
    <p:extLst>
      <p:ext uri="{BB962C8B-B14F-4D97-AF65-F5344CB8AC3E}">
        <p14:creationId xmlns:p14="http://schemas.microsoft.com/office/powerpoint/2010/main" val="2737405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87045D-1FFF-4A6A-89AF-70A0E4ED5A83}" type="datetimeFigureOut">
              <a:rPr lang="en-US" smtClean="0"/>
              <a:t>7/24/2020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70EDBC-50D7-4C3E-A7C4-4D96E20761B8}" type="slidenum">
              <a:rPr lang="en-US" smtClean="0"/>
              <a:t>‹#›</a:t>
            </a:fld>
            <a:endParaRPr lang="en-US"/>
          </a:p>
        </p:txBody>
      </p:sp>
    </p:spTree>
    <p:extLst>
      <p:ext uri="{BB962C8B-B14F-4D97-AF65-F5344CB8AC3E}">
        <p14:creationId xmlns:p14="http://schemas.microsoft.com/office/powerpoint/2010/main" val="30436102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87045D-1FFF-4A6A-89AF-70A0E4ED5A83}" type="datetimeFigureOut">
              <a:rPr lang="en-US" smtClean="0"/>
              <a:t>7/24/2020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70EDBC-50D7-4C3E-A7C4-4D96E20761B8}" type="slidenum">
              <a:rPr lang="en-US" smtClean="0"/>
              <a:t>‹#›</a:t>
            </a:fld>
            <a:endParaRPr lang="en-US"/>
          </a:p>
        </p:txBody>
      </p:sp>
    </p:spTree>
    <p:extLst>
      <p:ext uri="{BB962C8B-B14F-4D97-AF65-F5344CB8AC3E}">
        <p14:creationId xmlns:p14="http://schemas.microsoft.com/office/powerpoint/2010/main" val="19245065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87045D-1FFF-4A6A-89AF-70A0E4ED5A83}" type="datetimeFigureOut">
              <a:rPr lang="en-US" smtClean="0"/>
              <a:t>7/24/2020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70EDBC-50D7-4C3E-A7C4-4D96E20761B8}" type="slidenum">
              <a:rPr lang="en-US" smtClean="0"/>
              <a:t>‹#›</a:t>
            </a:fld>
            <a:endParaRPr lang="en-US"/>
          </a:p>
        </p:txBody>
      </p:sp>
    </p:spTree>
    <p:extLst>
      <p:ext uri="{BB962C8B-B14F-4D97-AF65-F5344CB8AC3E}">
        <p14:creationId xmlns:p14="http://schemas.microsoft.com/office/powerpoint/2010/main" val="4030792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A87045D-1FFF-4A6A-89AF-70A0E4ED5A83}" type="datetimeFigureOut">
              <a:rPr lang="en-US" smtClean="0"/>
              <a:t>7/24/2020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70EDBC-50D7-4C3E-A7C4-4D96E20761B8}" type="slidenum">
              <a:rPr lang="en-US" smtClean="0"/>
              <a:t>‹#›</a:t>
            </a:fld>
            <a:endParaRPr lang="en-US"/>
          </a:p>
        </p:txBody>
      </p:sp>
    </p:spTree>
    <p:extLst>
      <p:ext uri="{BB962C8B-B14F-4D97-AF65-F5344CB8AC3E}">
        <p14:creationId xmlns:p14="http://schemas.microsoft.com/office/powerpoint/2010/main" val="16150198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A87045D-1FFF-4A6A-89AF-70A0E4ED5A83}" type="datetimeFigureOut">
              <a:rPr lang="en-US" smtClean="0"/>
              <a:t>7/24/2020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70EDBC-50D7-4C3E-A7C4-4D96E20761B8}" type="slidenum">
              <a:rPr lang="en-US" smtClean="0"/>
              <a:t>‹#›</a:t>
            </a:fld>
            <a:endParaRPr lang="en-US"/>
          </a:p>
        </p:txBody>
      </p:sp>
    </p:spTree>
    <p:extLst>
      <p:ext uri="{BB962C8B-B14F-4D97-AF65-F5344CB8AC3E}">
        <p14:creationId xmlns:p14="http://schemas.microsoft.com/office/powerpoint/2010/main" val="38884780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A87045D-1FFF-4A6A-89AF-70A0E4ED5A83}" type="datetimeFigureOut">
              <a:rPr lang="en-US" smtClean="0"/>
              <a:t>7/24/2020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70EDBC-50D7-4C3E-A7C4-4D96E20761B8}" type="slidenum">
              <a:rPr lang="en-US" smtClean="0"/>
              <a:t>‹#›</a:t>
            </a:fld>
            <a:endParaRPr lang="en-US"/>
          </a:p>
        </p:txBody>
      </p:sp>
    </p:spTree>
    <p:extLst>
      <p:ext uri="{BB962C8B-B14F-4D97-AF65-F5344CB8AC3E}">
        <p14:creationId xmlns:p14="http://schemas.microsoft.com/office/powerpoint/2010/main" val="13993629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A87045D-1FFF-4A6A-89AF-70A0E4ED5A83}" type="datetimeFigureOut">
              <a:rPr lang="en-US" smtClean="0"/>
              <a:t>7/24/2020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70EDBC-50D7-4C3E-A7C4-4D96E20761B8}" type="slidenum">
              <a:rPr lang="en-US" smtClean="0"/>
              <a:t>‹#›</a:t>
            </a:fld>
            <a:endParaRPr lang="en-US"/>
          </a:p>
        </p:txBody>
      </p:sp>
    </p:spTree>
    <p:extLst>
      <p:ext uri="{BB962C8B-B14F-4D97-AF65-F5344CB8AC3E}">
        <p14:creationId xmlns:p14="http://schemas.microsoft.com/office/powerpoint/2010/main" val="34836203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87045D-1FFF-4A6A-89AF-70A0E4ED5A83}" type="datetimeFigureOut">
              <a:rPr lang="en-US" smtClean="0"/>
              <a:t>7/24/2020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70EDBC-50D7-4C3E-A7C4-4D96E20761B8}" type="slidenum">
              <a:rPr lang="en-US" smtClean="0"/>
              <a:t>‹#›</a:t>
            </a:fld>
            <a:endParaRPr lang="en-US"/>
          </a:p>
        </p:txBody>
      </p:sp>
    </p:spTree>
    <p:extLst>
      <p:ext uri="{BB962C8B-B14F-4D97-AF65-F5344CB8AC3E}">
        <p14:creationId xmlns:p14="http://schemas.microsoft.com/office/powerpoint/2010/main" val="13563835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87045D-1FFF-4A6A-89AF-70A0E4ED5A83}" type="datetimeFigureOut">
              <a:rPr lang="en-US" smtClean="0"/>
              <a:t>7/24/2020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70EDBC-50D7-4C3E-A7C4-4D96E20761B8}" type="slidenum">
              <a:rPr lang="en-US" smtClean="0"/>
              <a:t>‹#›</a:t>
            </a:fld>
            <a:endParaRPr lang="en-US"/>
          </a:p>
        </p:txBody>
      </p:sp>
    </p:spTree>
    <p:extLst>
      <p:ext uri="{BB962C8B-B14F-4D97-AF65-F5344CB8AC3E}">
        <p14:creationId xmlns:p14="http://schemas.microsoft.com/office/powerpoint/2010/main" val="14325835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87045D-1FFF-4A6A-89AF-70A0E4ED5A83}" type="datetimeFigureOut">
              <a:rPr lang="en-US" smtClean="0"/>
              <a:t>7/24/2020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70EDBC-50D7-4C3E-A7C4-4D96E20761B8}" type="slidenum">
              <a:rPr lang="en-US" smtClean="0"/>
              <a:t>‹#›</a:t>
            </a:fld>
            <a:endParaRPr lang="en-US"/>
          </a:p>
        </p:txBody>
      </p:sp>
    </p:spTree>
    <p:extLst>
      <p:ext uri="{BB962C8B-B14F-4D97-AF65-F5344CB8AC3E}">
        <p14:creationId xmlns:p14="http://schemas.microsoft.com/office/powerpoint/2010/main" val="20841562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87045D-1FFF-4A6A-89AF-70A0E4ED5A83}" type="datetimeFigureOut">
              <a:rPr lang="en-US" smtClean="0"/>
              <a:t>7/24/2020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70EDBC-50D7-4C3E-A7C4-4D96E20761B8}" type="slidenum">
              <a:rPr lang="en-US" smtClean="0"/>
              <a:t>‹#›</a:t>
            </a:fld>
            <a:endParaRPr lang="en-US"/>
          </a:p>
        </p:txBody>
      </p:sp>
    </p:spTree>
    <p:extLst>
      <p:ext uri="{BB962C8B-B14F-4D97-AF65-F5344CB8AC3E}">
        <p14:creationId xmlns:p14="http://schemas.microsoft.com/office/powerpoint/2010/main" val="24426544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hyperlink" Target="https://www.rose-hulman.edu/class/csse/resources/MinGW/installation.htm" TargetMode="External"/><Relationship Id="rId2" Type="http://schemas.openxmlformats.org/officeDocument/2006/relationships/hyperlink" Target="https://www.flaticon.com/" TargetMode="External"/><Relationship Id="rId1" Type="http://schemas.openxmlformats.org/officeDocument/2006/relationships/slideLayout" Target="../slideLayouts/slideLayout1.xml"/><Relationship Id="rId5" Type="http://schemas.openxmlformats.org/officeDocument/2006/relationships/hyperlink" Target="http://www.mingw.org/" TargetMode="External"/><Relationship Id="rId4" Type="http://schemas.openxmlformats.org/officeDocument/2006/relationships/hyperlink" Target="https://www.eclipse.org/downloads/packages/release/kepler/sr2/eclipse-ide-cc-developers"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slideLayout" Target="../slideLayouts/slideLayout1.xml"/><Relationship Id="rId1" Type="http://schemas.openxmlformats.org/officeDocument/2006/relationships/themeOverride" Target="../theme/themeOverride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1.xml"/><Relationship Id="rId1" Type="http://schemas.openxmlformats.org/officeDocument/2006/relationships/themeOverride" Target="../theme/themeOverride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1.xml"/><Relationship Id="rId1" Type="http://schemas.openxmlformats.org/officeDocument/2006/relationships/themeOverride" Target="../theme/themeOverride3.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9144"/>
            <a:ext cx="12192000" cy="6858000"/>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898440" y="1847088"/>
            <a:ext cx="10588752" cy="923330"/>
          </a:xfrm>
          <a:prstGeom prst="rect">
            <a:avLst/>
          </a:prstGeom>
          <a:noFill/>
        </p:spPr>
        <p:txBody>
          <a:bodyPr wrap="square" rtlCol="0">
            <a:spAutoFit/>
          </a:bodyPr>
          <a:lstStyle/>
          <a:p>
            <a:pPr algn="ctr"/>
            <a:r>
              <a:rPr lang="en-US" sz="5400" dirty="0" smtClean="0">
                <a:solidFill>
                  <a:schemeClr val="accent4">
                    <a:lumMod val="20000"/>
                    <a:lumOff val="80000"/>
                  </a:schemeClr>
                </a:solidFill>
                <a:latin typeface="Times New Roman" panose="02020603050405020304" pitchFamily="18" charset="0"/>
                <a:cs typeface="Times New Roman" panose="02020603050405020304" pitchFamily="18" charset="0"/>
              </a:rPr>
              <a:t>Object Oriented Programming-I</a:t>
            </a:r>
            <a:endParaRPr lang="en-US" sz="5400" dirty="0">
              <a:solidFill>
                <a:schemeClr val="accent4">
                  <a:lumMod val="20000"/>
                  <a:lumOff val="80000"/>
                </a:schemeClr>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4251198" y="4248727"/>
            <a:ext cx="3457956" cy="646331"/>
          </a:xfrm>
          <a:prstGeom prst="rect">
            <a:avLst/>
          </a:prstGeom>
          <a:noFill/>
        </p:spPr>
        <p:txBody>
          <a:bodyPr wrap="square" rtlCol="0">
            <a:spAutoFit/>
          </a:bodyPr>
          <a:lstStyle/>
          <a:p>
            <a:pPr algn="ctr"/>
            <a:r>
              <a:rPr lang="en-US" sz="3600" dirty="0">
                <a:solidFill>
                  <a:schemeClr val="accent1">
                    <a:lumMod val="20000"/>
                    <a:lumOff val="80000"/>
                  </a:schemeClr>
                </a:solidFill>
                <a:latin typeface="Times New Roman" panose="02020603050405020304" pitchFamily="18" charset="0"/>
                <a:cs typeface="Times New Roman" panose="02020603050405020304" pitchFamily="18" charset="0"/>
              </a:rPr>
              <a:t>Lecture No 1</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165" y="192024"/>
            <a:ext cx="1920406" cy="1783235"/>
          </a:xfrm>
          <a:prstGeom prst="rect">
            <a:avLst/>
          </a:prstGeom>
        </p:spPr>
      </p:pic>
      <p:sp>
        <p:nvSpPr>
          <p:cNvPr id="10" name="TextBox 9"/>
          <p:cNvSpPr txBox="1"/>
          <p:nvPr/>
        </p:nvSpPr>
        <p:spPr>
          <a:xfrm>
            <a:off x="2598420" y="4762122"/>
            <a:ext cx="6995160" cy="646331"/>
          </a:xfrm>
          <a:prstGeom prst="rect">
            <a:avLst/>
          </a:prstGeom>
          <a:noFill/>
        </p:spPr>
        <p:txBody>
          <a:bodyPr wrap="square" rtlCol="0">
            <a:spAutoFit/>
          </a:bodyPr>
          <a:lstStyle/>
          <a:p>
            <a:pPr algn="ctr"/>
            <a:r>
              <a:rPr lang="en-US" sz="3600" dirty="0" smtClean="0">
                <a:solidFill>
                  <a:schemeClr val="accent1">
                    <a:lumMod val="20000"/>
                    <a:lumOff val="80000"/>
                  </a:schemeClr>
                </a:solidFill>
                <a:latin typeface="Times New Roman" panose="02020603050405020304" pitchFamily="18" charset="0"/>
                <a:cs typeface="Times New Roman" panose="02020603050405020304" pitchFamily="18" charset="0"/>
              </a:rPr>
              <a:t>Introduction to Programming in C++</a:t>
            </a:r>
            <a:endParaRPr lang="en-US" sz="3600" dirty="0">
              <a:solidFill>
                <a:schemeClr val="accent1">
                  <a:lumMod val="20000"/>
                  <a:lumOff val="80000"/>
                </a:schemeClr>
              </a:solidFill>
              <a:latin typeface="Times New Roman" panose="02020603050405020304" pitchFamily="18" charset="0"/>
              <a:cs typeface="Times New Roman" panose="02020603050405020304" pitchFamily="18" charset="0"/>
            </a:endParaRPr>
          </a:p>
        </p:txBody>
      </p:sp>
      <p:sp>
        <p:nvSpPr>
          <p:cNvPr id="11" name="TextBox 10"/>
          <p:cNvSpPr txBox="1"/>
          <p:nvPr/>
        </p:nvSpPr>
        <p:spPr>
          <a:xfrm>
            <a:off x="10024872" y="6373368"/>
            <a:ext cx="3054096" cy="369332"/>
          </a:xfrm>
          <a:prstGeom prst="rect">
            <a:avLst/>
          </a:prstGeom>
          <a:noFill/>
        </p:spPr>
        <p:txBody>
          <a:bodyPr wrap="square" rtlCol="0">
            <a:spAutoFit/>
          </a:bodyPr>
          <a:lstStyle/>
          <a:p>
            <a:r>
              <a:rPr lang="en-US" dirty="0" smtClean="0">
                <a:solidFill>
                  <a:srgbClr val="FFC000"/>
                </a:solidFill>
              </a:rPr>
              <a:t>Instructor: Bilal Jan</a:t>
            </a:r>
            <a:endParaRPr lang="en-US" dirty="0">
              <a:solidFill>
                <a:srgbClr val="FFC000"/>
              </a:solidFill>
            </a:endParaRPr>
          </a:p>
        </p:txBody>
      </p:sp>
      <p:sp>
        <p:nvSpPr>
          <p:cNvPr id="12" name="TextBox 11"/>
          <p:cNvSpPr txBox="1"/>
          <p:nvPr/>
        </p:nvSpPr>
        <p:spPr>
          <a:xfrm>
            <a:off x="147828" y="6309360"/>
            <a:ext cx="1783080" cy="369332"/>
          </a:xfrm>
          <a:prstGeom prst="rect">
            <a:avLst/>
          </a:prstGeom>
          <a:noFill/>
        </p:spPr>
        <p:txBody>
          <a:bodyPr wrap="square" rtlCol="0">
            <a:spAutoFit/>
          </a:bodyPr>
          <a:lstStyle/>
          <a:p>
            <a:r>
              <a:rPr lang="en-US" dirty="0" smtClean="0">
                <a:solidFill>
                  <a:srgbClr val="FFC000"/>
                </a:solidFill>
              </a:rPr>
              <a:t>June 2020</a:t>
            </a:r>
            <a:endParaRPr lang="en-US" dirty="0">
              <a:solidFill>
                <a:srgbClr val="FFC000"/>
              </a:solidFill>
            </a:endParaRPr>
          </a:p>
        </p:txBody>
      </p:sp>
      <p:sp>
        <p:nvSpPr>
          <p:cNvPr id="13" name="TextBox 12"/>
          <p:cNvSpPr txBox="1"/>
          <p:nvPr/>
        </p:nvSpPr>
        <p:spPr>
          <a:xfrm>
            <a:off x="3895344" y="2770418"/>
            <a:ext cx="4169664" cy="923330"/>
          </a:xfrm>
          <a:prstGeom prst="rect">
            <a:avLst/>
          </a:prstGeom>
          <a:noFill/>
        </p:spPr>
        <p:txBody>
          <a:bodyPr wrap="square" rtlCol="0">
            <a:spAutoFit/>
          </a:bodyPr>
          <a:lstStyle/>
          <a:p>
            <a:pPr algn="ctr"/>
            <a:r>
              <a:rPr lang="en-US" sz="5400" dirty="0">
                <a:solidFill>
                  <a:schemeClr val="accent4">
                    <a:lumMod val="20000"/>
                    <a:lumOff val="80000"/>
                  </a:schemeClr>
                </a:solidFill>
                <a:latin typeface="Times New Roman" panose="02020603050405020304" pitchFamily="18" charset="0"/>
                <a:cs typeface="Times New Roman" panose="02020603050405020304" pitchFamily="18" charset="0"/>
              </a:rPr>
              <a:t>CS-322</a:t>
            </a:r>
          </a:p>
        </p:txBody>
      </p:sp>
    </p:spTree>
    <p:extLst>
      <p:ext uri="{BB962C8B-B14F-4D97-AF65-F5344CB8AC3E}">
        <p14:creationId xmlns:p14="http://schemas.microsoft.com/office/powerpoint/2010/main" val="5101791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27432"/>
            <a:ext cx="12192000" cy="6858000"/>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endParaRPr lang="en-US" dirty="0"/>
          </a:p>
        </p:txBody>
      </p:sp>
      <p:sp>
        <p:nvSpPr>
          <p:cNvPr id="2" name="TextBox 1"/>
          <p:cNvSpPr txBox="1"/>
          <p:nvPr/>
        </p:nvSpPr>
        <p:spPr>
          <a:xfrm>
            <a:off x="448056" y="585216"/>
            <a:ext cx="6748272" cy="769441"/>
          </a:xfrm>
          <a:prstGeom prst="rect">
            <a:avLst/>
          </a:prstGeom>
          <a:noFill/>
        </p:spPr>
        <p:txBody>
          <a:bodyPr wrap="square" rtlCol="0">
            <a:spAutoFit/>
          </a:bodyPr>
          <a:lstStyle/>
          <a:p>
            <a:r>
              <a:rPr lang="en-US" sz="4400" dirty="0" smtClean="0">
                <a:solidFill>
                  <a:schemeClr val="accent4">
                    <a:lumMod val="20000"/>
                    <a:lumOff val="80000"/>
                  </a:schemeClr>
                </a:solidFill>
              </a:rPr>
              <a:t>Installing the Eclipse CDT</a:t>
            </a:r>
            <a:endParaRPr lang="en-US" sz="4400" dirty="0">
              <a:solidFill>
                <a:schemeClr val="accent4">
                  <a:lumMod val="20000"/>
                  <a:lumOff val="80000"/>
                </a:schemeClr>
              </a:solidFill>
            </a:endParaRPr>
          </a:p>
        </p:txBody>
      </p:sp>
      <p:sp>
        <p:nvSpPr>
          <p:cNvPr id="3" name="TextBox 2"/>
          <p:cNvSpPr txBox="1"/>
          <p:nvPr/>
        </p:nvSpPr>
        <p:spPr>
          <a:xfrm>
            <a:off x="667512" y="1775281"/>
            <a:ext cx="6858000" cy="1815882"/>
          </a:xfrm>
          <a:prstGeom prst="rect">
            <a:avLst/>
          </a:prstGeom>
          <a:noFill/>
        </p:spPr>
        <p:txBody>
          <a:bodyPr wrap="square" rtlCol="0">
            <a:spAutoFit/>
          </a:bodyPr>
          <a:lstStyle/>
          <a:p>
            <a:pPr marL="342900" indent="-342900">
              <a:buFont typeface="+mj-lt"/>
              <a:buAutoNum type="arabicPeriod"/>
            </a:pPr>
            <a:r>
              <a:rPr lang="en-US" sz="2800" dirty="0" smtClean="0">
                <a:solidFill>
                  <a:schemeClr val="accent2">
                    <a:lumMod val="60000"/>
                    <a:lumOff val="40000"/>
                  </a:schemeClr>
                </a:solidFill>
              </a:rPr>
              <a:t>Eclipse CDT Package</a:t>
            </a:r>
          </a:p>
          <a:p>
            <a:pPr marL="342900" indent="-342900">
              <a:buFont typeface="+mj-lt"/>
              <a:buAutoNum type="arabicPeriod"/>
            </a:pPr>
            <a:r>
              <a:rPr lang="en-US" sz="2800" dirty="0" smtClean="0">
                <a:solidFill>
                  <a:schemeClr val="accent2">
                    <a:lumMod val="60000"/>
                    <a:lumOff val="40000"/>
                  </a:schemeClr>
                </a:solidFill>
              </a:rPr>
              <a:t>The required </a:t>
            </a:r>
            <a:r>
              <a:rPr lang="en-US" sz="2800" dirty="0" err="1" smtClean="0">
                <a:solidFill>
                  <a:schemeClr val="accent2">
                    <a:lumMod val="60000"/>
                    <a:lumOff val="40000"/>
                  </a:schemeClr>
                </a:solidFill>
              </a:rPr>
              <a:t>MinGW</a:t>
            </a:r>
            <a:r>
              <a:rPr lang="en-US" sz="2800" dirty="0" smtClean="0">
                <a:solidFill>
                  <a:schemeClr val="accent2">
                    <a:lumMod val="60000"/>
                    <a:lumOff val="40000"/>
                  </a:schemeClr>
                </a:solidFill>
              </a:rPr>
              <a:t> environment for g++</a:t>
            </a:r>
          </a:p>
          <a:p>
            <a:pPr marL="342900" indent="-342900">
              <a:buFont typeface="+mj-lt"/>
              <a:buAutoNum type="arabicPeriod"/>
            </a:pPr>
            <a:r>
              <a:rPr lang="en-US" sz="2800" dirty="0" smtClean="0">
                <a:solidFill>
                  <a:schemeClr val="accent2">
                    <a:lumMod val="60000"/>
                    <a:lumOff val="40000"/>
                  </a:schemeClr>
                </a:solidFill>
              </a:rPr>
              <a:t>Setting the path i.e. telling eclipse where to locate the compiler for source code</a:t>
            </a:r>
            <a:endParaRPr lang="en-US" sz="2800" dirty="0">
              <a:solidFill>
                <a:schemeClr val="accent2">
                  <a:lumMod val="60000"/>
                  <a:lumOff val="40000"/>
                </a:schemeClr>
              </a:solidFill>
            </a:endParaRPr>
          </a:p>
        </p:txBody>
      </p:sp>
    </p:spTree>
    <p:extLst>
      <p:ext uri="{BB962C8B-B14F-4D97-AF65-F5344CB8AC3E}">
        <p14:creationId xmlns:p14="http://schemas.microsoft.com/office/powerpoint/2010/main" val="1536417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27432"/>
            <a:ext cx="12192000" cy="6858000"/>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endParaRPr lang="en-US" dirty="0"/>
          </a:p>
        </p:txBody>
      </p:sp>
      <p:sp>
        <p:nvSpPr>
          <p:cNvPr id="2" name="TextBox 1"/>
          <p:cNvSpPr txBox="1"/>
          <p:nvPr/>
        </p:nvSpPr>
        <p:spPr>
          <a:xfrm>
            <a:off x="448056" y="585216"/>
            <a:ext cx="6748272" cy="769441"/>
          </a:xfrm>
          <a:prstGeom prst="rect">
            <a:avLst/>
          </a:prstGeom>
          <a:noFill/>
        </p:spPr>
        <p:txBody>
          <a:bodyPr wrap="square" rtlCol="0">
            <a:spAutoFit/>
          </a:bodyPr>
          <a:lstStyle/>
          <a:p>
            <a:r>
              <a:rPr lang="en-US" sz="4400" dirty="0" smtClean="0">
                <a:solidFill>
                  <a:schemeClr val="accent4">
                    <a:lumMod val="20000"/>
                    <a:lumOff val="80000"/>
                  </a:schemeClr>
                </a:solidFill>
              </a:rPr>
              <a:t>1. Eclipse CDT Package</a:t>
            </a:r>
            <a:endParaRPr lang="en-US" sz="4400" dirty="0">
              <a:solidFill>
                <a:schemeClr val="accent4">
                  <a:lumMod val="20000"/>
                  <a:lumOff val="80000"/>
                </a:schemeClr>
              </a:solidFill>
            </a:endParaRPr>
          </a:p>
        </p:txBody>
      </p:sp>
      <p:pic>
        <p:nvPicPr>
          <p:cNvPr id="6" name="Picture 5"/>
          <p:cNvPicPr>
            <a:picLocks noChangeAspect="1"/>
          </p:cNvPicPr>
          <p:nvPr/>
        </p:nvPicPr>
        <p:blipFill>
          <a:blip r:embed="rId2"/>
          <a:stretch>
            <a:fillRect/>
          </a:stretch>
        </p:blipFill>
        <p:spPr>
          <a:xfrm>
            <a:off x="1463040" y="1354658"/>
            <a:ext cx="9052560" cy="5283988"/>
          </a:xfrm>
          <a:prstGeom prst="rect">
            <a:avLst/>
          </a:prstGeom>
        </p:spPr>
      </p:pic>
    </p:spTree>
    <p:extLst>
      <p:ext uri="{BB962C8B-B14F-4D97-AF65-F5344CB8AC3E}">
        <p14:creationId xmlns:p14="http://schemas.microsoft.com/office/powerpoint/2010/main" val="24115892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27432"/>
            <a:ext cx="12192000" cy="6858000"/>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endParaRPr lang="en-US" dirty="0"/>
          </a:p>
        </p:txBody>
      </p:sp>
      <p:sp>
        <p:nvSpPr>
          <p:cNvPr id="2" name="TextBox 1"/>
          <p:cNvSpPr txBox="1"/>
          <p:nvPr/>
        </p:nvSpPr>
        <p:spPr>
          <a:xfrm>
            <a:off x="448056" y="585216"/>
            <a:ext cx="6748272" cy="769441"/>
          </a:xfrm>
          <a:prstGeom prst="rect">
            <a:avLst/>
          </a:prstGeom>
          <a:noFill/>
        </p:spPr>
        <p:txBody>
          <a:bodyPr wrap="square" rtlCol="0">
            <a:spAutoFit/>
          </a:bodyPr>
          <a:lstStyle/>
          <a:p>
            <a:r>
              <a:rPr lang="en-US" sz="4400" dirty="0">
                <a:solidFill>
                  <a:schemeClr val="accent4">
                    <a:lumMod val="20000"/>
                    <a:lumOff val="80000"/>
                  </a:schemeClr>
                </a:solidFill>
              </a:rPr>
              <a:t>2</a:t>
            </a:r>
            <a:r>
              <a:rPr lang="en-US" sz="4400" dirty="0" smtClean="0">
                <a:solidFill>
                  <a:schemeClr val="accent4">
                    <a:lumMod val="20000"/>
                    <a:lumOff val="80000"/>
                  </a:schemeClr>
                </a:solidFill>
              </a:rPr>
              <a:t>. </a:t>
            </a:r>
            <a:r>
              <a:rPr lang="en-US" sz="4400" dirty="0" err="1" smtClean="0">
                <a:solidFill>
                  <a:schemeClr val="accent4">
                    <a:lumMod val="20000"/>
                    <a:lumOff val="80000"/>
                  </a:schemeClr>
                </a:solidFill>
              </a:rPr>
              <a:t>MinGW</a:t>
            </a:r>
            <a:endParaRPr lang="en-US" sz="4400" dirty="0">
              <a:solidFill>
                <a:schemeClr val="accent4">
                  <a:lumMod val="20000"/>
                  <a:lumOff val="80000"/>
                </a:schemeClr>
              </a:solidFill>
            </a:endParaRPr>
          </a:p>
        </p:txBody>
      </p:sp>
      <p:pic>
        <p:nvPicPr>
          <p:cNvPr id="3" name="Picture 2"/>
          <p:cNvPicPr>
            <a:picLocks noChangeAspect="1"/>
          </p:cNvPicPr>
          <p:nvPr/>
        </p:nvPicPr>
        <p:blipFill>
          <a:blip r:embed="rId2"/>
          <a:stretch>
            <a:fillRect/>
          </a:stretch>
        </p:blipFill>
        <p:spPr>
          <a:xfrm>
            <a:off x="1901952" y="1463610"/>
            <a:ext cx="8695944" cy="4891469"/>
          </a:xfrm>
          <a:prstGeom prst="rect">
            <a:avLst/>
          </a:prstGeom>
        </p:spPr>
      </p:pic>
    </p:spTree>
    <p:extLst>
      <p:ext uri="{BB962C8B-B14F-4D97-AF65-F5344CB8AC3E}">
        <p14:creationId xmlns:p14="http://schemas.microsoft.com/office/powerpoint/2010/main" val="34909908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27432"/>
            <a:ext cx="12192000" cy="6858000"/>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endParaRPr lang="en-US" dirty="0"/>
          </a:p>
        </p:txBody>
      </p:sp>
      <p:sp>
        <p:nvSpPr>
          <p:cNvPr id="2" name="TextBox 1"/>
          <p:cNvSpPr txBox="1"/>
          <p:nvPr/>
        </p:nvSpPr>
        <p:spPr>
          <a:xfrm>
            <a:off x="448056" y="585216"/>
            <a:ext cx="6748272" cy="769441"/>
          </a:xfrm>
          <a:prstGeom prst="rect">
            <a:avLst/>
          </a:prstGeom>
          <a:noFill/>
        </p:spPr>
        <p:txBody>
          <a:bodyPr wrap="square" rtlCol="0">
            <a:spAutoFit/>
          </a:bodyPr>
          <a:lstStyle/>
          <a:p>
            <a:r>
              <a:rPr lang="en-US" sz="4400" dirty="0">
                <a:solidFill>
                  <a:schemeClr val="accent4">
                    <a:lumMod val="20000"/>
                    <a:lumOff val="80000"/>
                  </a:schemeClr>
                </a:solidFill>
              </a:rPr>
              <a:t>2</a:t>
            </a:r>
            <a:r>
              <a:rPr lang="en-US" sz="4400" dirty="0" smtClean="0">
                <a:solidFill>
                  <a:schemeClr val="accent4">
                    <a:lumMod val="20000"/>
                    <a:lumOff val="80000"/>
                  </a:schemeClr>
                </a:solidFill>
              </a:rPr>
              <a:t>. </a:t>
            </a:r>
            <a:r>
              <a:rPr lang="en-US" sz="4400" dirty="0" err="1" smtClean="0">
                <a:solidFill>
                  <a:schemeClr val="accent4">
                    <a:lumMod val="20000"/>
                    <a:lumOff val="80000"/>
                  </a:schemeClr>
                </a:solidFill>
              </a:rPr>
              <a:t>MinGW</a:t>
            </a:r>
            <a:r>
              <a:rPr lang="en-US" sz="4400" dirty="0" smtClean="0">
                <a:solidFill>
                  <a:schemeClr val="accent4">
                    <a:lumMod val="20000"/>
                    <a:lumOff val="80000"/>
                  </a:schemeClr>
                </a:solidFill>
              </a:rPr>
              <a:t> installation site</a:t>
            </a:r>
            <a:endParaRPr lang="en-US" sz="4400" dirty="0">
              <a:solidFill>
                <a:schemeClr val="accent4">
                  <a:lumMod val="20000"/>
                  <a:lumOff val="80000"/>
                </a:schemeClr>
              </a:solidFill>
            </a:endParaRPr>
          </a:p>
        </p:txBody>
      </p:sp>
      <p:pic>
        <p:nvPicPr>
          <p:cNvPr id="5" name="Picture 4"/>
          <p:cNvPicPr>
            <a:picLocks noChangeAspect="1"/>
          </p:cNvPicPr>
          <p:nvPr/>
        </p:nvPicPr>
        <p:blipFill>
          <a:blip r:embed="rId2"/>
          <a:stretch>
            <a:fillRect/>
          </a:stretch>
        </p:blipFill>
        <p:spPr>
          <a:xfrm>
            <a:off x="2185416" y="1482470"/>
            <a:ext cx="8759952" cy="4927473"/>
          </a:xfrm>
          <a:prstGeom prst="rect">
            <a:avLst/>
          </a:prstGeom>
        </p:spPr>
      </p:pic>
    </p:spTree>
    <p:extLst>
      <p:ext uri="{BB962C8B-B14F-4D97-AF65-F5344CB8AC3E}">
        <p14:creationId xmlns:p14="http://schemas.microsoft.com/office/powerpoint/2010/main" val="5364029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27432"/>
            <a:ext cx="12192000" cy="6858000"/>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endParaRPr lang="en-US" dirty="0"/>
          </a:p>
        </p:txBody>
      </p:sp>
      <p:sp>
        <p:nvSpPr>
          <p:cNvPr id="2" name="TextBox 1"/>
          <p:cNvSpPr txBox="1"/>
          <p:nvPr/>
        </p:nvSpPr>
        <p:spPr>
          <a:xfrm>
            <a:off x="448056" y="585216"/>
            <a:ext cx="6748272" cy="769441"/>
          </a:xfrm>
          <a:prstGeom prst="rect">
            <a:avLst/>
          </a:prstGeom>
          <a:noFill/>
        </p:spPr>
        <p:txBody>
          <a:bodyPr wrap="square" rtlCol="0">
            <a:spAutoFit/>
          </a:bodyPr>
          <a:lstStyle/>
          <a:p>
            <a:r>
              <a:rPr lang="en-US" sz="4400" dirty="0" smtClean="0">
                <a:solidFill>
                  <a:schemeClr val="accent4">
                    <a:lumMod val="20000"/>
                    <a:lumOff val="80000"/>
                  </a:schemeClr>
                </a:solidFill>
              </a:rPr>
              <a:t>3. Setting the path</a:t>
            </a:r>
            <a:endParaRPr lang="en-US" sz="4400" dirty="0">
              <a:solidFill>
                <a:schemeClr val="accent4">
                  <a:lumMod val="20000"/>
                  <a:lumOff val="80000"/>
                </a:schemeClr>
              </a:solidFill>
            </a:endParaRPr>
          </a:p>
        </p:txBody>
      </p:sp>
      <p:pic>
        <p:nvPicPr>
          <p:cNvPr id="5" name="Picture 4"/>
          <p:cNvPicPr>
            <a:picLocks noChangeAspect="1"/>
          </p:cNvPicPr>
          <p:nvPr/>
        </p:nvPicPr>
        <p:blipFill>
          <a:blip r:embed="rId2"/>
          <a:stretch>
            <a:fillRect/>
          </a:stretch>
        </p:blipFill>
        <p:spPr>
          <a:xfrm>
            <a:off x="1005840" y="1481328"/>
            <a:ext cx="9976104" cy="4954702"/>
          </a:xfrm>
          <a:prstGeom prst="rect">
            <a:avLst/>
          </a:prstGeom>
        </p:spPr>
      </p:pic>
      <p:sp>
        <p:nvSpPr>
          <p:cNvPr id="6" name="TextBox 5"/>
          <p:cNvSpPr txBox="1"/>
          <p:nvPr/>
        </p:nvSpPr>
        <p:spPr>
          <a:xfrm>
            <a:off x="5330952" y="585216"/>
            <a:ext cx="5239512" cy="646331"/>
          </a:xfrm>
          <a:prstGeom prst="rect">
            <a:avLst/>
          </a:prstGeom>
          <a:noFill/>
        </p:spPr>
        <p:txBody>
          <a:bodyPr wrap="square" rtlCol="0">
            <a:spAutoFit/>
          </a:bodyPr>
          <a:lstStyle/>
          <a:p>
            <a:r>
              <a:rPr lang="en-US" dirty="0" smtClean="0">
                <a:solidFill>
                  <a:schemeClr val="accent4">
                    <a:lumMod val="40000"/>
                    <a:lumOff val="60000"/>
                  </a:schemeClr>
                </a:solidFill>
              </a:rPr>
              <a:t>Copy the complete path to </a:t>
            </a:r>
            <a:r>
              <a:rPr lang="en-US" dirty="0" err="1" smtClean="0">
                <a:solidFill>
                  <a:schemeClr val="accent4">
                    <a:lumMod val="40000"/>
                    <a:lumOff val="60000"/>
                  </a:schemeClr>
                </a:solidFill>
              </a:rPr>
              <a:t>MinGW</a:t>
            </a:r>
            <a:r>
              <a:rPr lang="en-US" dirty="0" smtClean="0">
                <a:solidFill>
                  <a:schemeClr val="accent4">
                    <a:lumMod val="40000"/>
                    <a:lumOff val="60000"/>
                  </a:schemeClr>
                </a:solidFill>
              </a:rPr>
              <a:t>\bin location and follow steps 1-6</a:t>
            </a:r>
            <a:endParaRPr lang="en-US" dirty="0">
              <a:solidFill>
                <a:schemeClr val="accent4">
                  <a:lumMod val="40000"/>
                  <a:lumOff val="60000"/>
                </a:schemeClr>
              </a:solidFill>
            </a:endParaRPr>
          </a:p>
        </p:txBody>
      </p:sp>
    </p:spTree>
    <p:extLst>
      <p:ext uri="{BB962C8B-B14F-4D97-AF65-F5344CB8AC3E}">
        <p14:creationId xmlns:p14="http://schemas.microsoft.com/office/powerpoint/2010/main" val="16157147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27432"/>
            <a:ext cx="12192000" cy="6858000"/>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endParaRPr lang="en-US" dirty="0"/>
          </a:p>
        </p:txBody>
      </p:sp>
      <p:sp>
        <p:nvSpPr>
          <p:cNvPr id="2" name="TextBox 1"/>
          <p:cNvSpPr txBox="1"/>
          <p:nvPr/>
        </p:nvSpPr>
        <p:spPr>
          <a:xfrm>
            <a:off x="448056" y="585216"/>
            <a:ext cx="11155680" cy="630942"/>
          </a:xfrm>
          <a:prstGeom prst="rect">
            <a:avLst/>
          </a:prstGeom>
          <a:noFill/>
        </p:spPr>
        <p:txBody>
          <a:bodyPr wrap="square" rtlCol="0">
            <a:spAutoFit/>
          </a:bodyPr>
          <a:lstStyle/>
          <a:p>
            <a:r>
              <a:rPr lang="en-US" sz="3500" dirty="0" smtClean="0">
                <a:solidFill>
                  <a:schemeClr val="accent4">
                    <a:lumMod val="20000"/>
                    <a:lumOff val="80000"/>
                  </a:schemeClr>
                </a:solidFill>
              </a:rPr>
              <a:t>3. Setting System Environment Variables</a:t>
            </a:r>
            <a:endParaRPr lang="en-US" sz="3500" dirty="0">
              <a:solidFill>
                <a:schemeClr val="accent4">
                  <a:lumMod val="20000"/>
                  <a:lumOff val="80000"/>
                </a:schemeClr>
              </a:solidFill>
            </a:endParaRPr>
          </a:p>
        </p:txBody>
      </p:sp>
      <p:sp>
        <p:nvSpPr>
          <p:cNvPr id="3" name="TextBox 2"/>
          <p:cNvSpPr txBox="1"/>
          <p:nvPr/>
        </p:nvSpPr>
        <p:spPr>
          <a:xfrm>
            <a:off x="2462594" y="1337816"/>
            <a:ext cx="6016752" cy="461665"/>
          </a:xfrm>
          <a:prstGeom prst="rect">
            <a:avLst/>
          </a:prstGeom>
          <a:noFill/>
        </p:spPr>
        <p:txBody>
          <a:bodyPr wrap="square" rtlCol="0">
            <a:spAutoFit/>
          </a:bodyPr>
          <a:lstStyle/>
          <a:p>
            <a:pPr algn="ctr"/>
            <a:r>
              <a:rPr lang="en-US" sz="2400" dirty="0" smtClean="0">
                <a:solidFill>
                  <a:schemeClr val="accent1">
                    <a:lumMod val="40000"/>
                    <a:lumOff val="60000"/>
                  </a:schemeClr>
                </a:solidFill>
              </a:rPr>
              <a:t>Go to Edit System Environment Variables </a:t>
            </a:r>
            <a:endParaRPr lang="en-US" sz="2400" dirty="0">
              <a:solidFill>
                <a:schemeClr val="accent1">
                  <a:lumMod val="40000"/>
                  <a:lumOff val="60000"/>
                </a:schemeClr>
              </a:solidFill>
            </a:endParaRPr>
          </a:p>
        </p:txBody>
      </p:sp>
      <p:pic>
        <p:nvPicPr>
          <p:cNvPr id="7" name="Picture 6"/>
          <p:cNvPicPr>
            <a:picLocks noChangeAspect="1"/>
          </p:cNvPicPr>
          <p:nvPr/>
        </p:nvPicPr>
        <p:blipFill>
          <a:blip r:embed="rId2"/>
          <a:stretch>
            <a:fillRect/>
          </a:stretch>
        </p:blipFill>
        <p:spPr>
          <a:xfrm>
            <a:off x="197739" y="1828806"/>
            <a:ext cx="3725037" cy="4699981"/>
          </a:xfrm>
          <a:prstGeom prst="rect">
            <a:avLst/>
          </a:prstGeom>
        </p:spPr>
      </p:pic>
      <p:pic>
        <p:nvPicPr>
          <p:cNvPr id="8" name="Picture 7"/>
          <p:cNvPicPr>
            <a:picLocks noChangeAspect="1"/>
          </p:cNvPicPr>
          <p:nvPr/>
        </p:nvPicPr>
        <p:blipFill>
          <a:blip r:embed="rId3"/>
          <a:stretch>
            <a:fillRect/>
          </a:stretch>
        </p:blipFill>
        <p:spPr>
          <a:xfrm>
            <a:off x="3995475" y="1828806"/>
            <a:ext cx="3524759" cy="4699981"/>
          </a:xfrm>
          <a:prstGeom prst="rect">
            <a:avLst/>
          </a:prstGeom>
        </p:spPr>
      </p:pic>
      <p:pic>
        <p:nvPicPr>
          <p:cNvPr id="10" name="Picture 9"/>
          <p:cNvPicPr>
            <a:picLocks noChangeAspect="1"/>
          </p:cNvPicPr>
          <p:nvPr/>
        </p:nvPicPr>
        <p:blipFill>
          <a:blip r:embed="rId4"/>
          <a:stretch>
            <a:fillRect/>
          </a:stretch>
        </p:blipFill>
        <p:spPr>
          <a:xfrm>
            <a:off x="7667835" y="1828806"/>
            <a:ext cx="4383957" cy="4699981"/>
          </a:xfrm>
          <a:prstGeom prst="rect">
            <a:avLst/>
          </a:prstGeom>
        </p:spPr>
      </p:pic>
    </p:spTree>
    <p:extLst>
      <p:ext uri="{BB962C8B-B14F-4D97-AF65-F5344CB8AC3E}">
        <p14:creationId xmlns:p14="http://schemas.microsoft.com/office/powerpoint/2010/main" val="1901723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27432"/>
            <a:ext cx="12192000" cy="6858000"/>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endParaRPr lang="en-US" dirty="0"/>
          </a:p>
        </p:txBody>
      </p:sp>
      <p:sp>
        <p:nvSpPr>
          <p:cNvPr id="2" name="TextBox 1"/>
          <p:cNvSpPr txBox="1"/>
          <p:nvPr/>
        </p:nvSpPr>
        <p:spPr>
          <a:xfrm>
            <a:off x="448056" y="585216"/>
            <a:ext cx="11155680" cy="630942"/>
          </a:xfrm>
          <a:prstGeom prst="rect">
            <a:avLst/>
          </a:prstGeom>
          <a:noFill/>
        </p:spPr>
        <p:txBody>
          <a:bodyPr wrap="square" rtlCol="0">
            <a:spAutoFit/>
          </a:bodyPr>
          <a:lstStyle/>
          <a:p>
            <a:r>
              <a:rPr lang="en-US" sz="3500" dirty="0" smtClean="0">
                <a:solidFill>
                  <a:schemeClr val="accent4">
                    <a:lumMod val="20000"/>
                    <a:lumOff val="80000"/>
                  </a:schemeClr>
                </a:solidFill>
              </a:rPr>
              <a:t>First Program </a:t>
            </a:r>
            <a:r>
              <a:rPr lang="en-US" sz="3500" i="1" dirty="0" smtClean="0">
                <a:solidFill>
                  <a:schemeClr val="accent1">
                    <a:lumMod val="40000"/>
                    <a:lumOff val="60000"/>
                  </a:schemeClr>
                </a:solidFill>
              </a:rPr>
              <a:t>The Hello World!</a:t>
            </a:r>
            <a:endParaRPr lang="en-US" sz="3500" i="1" dirty="0">
              <a:solidFill>
                <a:schemeClr val="accent1">
                  <a:lumMod val="40000"/>
                  <a:lumOff val="60000"/>
                </a:schemeClr>
              </a:solidFill>
            </a:endParaRPr>
          </a:p>
        </p:txBody>
      </p:sp>
      <p:pic>
        <p:nvPicPr>
          <p:cNvPr id="5" name="Picture 4"/>
          <p:cNvPicPr>
            <a:picLocks noChangeAspect="1"/>
          </p:cNvPicPr>
          <p:nvPr/>
        </p:nvPicPr>
        <p:blipFill>
          <a:blip r:embed="rId2"/>
          <a:stretch>
            <a:fillRect/>
          </a:stretch>
        </p:blipFill>
        <p:spPr>
          <a:xfrm>
            <a:off x="1216152" y="1428467"/>
            <a:ext cx="9226296" cy="5189792"/>
          </a:xfrm>
          <a:prstGeom prst="rect">
            <a:avLst/>
          </a:prstGeom>
        </p:spPr>
      </p:pic>
    </p:spTree>
    <p:extLst>
      <p:ext uri="{BB962C8B-B14F-4D97-AF65-F5344CB8AC3E}">
        <p14:creationId xmlns:p14="http://schemas.microsoft.com/office/powerpoint/2010/main" val="413941682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27432"/>
            <a:ext cx="12192000" cy="6858000"/>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endParaRPr lang="en-US" dirty="0"/>
          </a:p>
        </p:txBody>
      </p:sp>
      <p:sp>
        <p:nvSpPr>
          <p:cNvPr id="2" name="TextBox 1"/>
          <p:cNvSpPr txBox="1"/>
          <p:nvPr/>
        </p:nvSpPr>
        <p:spPr>
          <a:xfrm>
            <a:off x="448056" y="585216"/>
            <a:ext cx="11155680" cy="630942"/>
          </a:xfrm>
          <a:prstGeom prst="rect">
            <a:avLst/>
          </a:prstGeom>
          <a:noFill/>
        </p:spPr>
        <p:txBody>
          <a:bodyPr wrap="square" rtlCol="0">
            <a:spAutoFit/>
          </a:bodyPr>
          <a:lstStyle/>
          <a:p>
            <a:r>
              <a:rPr lang="en-US" sz="3500" dirty="0" smtClean="0">
                <a:solidFill>
                  <a:schemeClr val="accent4">
                    <a:lumMod val="20000"/>
                    <a:lumOff val="80000"/>
                  </a:schemeClr>
                </a:solidFill>
              </a:rPr>
              <a:t>Coming Up </a:t>
            </a:r>
            <a:r>
              <a:rPr lang="en-US" sz="3500" i="1" dirty="0" smtClean="0">
                <a:solidFill>
                  <a:schemeClr val="accent1">
                    <a:lumMod val="40000"/>
                    <a:lumOff val="60000"/>
                  </a:schemeClr>
                </a:solidFill>
              </a:rPr>
              <a:t>NEXT</a:t>
            </a:r>
            <a:endParaRPr lang="en-US" sz="3500" i="1" dirty="0">
              <a:solidFill>
                <a:schemeClr val="accent1">
                  <a:lumMod val="40000"/>
                  <a:lumOff val="60000"/>
                </a:schemeClr>
              </a:solidFill>
            </a:endParaRPr>
          </a:p>
        </p:txBody>
      </p:sp>
      <p:sp>
        <p:nvSpPr>
          <p:cNvPr id="3" name="TextBox 2"/>
          <p:cNvSpPr txBox="1"/>
          <p:nvPr/>
        </p:nvSpPr>
        <p:spPr>
          <a:xfrm>
            <a:off x="3831336" y="2734056"/>
            <a:ext cx="5596128" cy="646331"/>
          </a:xfrm>
          <a:prstGeom prst="rect">
            <a:avLst/>
          </a:prstGeom>
          <a:noFill/>
        </p:spPr>
        <p:txBody>
          <a:bodyPr wrap="square" rtlCol="0">
            <a:spAutoFit/>
          </a:bodyPr>
          <a:lstStyle/>
          <a:p>
            <a:r>
              <a:rPr lang="en-US" sz="3600" dirty="0" smtClean="0">
                <a:solidFill>
                  <a:schemeClr val="accent2">
                    <a:lumMod val="60000"/>
                    <a:lumOff val="40000"/>
                  </a:schemeClr>
                </a:solidFill>
              </a:rPr>
              <a:t>Control Structures</a:t>
            </a:r>
            <a:r>
              <a:rPr lang="en-US" sz="3600" dirty="0">
                <a:solidFill>
                  <a:schemeClr val="accent2">
                    <a:lumMod val="60000"/>
                    <a:lumOff val="40000"/>
                  </a:schemeClr>
                </a:solidFill>
              </a:rPr>
              <a:t> </a:t>
            </a:r>
            <a:r>
              <a:rPr lang="en-US" sz="3600" dirty="0" smtClean="0">
                <a:solidFill>
                  <a:schemeClr val="accent2">
                    <a:lumMod val="60000"/>
                    <a:lumOff val="40000"/>
                  </a:schemeClr>
                </a:solidFill>
              </a:rPr>
              <a:t>in C++</a:t>
            </a:r>
          </a:p>
        </p:txBody>
      </p:sp>
    </p:spTree>
    <p:extLst>
      <p:ext uri="{BB962C8B-B14F-4D97-AF65-F5344CB8AC3E}">
        <p14:creationId xmlns:p14="http://schemas.microsoft.com/office/powerpoint/2010/main" val="351548660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27432"/>
            <a:ext cx="12192000" cy="6858000"/>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endParaRPr lang="en-US" dirty="0"/>
          </a:p>
        </p:txBody>
      </p:sp>
      <p:sp>
        <p:nvSpPr>
          <p:cNvPr id="2" name="TextBox 1"/>
          <p:cNvSpPr txBox="1"/>
          <p:nvPr/>
        </p:nvSpPr>
        <p:spPr>
          <a:xfrm>
            <a:off x="448056" y="585216"/>
            <a:ext cx="5733288" cy="769441"/>
          </a:xfrm>
          <a:prstGeom prst="rect">
            <a:avLst/>
          </a:prstGeom>
          <a:noFill/>
        </p:spPr>
        <p:txBody>
          <a:bodyPr wrap="square" rtlCol="0">
            <a:spAutoFit/>
          </a:bodyPr>
          <a:lstStyle/>
          <a:p>
            <a:r>
              <a:rPr lang="en-US" sz="4400" dirty="0" smtClean="0">
                <a:solidFill>
                  <a:schemeClr val="accent4">
                    <a:lumMod val="20000"/>
                    <a:lumOff val="80000"/>
                  </a:schemeClr>
                </a:solidFill>
              </a:rPr>
              <a:t>Special thanks to </a:t>
            </a:r>
            <a:endParaRPr lang="en-US" sz="4400" dirty="0">
              <a:solidFill>
                <a:schemeClr val="accent4">
                  <a:lumMod val="20000"/>
                  <a:lumOff val="80000"/>
                </a:schemeClr>
              </a:solidFill>
            </a:endParaRPr>
          </a:p>
        </p:txBody>
      </p:sp>
      <p:sp>
        <p:nvSpPr>
          <p:cNvPr id="6" name="TextBox 5"/>
          <p:cNvSpPr txBox="1"/>
          <p:nvPr/>
        </p:nvSpPr>
        <p:spPr>
          <a:xfrm>
            <a:off x="914400" y="1920240"/>
            <a:ext cx="8494776" cy="1477328"/>
          </a:xfrm>
          <a:prstGeom prst="rect">
            <a:avLst/>
          </a:prstGeom>
          <a:noFill/>
        </p:spPr>
        <p:txBody>
          <a:bodyPr wrap="square" rtlCol="0">
            <a:spAutoFit/>
          </a:bodyPr>
          <a:lstStyle/>
          <a:p>
            <a:pPr marL="342900" indent="-342900">
              <a:buFont typeface="+mj-lt"/>
              <a:buAutoNum type="arabicPeriod"/>
            </a:pPr>
            <a:r>
              <a:rPr lang="en-US" dirty="0">
                <a:solidFill>
                  <a:schemeClr val="accent1">
                    <a:lumMod val="60000"/>
                    <a:lumOff val="40000"/>
                  </a:schemeClr>
                </a:solidFill>
                <a:hlinkClick r:id="rId2"/>
              </a:rPr>
              <a:t>https://www.flaticon.com</a:t>
            </a:r>
            <a:r>
              <a:rPr lang="en-US" dirty="0" smtClean="0">
                <a:solidFill>
                  <a:schemeClr val="accent1">
                    <a:lumMod val="60000"/>
                    <a:lumOff val="40000"/>
                  </a:schemeClr>
                </a:solidFill>
                <a:hlinkClick r:id="rId2"/>
              </a:rPr>
              <a:t>/</a:t>
            </a:r>
            <a:endParaRPr lang="en-US" dirty="0" smtClean="0">
              <a:solidFill>
                <a:schemeClr val="accent1">
                  <a:lumMod val="60000"/>
                  <a:lumOff val="40000"/>
                </a:schemeClr>
              </a:solidFill>
            </a:endParaRPr>
          </a:p>
          <a:p>
            <a:pPr marL="342900" indent="-342900">
              <a:buFont typeface="+mj-lt"/>
              <a:buAutoNum type="arabicPeriod"/>
            </a:pPr>
            <a:r>
              <a:rPr lang="en-US" dirty="0">
                <a:solidFill>
                  <a:schemeClr val="accent1">
                    <a:lumMod val="60000"/>
                    <a:lumOff val="40000"/>
                  </a:schemeClr>
                </a:solidFill>
                <a:hlinkClick r:id="rId3"/>
              </a:rPr>
              <a:t>https://</a:t>
            </a:r>
            <a:r>
              <a:rPr lang="en-US" dirty="0" smtClean="0">
                <a:solidFill>
                  <a:schemeClr val="accent1">
                    <a:lumMod val="60000"/>
                    <a:lumOff val="40000"/>
                  </a:schemeClr>
                </a:solidFill>
                <a:hlinkClick r:id="rId3"/>
              </a:rPr>
              <a:t>www.rose-hulman.edu/class/csse/resources/MinGW/installation.htm</a:t>
            </a:r>
            <a:endParaRPr lang="en-US" dirty="0" smtClean="0">
              <a:solidFill>
                <a:schemeClr val="accent1">
                  <a:lumMod val="60000"/>
                  <a:lumOff val="40000"/>
                </a:schemeClr>
              </a:solidFill>
            </a:endParaRPr>
          </a:p>
          <a:p>
            <a:pPr marL="342900" indent="-342900">
              <a:buFont typeface="+mj-lt"/>
              <a:buAutoNum type="arabicPeriod"/>
            </a:pPr>
            <a:r>
              <a:rPr lang="en-US" dirty="0">
                <a:solidFill>
                  <a:schemeClr val="accent1">
                    <a:lumMod val="60000"/>
                    <a:lumOff val="40000"/>
                  </a:schemeClr>
                </a:solidFill>
                <a:hlinkClick r:id="rId4"/>
              </a:rPr>
              <a:t>https://</a:t>
            </a:r>
            <a:r>
              <a:rPr lang="en-US" dirty="0" smtClean="0">
                <a:solidFill>
                  <a:schemeClr val="accent1">
                    <a:lumMod val="60000"/>
                    <a:lumOff val="40000"/>
                  </a:schemeClr>
                </a:solidFill>
                <a:hlinkClick r:id="rId4"/>
              </a:rPr>
              <a:t>www.eclipse.org/downloads/packages/release/kepler/sr2/eclipse-ide-cc-developers</a:t>
            </a:r>
            <a:endParaRPr lang="en-US" dirty="0" smtClean="0">
              <a:solidFill>
                <a:schemeClr val="accent1">
                  <a:lumMod val="60000"/>
                  <a:lumOff val="40000"/>
                </a:schemeClr>
              </a:solidFill>
            </a:endParaRPr>
          </a:p>
          <a:p>
            <a:pPr marL="342900" indent="-342900">
              <a:buFont typeface="+mj-lt"/>
              <a:buAutoNum type="arabicPeriod"/>
            </a:pPr>
            <a:r>
              <a:rPr lang="en-US" dirty="0">
                <a:solidFill>
                  <a:schemeClr val="accent1">
                    <a:lumMod val="60000"/>
                    <a:lumOff val="40000"/>
                  </a:schemeClr>
                </a:solidFill>
                <a:hlinkClick r:id="rId5"/>
              </a:rPr>
              <a:t>http://www.mingw.org</a:t>
            </a:r>
            <a:r>
              <a:rPr lang="en-US" dirty="0" smtClean="0">
                <a:solidFill>
                  <a:schemeClr val="accent1">
                    <a:lumMod val="60000"/>
                    <a:lumOff val="40000"/>
                  </a:schemeClr>
                </a:solidFill>
                <a:hlinkClick r:id="rId5"/>
              </a:rPr>
              <a:t>/</a:t>
            </a:r>
            <a:r>
              <a:rPr lang="en-US" dirty="0" smtClean="0">
                <a:solidFill>
                  <a:schemeClr val="accent1">
                    <a:lumMod val="60000"/>
                    <a:lumOff val="40000"/>
                  </a:schemeClr>
                </a:solidFill>
              </a:rPr>
              <a:t> </a:t>
            </a:r>
            <a:endParaRPr lang="en-US" dirty="0">
              <a:solidFill>
                <a:schemeClr val="accent1">
                  <a:lumMod val="60000"/>
                  <a:lumOff val="40000"/>
                </a:schemeClr>
              </a:solidFill>
            </a:endParaRPr>
          </a:p>
        </p:txBody>
      </p:sp>
    </p:spTree>
    <p:extLst>
      <p:ext uri="{BB962C8B-B14F-4D97-AF65-F5344CB8AC3E}">
        <p14:creationId xmlns:p14="http://schemas.microsoft.com/office/powerpoint/2010/main" val="27239907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484632" y="466344"/>
            <a:ext cx="11393424" cy="6186309"/>
          </a:xfrm>
          <a:prstGeom prst="rect">
            <a:avLst/>
          </a:prstGeom>
          <a:noFill/>
        </p:spPr>
        <p:txBody>
          <a:bodyPr wrap="square" rtlCol="0">
            <a:spAutoFit/>
          </a:bodyPr>
          <a:lstStyle/>
          <a:p>
            <a:r>
              <a:rPr lang="en-US" sz="5400" dirty="0" smtClean="0">
                <a:solidFill>
                  <a:schemeClr val="accent4">
                    <a:lumMod val="20000"/>
                    <a:lumOff val="80000"/>
                  </a:schemeClr>
                </a:solidFill>
              </a:rPr>
              <a:t>Outlines</a:t>
            </a:r>
          </a:p>
          <a:p>
            <a:pPr marL="685800" indent="-685800">
              <a:buBlip>
                <a:blip r:embed="rId2"/>
              </a:buBlip>
            </a:pPr>
            <a:r>
              <a:rPr lang="en-US" sz="3600" dirty="0" smtClean="0">
                <a:solidFill>
                  <a:schemeClr val="tx2">
                    <a:lumMod val="20000"/>
                    <a:lumOff val="80000"/>
                  </a:schemeClr>
                </a:solidFill>
              </a:rPr>
              <a:t>What is a program?</a:t>
            </a:r>
          </a:p>
          <a:p>
            <a:pPr marL="685800" indent="-685800">
              <a:buBlip>
                <a:blip r:embed="rId2"/>
              </a:buBlip>
            </a:pPr>
            <a:r>
              <a:rPr lang="en-US" sz="3600" dirty="0" smtClean="0">
                <a:solidFill>
                  <a:schemeClr val="tx2">
                    <a:lumMod val="20000"/>
                    <a:lumOff val="80000"/>
                  </a:schemeClr>
                </a:solidFill>
              </a:rPr>
              <a:t>C++ and other languages</a:t>
            </a:r>
          </a:p>
          <a:p>
            <a:pPr marL="685800" indent="-685800">
              <a:buBlip>
                <a:blip r:embed="rId2"/>
              </a:buBlip>
            </a:pPr>
            <a:r>
              <a:rPr lang="en-US" sz="3600" dirty="0" smtClean="0">
                <a:solidFill>
                  <a:schemeClr val="tx2">
                    <a:lumMod val="20000"/>
                    <a:lumOff val="80000"/>
                  </a:schemeClr>
                </a:solidFill>
              </a:rPr>
              <a:t>The cocktail of different ingredients from coding to executing a program</a:t>
            </a:r>
          </a:p>
          <a:p>
            <a:pPr marL="685800" indent="-685800">
              <a:buBlip>
                <a:blip r:embed="rId2"/>
              </a:buBlip>
            </a:pPr>
            <a:r>
              <a:rPr lang="en-US" sz="3600" dirty="0" smtClean="0">
                <a:solidFill>
                  <a:schemeClr val="tx2">
                    <a:lumMod val="20000"/>
                    <a:lumOff val="80000"/>
                  </a:schemeClr>
                </a:solidFill>
              </a:rPr>
              <a:t>Dressing-up the platform for this course</a:t>
            </a:r>
          </a:p>
          <a:p>
            <a:pPr marL="685800" indent="-685800">
              <a:buBlip>
                <a:blip r:embed="rId2"/>
              </a:buBlip>
            </a:pPr>
            <a:r>
              <a:rPr lang="en-US" sz="3600" dirty="0" smtClean="0">
                <a:solidFill>
                  <a:schemeClr val="tx2">
                    <a:lumMod val="20000"/>
                    <a:lumOff val="80000"/>
                  </a:schemeClr>
                </a:solidFill>
              </a:rPr>
              <a:t>Lets dirty our hands with basic programming constructs</a:t>
            </a:r>
          </a:p>
          <a:p>
            <a:pPr marL="685800" indent="-685800">
              <a:buBlip>
                <a:blip r:embed="rId2"/>
              </a:buBlip>
            </a:pPr>
            <a:r>
              <a:rPr lang="en-US" sz="3600" dirty="0" smtClean="0">
                <a:solidFill>
                  <a:schemeClr val="tx2">
                    <a:lumMod val="20000"/>
                    <a:lumOff val="80000"/>
                  </a:schemeClr>
                </a:solidFill>
              </a:rPr>
              <a:t>Brushing up for tomorrow</a:t>
            </a:r>
          </a:p>
          <a:p>
            <a:pPr marL="685800" indent="-685800">
              <a:buBlip>
                <a:blip r:embed="rId2"/>
              </a:buBlip>
            </a:pPr>
            <a:endParaRPr lang="en-US" sz="3600" dirty="0">
              <a:solidFill>
                <a:schemeClr val="accent4">
                  <a:lumMod val="20000"/>
                  <a:lumOff val="80000"/>
                </a:schemeClr>
              </a:solidFill>
            </a:endParaRPr>
          </a:p>
          <a:p>
            <a:endParaRPr lang="en-US" sz="5400" dirty="0">
              <a:solidFill>
                <a:schemeClr val="accent4">
                  <a:lumMod val="20000"/>
                  <a:lumOff val="80000"/>
                </a:schemeClr>
              </a:solidFill>
            </a:endParaRPr>
          </a:p>
        </p:txBody>
      </p:sp>
    </p:spTree>
    <p:extLst>
      <p:ext uri="{BB962C8B-B14F-4D97-AF65-F5344CB8AC3E}">
        <p14:creationId xmlns:p14="http://schemas.microsoft.com/office/powerpoint/2010/main" val="5722440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endParaRPr lang="en-US" dirty="0"/>
          </a:p>
        </p:txBody>
      </p:sp>
      <p:sp>
        <p:nvSpPr>
          <p:cNvPr id="2" name="TextBox 1"/>
          <p:cNvSpPr txBox="1"/>
          <p:nvPr/>
        </p:nvSpPr>
        <p:spPr>
          <a:xfrm flipH="1">
            <a:off x="893063" y="576072"/>
            <a:ext cx="4507993" cy="923330"/>
          </a:xfrm>
          <a:prstGeom prst="rect">
            <a:avLst/>
          </a:prstGeom>
          <a:noFill/>
        </p:spPr>
        <p:txBody>
          <a:bodyPr wrap="square" rtlCol="0">
            <a:spAutoFit/>
          </a:bodyPr>
          <a:lstStyle/>
          <a:p>
            <a:r>
              <a:rPr lang="en-US" sz="5400" dirty="0" smtClean="0">
                <a:solidFill>
                  <a:schemeClr val="accent4">
                    <a:lumMod val="20000"/>
                    <a:lumOff val="80000"/>
                  </a:schemeClr>
                </a:solidFill>
              </a:rPr>
              <a:t>Program</a:t>
            </a:r>
            <a:endParaRPr lang="en-US" sz="5400" dirty="0">
              <a:solidFill>
                <a:schemeClr val="accent4">
                  <a:lumMod val="20000"/>
                  <a:lumOff val="80000"/>
                </a:schemeClr>
              </a:solidFill>
            </a:endParaRPr>
          </a:p>
        </p:txBody>
      </p:sp>
      <p:sp>
        <p:nvSpPr>
          <p:cNvPr id="3" name="TextBox 2"/>
          <p:cNvSpPr txBox="1"/>
          <p:nvPr/>
        </p:nvSpPr>
        <p:spPr>
          <a:xfrm>
            <a:off x="1901952" y="1609344"/>
            <a:ext cx="8823960" cy="4401205"/>
          </a:xfrm>
          <a:prstGeom prst="rect">
            <a:avLst/>
          </a:prstGeom>
          <a:noFill/>
        </p:spPr>
        <p:txBody>
          <a:bodyPr wrap="square" rtlCol="0">
            <a:spAutoFit/>
          </a:bodyPr>
          <a:lstStyle/>
          <a:p>
            <a:pPr marL="285750" indent="-285750">
              <a:buFont typeface="Courier New" panose="02070309020205020404" pitchFamily="49" charset="0"/>
              <a:buChar char="o"/>
            </a:pPr>
            <a:r>
              <a:rPr lang="en-US" sz="2800" dirty="0" smtClean="0">
                <a:solidFill>
                  <a:schemeClr val="accent1">
                    <a:lumMod val="20000"/>
                    <a:lumOff val="80000"/>
                  </a:schemeClr>
                </a:solidFill>
              </a:rPr>
              <a:t>The set of instructions that tells a machine to perform a specific task.</a:t>
            </a:r>
          </a:p>
          <a:p>
            <a:pPr marL="285750" indent="-285750">
              <a:buFont typeface="Courier New" panose="02070309020205020404" pitchFamily="49" charset="0"/>
              <a:buChar char="o"/>
            </a:pPr>
            <a:r>
              <a:rPr lang="en-US" sz="2800" dirty="0" smtClean="0">
                <a:solidFill>
                  <a:schemeClr val="accent1">
                    <a:lumMod val="20000"/>
                    <a:lumOff val="80000"/>
                  </a:schemeClr>
                </a:solidFill>
              </a:rPr>
              <a:t>The </a:t>
            </a:r>
            <a:r>
              <a:rPr lang="en-US" sz="2800" i="1" dirty="0" smtClean="0">
                <a:solidFill>
                  <a:schemeClr val="accent1">
                    <a:lumMod val="20000"/>
                    <a:lumOff val="80000"/>
                  </a:schemeClr>
                </a:solidFill>
              </a:rPr>
              <a:t>set of instructions</a:t>
            </a:r>
            <a:r>
              <a:rPr lang="en-US" sz="2800" dirty="0" smtClean="0">
                <a:solidFill>
                  <a:schemeClr val="accent1">
                    <a:lumMod val="20000"/>
                    <a:lumOff val="80000"/>
                  </a:schemeClr>
                </a:solidFill>
              </a:rPr>
              <a:t> written in a proper format as provided by the </a:t>
            </a:r>
            <a:r>
              <a:rPr lang="en-US" sz="2800" i="1" dirty="0">
                <a:solidFill>
                  <a:schemeClr val="accent1">
                    <a:lumMod val="20000"/>
                    <a:lumOff val="80000"/>
                  </a:schemeClr>
                </a:solidFill>
              </a:rPr>
              <a:t>P</a:t>
            </a:r>
            <a:r>
              <a:rPr lang="en-US" sz="2800" i="1" dirty="0" smtClean="0">
                <a:solidFill>
                  <a:schemeClr val="accent1">
                    <a:lumMod val="20000"/>
                    <a:lumOff val="80000"/>
                  </a:schemeClr>
                </a:solidFill>
              </a:rPr>
              <a:t>rogramming </a:t>
            </a:r>
            <a:r>
              <a:rPr lang="en-US" sz="2800" i="1" dirty="0">
                <a:solidFill>
                  <a:schemeClr val="accent1">
                    <a:lumMod val="20000"/>
                    <a:lumOff val="80000"/>
                  </a:schemeClr>
                </a:solidFill>
              </a:rPr>
              <a:t>L</a:t>
            </a:r>
            <a:r>
              <a:rPr lang="en-US" sz="2800" i="1" dirty="0" smtClean="0">
                <a:solidFill>
                  <a:schemeClr val="accent1">
                    <a:lumMod val="20000"/>
                    <a:lumOff val="80000"/>
                  </a:schemeClr>
                </a:solidFill>
              </a:rPr>
              <a:t>anguage</a:t>
            </a:r>
            <a:r>
              <a:rPr lang="en-US" sz="2800" dirty="0" smtClean="0">
                <a:solidFill>
                  <a:schemeClr val="accent1">
                    <a:lumMod val="20000"/>
                    <a:lumOff val="80000"/>
                  </a:schemeClr>
                </a:solidFill>
              </a:rPr>
              <a:t> is called as Source Code</a:t>
            </a:r>
          </a:p>
          <a:p>
            <a:pPr marL="285750" indent="-285750">
              <a:buFont typeface="Courier New" panose="02070309020205020404" pitchFamily="49" charset="0"/>
              <a:buChar char="o"/>
            </a:pPr>
            <a:r>
              <a:rPr lang="en-US" sz="2800" dirty="0" smtClean="0">
                <a:solidFill>
                  <a:schemeClr val="accent1">
                    <a:lumMod val="20000"/>
                    <a:lumOff val="80000"/>
                  </a:schemeClr>
                </a:solidFill>
              </a:rPr>
              <a:t>A computer program takes some input, processes it and gives desired final output.</a:t>
            </a:r>
          </a:p>
          <a:p>
            <a:pPr marL="285750" indent="-285750">
              <a:buFont typeface="Courier New" panose="02070309020205020404" pitchFamily="49" charset="0"/>
              <a:buChar char="o"/>
            </a:pPr>
            <a:r>
              <a:rPr lang="en-US" sz="2800" dirty="0" smtClean="0">
                <a:solidFill>
                  <a:schemeClr val="accent1">
                    <a:lumMod val="20000"/>
                    <a:lumOff val="80000"/>
                  </a:schemeClr>
                </a:solidFill>
              </a:rPr>
              <a:t>Analogous to your favorite recipe where all the required ingredients, act as input, are mixed in proper order, processing, for your delicious final dish, as output.  </a:t>
            </a:r>
            <a:endParaRPr lang="en-US" sz="2800" dirty="0">
              <a:solidFill>
                <a:schemeClr val="accent1">
                  <a:lumMod val="20000"/>
                  <a:lumOff val="80000"/>
                </a:schemeClr>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05526" y="4149049"/>
            <a:ext cx="906859" cy="937341"/>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05526" y="5120640"/>
            <a:ext cx="906859" cy="906859"/>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005526" y="6073219"/>
            <a:ext cx="906859" cy="731520"/>
          </a:xfrm>
          <a:prstGeom prst="rect">
            <a:avLst/>
          </a:prstGeom>
        </p:spPr>
      </p:pic>
    </p:spTree>
    <p:extLst>
      <p:ext uri="{BB962C8B-B14F-4D97-AF65-F5344CB8AC3E}">
        <p14:creationId xmlns:p14="http://schemas.microsoft.com/office/powerpoint/2010/main" val="7509024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Rectangle 3"/>
          <p:cNvSpPr/>
          <p:nvPr/>
        </p:nvSpPr>
        <p:spPr>
          <a:xfrm>
            <a:off x="109728" y="0"/>
            <a:ext cx="12192000" cy="6858000"/>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p:cNvSpPr txBox="1"/>
          <p:nvPr/>
        </p:nvSpPr>
        <p:spPr>
          <a:xfrm>
            <a:off x="173736" y="667512"/>
            <a:ext cx="9957816" cy="923330"/>
          </a:xfrm>
          <a:prstGeom prst="rect">
            <a:avLst/>
          </a:prstGeom>
          <a:noFill/>
        </p:spPr>
        <p:txBody>
          <a:bodyPr wrap="square" rtlCol="0">
            <a:spAutoFit/>
          </a:bodyPr>
          <a:lstStyle/>
          <a:p>
            <a:r>
              <a:rPr lang="en-US" sz="5400" dirty="0">
                <a:solidFill>
                  <a:schemeClr val="accent4">
                    <a:lumMod val="20000"/>
                    <a:lumOff val="80000"/>
                  </a:schemeClr>
                </a:solidFill>
              </a:rPr>
              <a:t>Problem, Algorithm and Program</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35024" y="4974114"/>
            <a:ext cx="1537068" cy="1362678"/>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39683" y="4974114"/>
            <a:ext cx="1360917" cy="1509381"/>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207509" y="4786884"/>
            <a:ext cx="1549908" cy="1549908"/>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136017" y="4749880"/>
            <a:ext cx="1431911" cy="1586912"/>
          </a:xfrm>
          <a:prstGeom prst="rect">
            <a:avLst/>
          </a:prstGeom>
        </p:spPr>
      </p:pic>
      <p:pic>
        <p:nvPicPr>
          <p:cNvPr id="9" name="Picture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860841" y="4626506"/>
            <a:ext cx="1710286" cy="1710286"/>
          </a:xfrm>
          <a:prstGeom prst="rect">
            <a:avLst/>
          </a:prstGeom>
        </p:spPr>
      </p:pic>
      <p:sp>
        <p:nvSpPr>
          <p:cNvPr id="10" name="TextBox 9"/>
          <p:cNvSpPr txBox="1"/>
          <p:nvPr/>
        </p:nvSpPr>
        <p:spPr>
          <a:xfrm>
            <a:off x="173736" y="1865376"/>
            <a:ext cx="9875520" cy="1938992"/>
          </a:xfrm>
          <a:prstGeom prst="rect">
            <a:avLst/>
          </a:prstGeom>
          <a:noFill/>
        </p:spPr>
        <p:txBody>
          <a:bodyPr wrap="square" rtlCol="0">
            <a:spAutoFit/>
          </a:bodyPr>
          <a:lstStyle/>
          <a:p>
            <a:pPr marL="285750" indent="-285750" algn="just">
              <a:buFont typeface="Courier New" panose="02070309020205020404" pitchFamily="49" charset="0"/>
              <a:buChar char="o"/>
            </a:pPr>
            <a:r>
              <a:rPr lang="en-US" sz="2000" dirty="0">
                <a:solidFill>
                  <a:schemeClr val="accent1">
                    <a:lumMod val="20000"/>
                    <a:lumOff val="80000"/>
                  </a:schemeClr>
                </a:solidFill>
              </a:rPr>
              <a:t>An algorithm is a systematic approach that deals with set of rules fabricated in a very formal way for solving a particular problem in hand. The idea or concept may be in different forms, thus several possible algorithms, for the same problem leading to possible solution(s) each one with its own complexity and effectiveness</a:t>
            </a:r>
            <a:r>
              <a:rPr lang="en-US" sz="2000" dirty="0" smtClean="0">
                <a:solidFill>
                  <a:schemeClr val="accent1">
                    <a:lumMod val="20000"/>
                    <a:lumOff val="80000"/>
                  </a:schemeClr>
                </a:solidFill>
              </a:rPr>
              <a:t>.</a:t>
            </a:r>
          </a:p>
          <a:p>
            <a:pPr marL="285750" indent="-285750" algn="just">
              <a:buFont typeface="Courier New" panose="02070309020205020404" pitchFamily="49" charset="0"/>
              <a:buChar char="o"/>
            </a:pPr>
            <a:r>
              <a:rPr lang="en-US" sz="2000" dirty="0" smtClean="0">
                <a:solidFill>
                  <a:schemeClr val="accent1">
                    <a:lumMod val="20000"/>
                    <a:lumOff val="80000"/>
                  </a:schemeClr>
                </a:solidFill>
              </a:rPr>
              <a:t>A computer program is the implementation of such algorithm (design, concept, idea) in some high level computer language for solving a particular problem. </a:t>
            </a:r>
            <a:endParaRPr lang="en-US" sz="2000" dirty="0">
              <a:solidFill>
                <a:schemeClr val="accent1">
                  <a:lumMod val="20000"/>
                  <a:lumOff val="80000"/>
                </a:schemeClr>
              </a:solidFill>
            </a:endParaRPr>
          </a:p>
        </p:txBody>
      </p:sp>
      <p:pic>
        <p:nvPicPr>
          <p:cNvPr id="11" name="Picture 1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398572" y="2029968"/>
            <a:ext cx="1013043" cy="1170074"/>
          </a:xfrm>
          <a:prstGeom prst="rect">
            <a:avLst/>
          </a:prstGeom>
        </p:spPr>
      </p:pic>
      <p:sp>
        <p:nvSpPr>
          <p:cNvPr id="12" name="TextBox 11"/>
          <p:cNvSpPr txBox="1"/>
          <p:nvPr/>
        </p:nvSpPr>
        <p:spPr>
          <a:xfrm>
            <a:off x="1518342" y="6412730"/>
            <a:ext cx="1170432" cy="369332"/>
          </a:xfrm>
          <a:prstGeom prst="rect">
            <a:avLst/>
          </a:prstGeom>
          <a:noFill/>
        </p:spPr>
        <p:txBody>
          <a:bodyPr wrap="square" rtlCol="0">
            <a:spAutoFit/>
          </a:bodyPr>
          <a:lstStyle/>
          <a:p>
            <a:r>
              <a:rPr lang="en-US" dirty="0" smtClean="0"/>
              <a:t>Problem</a:t>
            </a:r>
            <a:endParaRPr lang="en-US" dirty="0"/>
          </a:p>
        </p:txBody>
      </p:sp>
      <p:sp>
        <p:nvSpPr>
          <p:cNvPr id="13" name="TextBox 12"/>
          <p:cNvSpPr txBox="1"/>
          <p:nvPr/>
        </p:nvSpPr>
        <p:spPr>
          <a:xfrm>
            <a:off x="3512172" y="6449306"/>
            <a:ext cx="1170432" cy="369332"/>
          </a:xfrm>
          <a:prstGeom prst="rect">
            <a:avLst/>
          </a:prstGeom>
          <a:noFill/>
        </p:spPr>
        <p:txBody>
          <a:bodyPr wrap="square" rtlCol="0">
            <a:spAutoFit/>
          </a:bodyPr>
          <a:lstStyle/>
          <a:p>
            <a:r>
              <a:rPr lang="en-US" dirty="0" smtClean="0"/>
              <a:t>Algorithm</a:t>
            </a:r>
            <a:endParaRPr lang="en-US" dirty="0"/>
          </a:p>
        </p:txBody>
      </p:sp>
      <p:sp>
        <p:nvSpPr>
          <p:cNvPr id="14" name="TextBox 13"/>
          <p:cNvSpPr txBox="1"/>
          <p:nvPr/>
        </p:nvSpPr>
        <p:spPr>
          <a:xfrm>
            <a:off x="5397247" y="6412730"/>
            <a:ext cx="1170432" cy="369332"/>
          </a:xfrm>
          <a:prstGeom prst="rect">
            <a:avLst/>
          </a:prstGeom>
          <a:noFill/>
        </p:spPr>
        <p:txBody>
          <a:bodyPr wrap="square" rtlCol="0">
            <a:spAutoFit/>
          </a:bodyPr>
          <a:lstStyle/>
          <a:p>
            <a:r>
              <a:rPr lang="en-US" dirty="0" smtClean="0"/>
              <a:t>Program</a:t>
            </a:r>
            <a:endParaRPr lang="en-US" dirty="0"/>
          </a:p>
        </p:txBody>
      </p:sp>
      <p:sp>
        <p:nvSpPr>
          <p:cNvPr id="15" name="TextBox 14"/>
          <p:cNvSpPr txBox="1"/>
          <p:nvPr/>
        </p:nvSpPr>
        <p:spPr>
          <a:xfrm>
            <a:off x="7351776" y="6408158"/>
            <a:ext cx="1170432" cy="369332"/>
          </a:xfrm>
          <a:prstGeom prst="rect">
            <a:avLst/>
          </a:prstGeom>
          <a:noFill/>
        </p:spPr>
        <p:txBody>
          <a:bodyPr wrap="square" rtlCol="0">
            <a:spAutoFit/>
          </a:bodyPr>
          <a:lstStyle/>
          <a:p>
            <a:r>
              <a:rPr lang="en-US" dirty="0" smtClean="0"/>
              <a:t>Solution</a:t>
            </a:r>
            <a:endParaRPr lang="en-US" dirty="0"/>
          </a:p>
        </p:txBody>
      </p:sp>
      <p:sp>
        <p:nvSpPr>
          <p:cNvPr id="16" name="TextBox 15"/>
          <p:cNvSpPr txBox="1"/>
          <p:nvPr/>
        </p:nvSpPr>
        <p:spPr>
          <a:xfrm>
            <a:off x="8951976" y="6408158"/>
            <a:ext cx="1837943" cy="369332"/>
          </a:xfrm>
          <a:prstGeom prst="rect">
            <a:avLst/>
          </a:prstGeom>
          <a:noFill/>
        </p:spPr>
        <p:txBody>
          <a:bodyPr wrap="square" rtlCol="0">
            <a:spAutoFit/>
          </a:bodyPr>
          <a:lstStyle/>
          <a:p>
            <a:r>
              <a:rPr lang="en-US" dirty="0" smtClean="0"/>
              <a:t>Not me but You</a:t>
            </a:r>
            <a:endParaRPr lang="en-US" dirty="0"/>
          </a:p>
        </p:txBody>
      </p:sp>
    </p:spTree>
    <p:extLst>
      <p:ext uri="{BB962C8B-B14F-4D97-AF65-F5344CB8AC3E}">
        <p14:creationId xmlns:p14="http://schemas.microsoft.com/office/powerpoint/2010/main" val="381367915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9144"/>
            <a:ext cx="12192000" cy="6858000"/>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p:cNvSpPr txBox="1"/>
          <p:nvPr/>
        </p:nvSpPr>
        <p:spPr>
          <a:xfrm>
            <a:off x="448056" y="585216"/>
            <a:ext cx="5733288" cy="769441"/>
          </a:xfrm>
          <a:prstGeom prst="rect">
            <a:avLst/>
          </a:prstGeom>
          <a:noFill/>
        </p:spPr>
        <p:txBody>
          <a:bodyPr wrap="square" rtlCol="0">
            <a:spAutoFit/>
          </a:bodyPr>
          <a:lstStyle/>
          <a:p>
            <a:r>
              <a:rPr lang="en-US" sz="4400" dirty="0" smtClean="0">
                <a:solidFill>
                  <a:schemeClr val="accent4">
                    <a:lumMod val="20000"/>
                    <a:lumOff val="80000"/>
                  </a:schemeClr>
                </a:solidFill>
              </a:rPr>
              <a:t>Computer Languages</a:t>
            </a:r>
            <a:endParaRPr lang="en-US" sz="4400" dirty="0">
              <a:solidFill>
                <a:schemeClr val="accent4">
                  <a:lumMod val="20000"/>
                  <a:lumOff val="80000"/>
                </a:schemeClr>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9400" y="1261262"/>
            <a:ext cx="5443728" cy="4048163"/>
          </a:xfrm>
          <a:prstGeom prst="rect">
            <a:avLst/>
          </a:prstGeom>
        </p:spPr>
      </p:pic>
      <p:sp>
        <p:nvSpPr>
          <p:cNvPr id="5" name="TextBox 4"/>
          <p:cNvSpPr txBox="1"/>
          <p:nvPr/>
        </p:nvSpPr>
        <p:spPr>
          <a:xfrm>
            <a:off x="6629400" y="5385816"/>
            <a:ext cx="5724144" cy="707886"/>
          </a:xfrm>
          <a:prstGeom prst="rect">
            <a:avLst/>
          </a:prstGeom>
          <a:noFill/>
        </p:spPr>
        <p:txBody>
          <a:bodyPr wrap="square" rtlCol="0">
            <a:spAutoFit/>
          </a:bodyPr>
          <a:lstStyle/>
          <a:p>
            <a:r>
              <a:rPr lang="en-US" dirty="0" smtClean="0">
                <a:solidFill>
                  <a:schemeClr val="bg2"/>
                </a:solidFill>
              </a:rPr>
              <a:t>Some brief explanation and extensive work </a:t>
            </a:r>
          </a:p>
          <a:p>
            <a:r>
              <a:rPr lang="en-US" sz="1100" dirty="0" smtClean="0">
                <a:solidFill>
                  <a:schemeClr val="accent1">
                    <a:lumMod val="50000"/>
                  </a:schemeClr>
                </a:solidFill>
              </a:rPr>
              <a:t>https://medium.com/javarevisited/70-years-of-hello-world-with-50-programming-languages-2400de893a97</a:t>
            </a:r>
            <a:endParaRPr lang="en-US" sz="1100" dirty="0">
              <a:solidFill>
                <a:schemeClr val="accent1">
                  <a:lumMod val="50000"/>
                </a:schemeClr>
              </a:solidFill>
            </a:endParaRP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97296" y="5696712"/>
            <a:ext cx="832104" cy="299728"/>
          </a:xfrm>
          <a:prstGeom prst="rect">
            <a:avLst/>
          </a:prstGeom>
        </p:spPr>
      </p:pic>
      <p:sp>
        <p:nvSpPr>
          <p:cNvPr id="9" name="TextBox 8"/>
          <p:cNvSpPr txBox="1"/>
          <p:nvPr/>
        </p:nvSpPr>
        <p:spPr>
          <a:xfrm>
            <a:off x="409956" y="1517904"/>
            <a:ext cx="6057900" cy="1569660"/>
          </a:xfrm>
          <a:prstGeom prst="rect">
            <a:avLst/>
          </a:prstGeom>
          <a:noFill/>
        </p:spPr>
        <p:txBody>
          <a:bodyPr wrap="square" rtlCol="0">
            <a:spAutoFit/>
          </a:bodyPr>
          <a:lstStyle/>
          <a:p>
            <a:pPr algn="just"/>
            <a:r>
              <a:rPr lang="en-US" sz="2400" dirty="0" smtClean="0">
                <a:solidFill>
                  <a:schemeClr val="accent1">
                    <a:lumMod val="40000"/>
                    <a:lumOff val="60000"/>
                  </a:schemeClr>
                </a:solidFill>
              </a:rPr>
              <a:t>Computer language is the medium used by a programmer to communicate with computer  </a:t>
            </a:r>
            <a:r>
              <a:rPr lang="en-US" sz="2400" dirty="0" err="1" smtClean="0">
                <a:solidFill>
                  <a:schemeClr val="accent1">
                    <a:lumMod val="40000"/>
                    <a:lumOff val="60000"/>
                  </a:schemeClr>
                </a:solidFill>
              </a:rPr>
              <a:t>inorder</a:t>
            </a:r>
            <a:r>
              <a:rPr lang="en-US" sz="2400" dirty="0" smtClean="0">
                <a:solidFill>
                  <a:schemeClr val="accent1">
                    <a:lumMod val="40000"/>
                    <a:lumOff val="60000"/>
                  </a:schemeClr>
                </a:solidFill>
              </a:rPr>
              <a:t> to understand, process and execute instructions for a required task</a:t>
            </a:r>
            <a:endParaRPr lang="en-US" sz="2400" dirty="0">
              <a:solidFill>
                <a:schemeClr val="accent1">
                  <a:lumMod val="40000"/>
                  <a:lumOff val="60000"/>
                </a:schemeClr>
              </a:solidFill>
            </a:endParaRPr>
          </a:p>
        </p:txBody>
      </p:sp>
      <p:sp>
        <p:nvSpPr>
          <p:cNvPr id="10" name="TextBox 9"/>
          <p:cNvSpPr txBox="1"/>
          <p:nvPr/>
        </p:nvSpPr>
        <p:spPr>
          <a:xfrm>
            <a:off x="713232" y="3250811"/>
            <a:ext cx="4965192" cy="2769989"/>
          </a:xfrm>
          <a:prstGeom prst="rect">
            <a:avLst/>
          </a:prstGeom>
          <a:noFill/>
        </p:spPr>
        <p:txBody>
          <a:bodyPr wrap="square" rtlCol="0">
            <a:spAutoFit/>
          </a:bodyPr>
          <a:lstStyle/>
          <a:p>
            <a:pPr marL="342900" indent="-342900">
              <a:buFont typeface="Wingdings" panose="05000000000000000000" pitchFamily="2" charset="2"/>
              <a:buChar char="v"/>
            </a:pPr>
            <a:r>
              <a:rPr lang="en-US" sz="2400" dirty="0" smtClean="0">
                <a:solidFill>
                  <a:schemeClr val="accent2">
                    <a:lumMod val="60000"/>
                    <a:lumOff val="40000"/>
                  </a:schemeClr>
                </a:solidFill>
              </a:rPr>
              <a:t>Low Level:- </a:t>
            </a:r>
            <a:r>
              <a:rPr lang="en-US" dirty="0" smtClean="0">
                <a:solidFill>
                  <a:schemeClr val="accent2">
                    <a:lumMod val="60000"/>
                    <a:lumOff val="40000"/>
                  </a:schemeClr>
                </a:solidFill>
              </a:rPr>
              <a:t>Easily understood by computer, direct interaction with hardware but hard to code </a:t>
            </a:r>
          </a:p>
          <a:p>
            <a:pPr marL="800100" lvl="1" indent="-342900">
              <a:buFont typeface="Courier New" panose="02070309020205020404" pitchFamily="49" charset="0"/>
              <a:buChar char="o"/>
            </a:pPr>
            <a:r>
              <a:rPr lang="en-US" dirty="0" smtClean="0">
                <a:solidFill>
                  <a:srgbClr val="FFC000"/>
                </a:solidFill>
              </a:rPr>
              <a:t>Machine Language, Assembly Language</a:t>
            </a:r>
          </a:p>
          <a:p>
            <a:pPr marL="342900" indent="-342900">
              <a:buFont typeface="Wingdings" panose="05000000000000000000" pitchFamily="2" charset="2"/>
              <a:buChar char="v"/>
            </a:pPr>
            <a:r>
              <a:rPr lang="en-US" sz="2400" dirty="0" smtClean="0">
                <a:solidFill>
                  <a:schemeClr val="accent2">
                    <a:lumMod val="60000"/>
                    <a:lumOff val="40000"/>
                  </a:schemeClr>
                </a:solidFill>
              </a:rPr>
              <a:t>High Level:- </a:t>
            </a:r>
            <a:r>
              <a:rPr lang="en-US" dirty="0" smtClean="0">
                <a:solidFill>
                  <a:schemeClr val="accent2">
                    <a:lumMod val="60000"/>
                    <a:lumOff val="40000"/>
                  </a:schemeClr>
                </a:solidFill>
              </a:rPr>
              <a:t>Easily coded since mostly English oriented with different flavors of coding styles, require translation software for computer to understand and process the code</a:t>
            </a:r>
          </a:p>
          <a:p>
            <a:pPr marL="800100" lvl="1" indent="-342900">
              <a:buFont typeface="Courier New" panose="02070309020205020404" pitchFamily="49" charset="0"/>
              <a:buChar char="o"/>
            </a:pPr>
            <a:r>
              <a:rPr lang="en-US" dirty="0" smtClean="0">
                <a:solidFill>
                  <a:srgbClr val="FFC000"/>
                </a:solidFill>
              </a:rPr>
              <a:t>Fortran, Python, Java, C, C++, C#, </a:t>
            </a:r>
            <a:r>
              <a:rPr lang="en-US" dirty="0" err="1" smtClean="0">
                <a:solidFill>
                  <a:srgbClr val="FFC000"/>
                </a:solidFill>
              </a:rPr>
              <a:t>etc</a:t>
            </a:r>
            <a:endParaRPr lang="en-US" dirty="0">
              <a:solidFill>
                <a:srgbClr val="FFC000"/>
              </a:solidFill>
            </a:endParaRPr>
          </a:p>
        </p:txBody>
      </p:sp>
    </p:spTree>
    <p:extLst>
      <p:ext uri="{BB962C8B-B14F-4D97-AF65-F5344CB8AC3E}">
        <p14:creationId xmlns:p14="http://schemas.microsoft.com/office/powerpoint/2010/main" val="35181774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Rectangle 3"/>
          <p:cNvSpPr/>
          <p:nvPr/>
        </p:nvSpPr>
        <p:spPr>
          <a:xfrm>
            <a:off x="109728" y="0"/>
            <a:ext cx="12192000" cy="6858000"/>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p:cNvSpPr txBox="1"/>
          <p:nvPr/>
        </p:nvSpPr>
        <p:spPr>
          <a:xfrm>
            <a:off x="173736" y="177864"/>
            <a:ext cx="6190488" cy="646331"/>
          </a:xfrm>
          <a:prstGeom prst="rect">
            <a:avLst/>
          </a:prstGeom>
          <a:noFill/>
        </p:spPr>
        <p:txBody>
          <a:bodyPr wrap="square" rtlCol="0">
            <a:spAutoFit/>
          </a:bodyPr>
          <a:lstStyle/>
          <a:p>
            <a:r>
              <a:rPr lang="en-US" sz="3600" dirty="0" smtClean="0">
                <a:solidFill>
                  <a:schemeClr val="accent4">
                    <a:lumMod val="20000"/>
                    <a:lumOff val="80000"/>
                  </a:schemeClr>
                </a:solidFill>
              </a:rPr>
              <a:t>Basic Building Blocks</a:t>
            </a:r>
            <a:endParaRPr lang="en-US" sz="3600" dirty="0">
              <a:solidFill>
                <a:schemeClr val="accent4">
                  <a:lumMod val="20000"/>
                  <a:lumOff val="80000"/>
                </a:schemeClr>
              </a:solidFill>
            </a:endParaRPr>
          </a:p>
        </p:txBody>
      </p:sp>
      <p:pic>
        <p:nvPicPr>
          <p:cNvPr id="3" name="Picture 2"/>
          <p:cNvPicPr>
            <a:picLocks noChangeAspect="1"/>
          </p:cNvPicPr>
          <p:nvPr/>
        </p:nvPicPr>
        <p:blipFill>
          <a:blip r:embed="rId3"/>
          <a:stretch>
            <a:fillRect/>
          </a:stretch>
        </p:blipFill>
        <p:spPr>
          <a:xfrm>
            <a:off x="7954479" y="465834"/>
            <a:ext cx="3621558" cy="5569206"/>
          </a:xfrm>
          <a:prstGeom prst="rect">
            <a:avLst/>
          </a:prstGeom>
        </p:spPr>
      </p:pic>
      <p:sp>
        <p:nvSpPr>
          <p:cNvPr id="17" name="TextBox 16"/>
          <p:cNvSpPr txBox="1"/>
          <p:nvPr/>
        </p:nvSpPr>
        <p:spPr>
          <a:xfrm>
            <a:off x="7954479" y="6092177"/>
            <a:ext cx="4709160" cy="461665"/>
          </a:xfrm>
          <a:prstGeom prst="rect">
            <a:avLst/>
          </a:prstGeom>
          <a:noFill/>
        </p:spPr>
        <p:txBody>
          <a:bodyPr wrap="square" rtlCol="0">
            <a:spAutoFit/>
          </a:bodyPr>
          <a:lstStyle/>
          <a:p>
            <a:r>
              <a:rPr lang="en-US" sz="1200" dirty="0" err="1">
                <a:solidFill>
                  <a:schemeClr val="accent1">
                    <a:lumMod val="40000"/>
                    <a:lumOff val="60000"/>
                  </a:schemeClr>
                </a:solidFill>
              </a:rPr>
              <a:t>Deitel</a:t>
            </a:r>
            <a:r>
              <a:rPr lang="en-US" sz="1200" dirty="0">
                <a:solidFill>
                  <a:schemeClr val="accent1">
                    <a:lumMod val="40000"/>
                    <a:lumOff val="60000"/>
                  </a:schemeClr>
                </a:solidFill>
              </a:rPr>
              <a:t>, Paul J., and Harvey M. </a:t>
            </a:r>
            <a:r>
              <a:rPr lang="en-US" sz="1200" dirty="0" err="1">
                <a:solidFill>
                  <a:schemeClr val="accent1">
                    <a:lumMod val="40000"/>
                    <a:lumOff val="60000"/>
                  </a:schemeClr>
                </a:solidFill>
              </a:rPr>
              <a:t>Deitel</a:t>
            </a:r>
            <a:r>
              <a:rPr lang="en-US" sz="1200" dirty="0">
                <a:solidFill>
                  <a:schemeClr val="accent1">
                    <a:lumMod val="40000"/>
                    <a:lumOff val="60000"/>
                  </a:schemeClr>
                </a:solidFill>
              </a:rPr>
              <a:t>. </a:t>
            </a:r>
            <a:r>
              <a:rPr lang="en-US" sz="1200" i="1" dirty="0">
                <a:solidFill>
                  <a:schemeClr val="accent1">
                    <a:lumMod val="40000"/>
                    <a:lumOff val="60000"/>
                  </a:schemeClr>
                </a:solidFill>
              </a:rPr>
              <a:t>C++ how to program</a:t>
            </a:r>
            <a:r>
              <a:rPr lang="en-US" sz="1200" dirty="0">
                <a:solidFill>
                  <a:schemeClr val="accent1">
                    <a:lumMod val="40000"/>
                    <a:lumOff val="60000"/>
                  </a:schemeClr>
                </a:solidFill>
              </a:rPr>
              <a:t>. </a:t>
            </a:r>
            <a:r>
              <a:rPr lang="en-US" sz="1200" dirty="0" err="1">
                <a:solidFill>
                  <a:schemeClr val="accent1">
                    <a:lumMod val="40000"/>
                    <a:lumOff val="60000"/>
                  </a:schemeClr>
                </a:solidFill>
              </a:rPr>
              <a:t>PearsonPrentice</a:t>
            </a:r>
            <a:r>
              <a:rPr lang="en-US" sz="1200" dirty="0">
                <a:solidFill>
                  <a:schemeClr val="accent1">
                    <a:lumMod val="40000"/>
                    <a:lumOff val="60000"/>
                  </a:schemeClr>
                </a:solidFill>
              </a:rPr>
              <a:t> Hall, 2008.</a:t>
            </a:r>
          </a:p>
        </p:txBody>
      </p:sp>
      <p:sp>
        <p:nvSpPr>
          <p:cNvPr id="18" name="TextBox 17"/>
          <p:cNvSpPr txBox="1"/>
          <p:nvPr/>
        </p:nvSpPr>
        <p:spPr>
          <a:xfrm>
            <a:off x="1028300" y="888933"/>
            <a:ext cx="6007608" cy="5509200"/>
          </a:xfrm>
          <a:prstGeom prst="rect">
            <a:avLst/>
          </a:prstGeom>
          <a:noFill/>
        </p:spPr>
        <p:txBody>
          <a:bodyPr wrap="square" rtlCol="0">
            <a:spAutoFit/>
          </a:bodyPr>
          <a:lstStyle/>
          <a:p>
            <a:pPr marL="342900" indent="-342900">
              <a:buFont typeface="+mj-lt"/>
              <a:buAutoNum type="arabicPeriod"/>
            </a:pPr>
            <a:r>
              <a:rPr lang="en-US" sz="2400" dirty="0" smtClean="0">
                <a:solidFill>
                  <a:schemeClr val="accent1">
                    <a:lumMod val="60000"/>
                    <a:lumOff val="40000"/>
                  </a:schemeClr>
                </a:solidFill>
              </a:rPr>
              <a:t>Editor </a:t>
            </a:r>
          </a:p>
          <a:p>
            <a:pPr marL="742950" lvl="1" indent="-285750">
              <a:buFont typeface="Courier New" panose="02070309020205020404" pitchFamily="49" charset="0"/>
              <a:buChar char="o"/>
            </a:pPr>
            <a:r>
              <a:rPr lang="en-US" sz="2000" dirty="0">
                <a:solidFill>
                  <a:schemeClr val="accent2">
                    <a:lumMod val="60000"/>
                    <a:lumOff val="40000"/>
                  </a:schemeClr>
                </a:solidFill>
              </a:rPr>
              <a:t>The main area where programmer writes the source </a:t>
            </a:r>
            <a:r>
              <a:rPr lang="en-US" sz="2000" dirty="0" smtClean="0">
                <a:solidFill>
                  <a:schemeClr val="accent2">
                    <a:lumMod val="60000"/>
                    <a:lumOff val="40000"/>
                  </a:schemeClr>
                </a:solidFill>
              </a:rPr>
              <a:t>code. Typically </a:t>
            </a:r>
            <a:r>
              <a:rPr lang="en-US" sz="2000" dirty="0">
                <a:solidFill>
                  <a:schemeClr val="accent2">
                    <a:lumMod val="60000"/>
                    <a:lumOff val="40000"/>
                  </a:schemeClr>
                </a:solidFill>
              </a:rPr>
              <a:t>an IDE provides the front end for write code, debugging interface and related environment for different settings</a:t>
            </a:r>
          </a:p>
          <a:p>
            <a:pPr marL="342900" indent="-342900">
              <a:buFont typeface="+mj-lt"/>
              <a:buAutoNum type="arabicPeriod"/>
            </a:pPr>
            <a:r>
              <a:rPr lang="en-US" sz="2400" dirty="0">
                <a:solidFill>
                  <a:schemeClr val="accent1">
                    <a:lumMod val="60000"/>
                    <a:lumOff val="40000"/>
                  </a:schemeClr>
                </a:solidFill>
              </a:rPr>
              <a:t>Preprocessor</a:t>
            </a:r>
          </a:p>
          <a:p>
            <a:pPr marL="742950" lvl="1" indent="-285750">
              <a:buFont typeface="Courier New" panose="02070309020205020404" pitchFamily="49" charset="0"/>
              <a:buChar char="o"/>
            </a:pPr>
            <a:r>
              <a:rPr lang="en-US" sz="2000" dirty="0">
                <a:solidFill>
                  <a:schemeClr val="accent2">
                    <a:lumMod val="60000"/>
                    <a:lumOff val="40000"/>
                  </a:schemeClr>
                </a:solidFill>
              </a:rPr>
              <a:t>Resolving/including any preprocessor directives into the source code before execution (#include, #define </a:t>
            </a:r>
            <a:r>
              <a:rPr lang="en-US" sz="2000" dirty="0" err="1">
                <a:solidFill>
                  <a:schemeClr val="accent2">
                    <a:lumMod val="60000"/>
                    <a:lumOff val="40000"/>
                  </a:schemeClr>
                </a:solidFill>
              </a:rPr>
              <a:t>etc</a:t>
            </a:r>
            <a:r>
              <a:rPr lang="en-US" sz="2000" dirty="0">
                <a:solidFill>
                  <a:schemeClr val="accent2">
                    <a:lumMod val="60000"/>
                    <a:lumOff val="40000"/>
                  </a:schemeClr>
                </a:solidFill>
              </a:rPr>
              <a:t>)</a:t>
            </a:r>
          </a:p>
          <a:p>
            <a:pPr marL="342900" indent="-342900">
              <a:buFont typeface="+mj-lt"/>
              <a:buAutoNum type="arabicPeriod"/>
            </a:pPr>
            <a:r>
              <a:rPr lang="en-US" sz="2400" dirty="0">
                <a:solidFill>
                  <a:schemeClr val="accent1">
                    <a:lumMod val="60000"/>
                    <a:lumOff val="40000"/>
                  </a:schemeClr>
                </a:solidFill>
              </a:rPr>
              <a:t>Compiler</a:t>
            </a:r>
          </a:p>
          <a:p>
            <a:pPr marL="742950" lvl="1" indent="-285750">
              <a:buFont typeface="Courier New" panose="02070309020205020404" pitchFamily="49" charset="0"/>
              <a:buChar char="o"/>
            </a:pPr>
            <a:r>
              <a:rPr lang="en-US" sz="2000" dirty="0">
                <a:solidFill>
                  <a:schemeClr val="accent2">
                    <a:lumMod val="60000"/>
                    <a:lumOff val="40000"/>
                  </a:schemeClr>
                </a:solidFill>
              </a:rPr>
              <a:t>The main software component taking the source code, debugging for different errors, converting to intermediate representation and cooking the source code for target execution at back end  in form of object files. (the IDE typically provides the compiler in its tool kit such as Eclipse. also installable as separate component </a:t>
            </a:r>
            <a:r>
              <a:rPr lang="en-US" sz="2000" dirty="0" err="1">
                <a:solidFill>
                  <a:schemeClr val="accent2">
                    <a:lumMod val="60000"/>
                    <a:lumOff val="40000"/>
                  </a:schemeClr>
                </a:solidFill>
              </a:rPr>
              <a:t>eg</a:t>
            </a:r>
            <a:r>
              <a:rPr lang="en-US" sz="2000" dirty="0">
                <a:solidFill>
                  <a:schemeClr val="accent2">
                    <a:lumMod val="60000"/>
                    <a:lumOff val="40000"/>
                  </a:schemeClr>
                </a:solidFill>
              </a:rPr>
              <a:t>. g++ </a:t>
            </a:r>
            <a:r>
              <a:rPr lang="en-US" sz="2000" dirty="0" err="1">
                <a:solidFill>
                  <a:schemeClr val="accent2">
                    <a:lumMod val="60000"/>
                    <a:lumOff val="40000"/>
                  </a:schemeClr>
                </a:solidFill>
              </a:rPr>
              <a:t>etc</a:t>
            </a:r>
            <a:r>
              <a:rPr lang="en-US" sz="2000" dirty="0">
                <a:solidFill>
                  <a:schemeClr val="accent2">
                    <a:lumMod val="60000"/>
                    <a:lumOff val="40000"/>
                  </a:schemeClr>
                </a:solidFill>
              </a:rPr>
              <a:t>)</a:t>
            </a:r>
          </a:p>
        </p:txBody>
      </p:sp>
    </p:spTree>
    <p:extLst>
      <p:ext uri="{BB962C8B-B14F-4D97-AF65-F5344CB8AC3E}">
        <p14:creationId xmlns:p14="http://schemas.microsoft.com/office/powerpoint/2010/main" val="164380678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Rectangle 3"/>
          <p:cNvSpPr/>
          <p:nvPr/>
        </p:nvSpPr>
        <p:spPr>
          <a:xfrm>
            <a:off x="109728" y="0"/>
            <a:ext cx="12192000" cy="6858000"/>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p:cNvSpPr txBox="1"/>
          <p:nvPr/>
        </p:nvSpPr>
        <p:spPr>
          <a:xfrm>
            <a:off x="173736" y="177864"/>
            <a:ext cx="6190488" cy="461665"/>
          </a:xfrm>
          <a:prstGeom prst="rect">
            <a:avLst/>
          </a:prstGeom>
          <a:noFill/>
        </p:spPr>
        <p:txBody>
          <a:bodyPr wrap="square" rtlCol="0">
            <a:spAutoFit/>
          </a:bodyPr>
          <a:lstStyle/>
          <a:p>
            <a:r>
              <a:rPr lang="en-US" sz="2400" dirty="0" smtClean="0">
                <a:solidFill>
                  <a:schemeClr val="accent4">
                    <a:lumMod val="20000"/>
                    <a:lumOff val="80000"/>
                  </a:schemeClr>
                </a:solidFill>
              </a:rPr>
              <a:t>Basic Building Blocks… </a:t>
            </a:r>
            <a:endParaRPr lang="en-US" sz="2400" dirty="0">
              <a:solidFill>
                <a:schemeClr val="accent4">
                  <a:lumMod val="20000"/>
                  <a:lumOff val="80000"/>
                </a:schemeClr>
              </a:solidFill>
            </a:endParaRPr>
          </a:p>
        </p:txBody>
      </p:sp>
      <p:pic>
        <p:nvPicPr>
          <p:cNvPr id="3" name="Picture 2"/>
          <p:cNvPicPr>
            <a:picLocks noChangeAspect="1"/>
          </p:cNvPicPr>
          <p:nvPr/>
        </p:nvPicPr>
        <p:blipFill>
          <a:blip r:embed="rId3"/>
          <a:stretch>
            <a:fillRect/>
          </a:stretch>
        </p:blipFill>
        <p:spPr>
          <a:xfrm>
            <a:off x="7954479" y="465834"/>
            <a:ext cx="3621558" cy="5569206"/>
          </a:xfrm>
          <a:prstGeom prst="rect">
            <a:avLst/>
          </a:prstGeom>
        </p:spPr>
      </p:pic>
      <p:sp>
        <p:nvSpPr>
          <p:cNvPr id="17" name="TextBox 16"/>
          <p:cNvSpPr txBox="1"/>
          <p:nvPr/>
        </p:nvSpPr>
        <p:spPr>
          <a:xfrm>
            <a:off x="7954479" y="6092177"/>
            <a:ext cx="4709160" cy="461665"/>
          </a:xfrm>
          <a:prstGeom prst="rect">
            <a:avLst/>
          </a:prstGeom>
          <a:noFill/>
        </p:spPr>
        <p:txBody>
          <a:bodyPr wrap="square" rtlCol="0">
            <a:spAutoFit/>
          </a:bodyPr>
          <a:lstStyle/>
          <a:p>
            <a:r>
              <a:rPr lang="en-US" sz="1200" dirty="0" err="1">
                <a:solidFill>
                  <a:schemeClr val="accent1">
                    <a:lumMod val="40000"/>
                    <a:lumOff val="60000"/>
                  </a:schemeClr>
                </a:solidFill>
              </a:rPr>
              <a:t>Deitel</a:t>
            </a:r>
            <a:r>
              <a:rPr lang="en-US" sz="1200" dirty="0">
                <a:solidFill>
                  <a:schemeClr val="accent1">
                    <a:lumMod val="40000"/>
                    <a:lumOff val="60000"/>
                  </a:schemeClr>
                </a:solidFill>
              </a:rPr>
              <a:t>, Paul J., and Harvey M. </a:t>
            </a:r>
            <a:r>
              <a:rPr lang="en-US" sz="1200" dirty="0" err="1">
                <a:solidFill>
                  <a:schemeClr val="accent1">
                    <a:lumMod val="40000"/>
                    <a:lumOff val="60000"/>
                  </a:schemeClr>
                </a:solidFill>
              </a:rPr>
              <a:t>Deitel</a:t>
            </a:r>
            <a:r>
              <a:rPr lang="en-US" sz="1200" dirty="0">
                <a:solidFill>
                  <a:schemeClr val="accent1">
                    <a:lumMod val="40000"/>
                    <a:lumOff val="60000"/>
                  </a:schemeClr>
                </a:solidFill>
              </a:rPr>
              <a:t>. </a:t>
            </a:r>
            <a:r>
              <a:rPr lang="en-US" sz="1200" i="1" dirty="0">
                <a:solidFill>
                  <a:schemeClr val="accent1">
                    <a:lumMod val="40000"/>
                    <a:lumOff val="60000"/>
                  </a:schemeClr>
                </a:solidFill>
              </a:rPr>
              <a:t>C++ how to program</a:t>
            </a:r>
            <a:r>
              <a:rPr lang="en-US" sz="1200" dirty="0">
                <a:solidFill>
                  <a:schemeClr val="accent1">
                    <a:lumMod val="40000"/>
                    <a:lumOff val="60000"/>
                  </a:schemeClr>
                </a:solidFill>
              </a:rPr>
              <a:t>. </a:t>
            </a:r>
            <a:r>
              <a:rPr lang="en-US" sz="1200" dirty="0" err="1">
                <a:solidFill>
                  <a:schemeClr val="accent1">
                    <a:lumMod val="40000"/>
                    <a:lumOff val="60000"/>
                  </a:schemeClr>
                </a:solidFill>
              </a:rPr>
              <a:t>PearsonPrentice</a:t>
            </a:r>
            <a:r>
              <a:rPr lang="en-US" sz="1200" dirty="0">
                <a:solidFill>
                  <a:schemeClr val="accent1">
                    <a:lumMod val="40000"/>
                    <a:lumOff val="60000"/>
                  </a:schemeClr>
                </a:solidFill>
              </a:rPr>
              <a:t> Hall, 2008.</a:t>
            </a:r>
          </a:p>
        </p:txBody>
      </p:sp>
      <p:sp>
        <p:nvSpPr>
          <p:cNvPr id="18" name="TextBox 17"/>
          <p:cNvSpPr txBox="1"/>
          <p:nvPr/>
        </p:nvSpPr>
        <p:spPr>
          <a:xfrm>
            <a:off x="1028300" y="888933"/>
            <a:ext cx="6007608" cy="5509200"/>
          </a:xfrm>
          <a:prstGeom prst="rect">
            <a:avLst/>
          </a:prstGeom>
          <a:noFill/>
        </p:spPr>
        <p:txBody>
          <a:bodyPr wrap="square" rtlCol="0">
            <a:spAutoFit/>
          </a:bodyPr>
          <a:lstStyle/>
          <a:p>
            <a:pPr marL="457200" indent="-457200">
              <a:buFont typeface="+mj-lt"/>
              <a:buAutoNum type="arabicPeriod" startAt="4"/>
            </a:pPr>
            <a:r>
              <a:rPr lang="en-US" sz="2400" dirty="0" smtClean="0">
                <a:solidFill>
                  <a:schemeClr val="accent1">
                    <a:lumMod val="60000"/>
                    <a:lumOff val="40000"/>
                  </a:schemeClr>
                </a:solidFill>
              </a:rPr>
              <a:t>Linker</a:t>
            </a:r>
          </a:p>
          <a:p>
            <a:pPr marL="742950" lvl="1" indent="-285750">
              <a:buFont typeface="Courier New" panose="02070309020205020404" pitchFamily="49" charset="0"/>
              <a:buChar char="o"/>
            </a:pPr>
            <a:r>
              <a:rPr lang="en-US" sz="2000" dirty="0">
                <a:solidFill>
                  <a:schemeClr val="accent2">
                    <a:lumMod val="60000"/>
                    <a:lumOff val="40000"/>
                  </a:schemeClr>
                </a:solidFill>
              </a:rPr>
              <a:t>The linker often works in a three-fold fashion. Firstly it links all the different libraries included in the source code. Secondly all the generated object files are grouped and lastly the linked libraries with grouped object files are combined in a single executable (.exe) file.</a:t>
            </a:r>
          </a:p>
          <a:p>
            <a:pPr marL="457200" indent="-457200">
              <a:buFont typeface="+mj-lt"/>
              <a:buAutoNum type="arabicPeriod" startAt="4"/>
            </a:pPr>
            <a:r>
              <a:rPr lang="en-US" sz="2400" dirty="0" smtClean="0">
                <a:solidFill>
                  <a:schemeClr val="accent1">
                    <a:lumMod val="60000"/>
                    <a:lumOff val="40000"/>
                  </a:schemeClr>
                </a:solidFill>
              </a:rPr>
              <a:t>Loader</a:t>
            </a:r>
          </a:p>
          <a:p>
            <a:pPr marL="742950" lvl="1" indent="-285750">
              <a:buFont typeface="Courier New" panose="02070309020205020404" pitchFamily="49" charset="0"/>
              <a:buChar char="o"/>
            </a:pPr>
            <a:r>
              <a:rPr lang="en-US" sz="2000" dirty="0">
                <a:solidFill>
                  <a:schemeClr val="accent2">
                    <a:lumMod val="60000"/>
                    <a:lumOff val="40000"/>
                  </a:schemeClr>
                </a:solidFill>
              </a:rPr>
              <a:t>Loader component of the Operating System actually loads the executables inside computer main memory (RAM) and prepares for program execution.</a:t>
            </a:r>
          </a:p>
          <a:p>
            <a:pPr marL="457200" indent="-457200">
              <a:buFont typeface="+mj-lt"/>
              <a:buAutoNum type="arabicPeriod" startAt="4"/>
            </a:pPr>
            <a:r>
              <a:rPr lang="en-US" sz="2400" dirty="0">
                <a:solidFill>
                  <a:schemeClr val="accent1">
                    <a:lumMod val="60000"/>
                    <a:lumOff val="40000"/>
                  </a:schemeClr>
                </a:solidFill>
              </a:rPr>
              <a:t>Execution</a:t>
            </a:r>
          </a:p>
          <a:p>
            <a:pPr marL="742950" lvl="1" indent="-285750">
              <a:buFont typeface="Courier New" panose="02070309020205020404" pitchFamily="49" charset="0"/>
              <a:buChar char="o"/>
            </a:pPr>
            <a:r>
              <a:rPr lang="en-US" sz="2000" dirty="0">
                <a:solidFill>
                  <a:schemeClr val="accent2">
                    <a:lumMod val="60000"/>
                    <a:lumOff val="40000"/>
                  </a:schemeClr>
                </a:solidFill>
              </a:rPr>
              <a:t>Once the loader completes its job of placing every thing in RAM the OS gives charge to loaded program for execution where instructions are executed in the order of the source program. </a:t>
            </a:r>
          </a:p>
        </p:txBody>
      </p:sp>
    </p:spTree>
    <p:extLst>
      <p:ext uri="{BB962C8B-B14F-4D97-AF65-F5344CB8AC3E}">
        <p14:creationId xmlns:p14="http://schemas.microsoft.com/office/powerpoint/2010/main" val="252972446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27432"/>
            <a:ext cx="12192000" cy="6858000"/>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endParaRPr lang="en-US" dirty="0"/>
          </a:p>
        </p:txBody>
      </p:sp>
      <p:sp>
        <p:nvSpPr>
          <p:cNvPr id="2" name="TextBox 1"/>
          <p:cNvSpPr txBox="1"/>
          <p:nvPr/>
        </p:nvSpPr>
        <p:spPr>
          <a:xfrm>
            <a:off x="457200" y="415939"/>
            <a:ext cx="5733288" cy="646331"/>
          </a:xfrm>
          <a:prstGeom prst="rect">
            <a:avLst/>
          </a:prstGeom>
          <a:noFill/>
        </p:spPr>
        <p:txBody>
          <a:bodyPr wrap="square" rtlCol="0">
            <a:spAutoFit/>
          </a:bodyPr>
          <a:lstStyle/>
          <a:p>
            <a:r>
              <a:rPr lang="en-US" sz="3600" dirty="0" smtClean="0">
                <a:solidFill>
                  <a:schemeClr val="accent4">
                    <a:lumMod val="20000"/>
                    <a:lumOff val="80000"/>
                  </a:schemeClr>
                </a:solidFill>
              </a:rPr>
              <a:t>Platform for this course</a:t>
            </a:r>
            <a:endParaRPr lang="en-US" sz="3600" dirty="0">
              <a:solidFill>
                <a:schemeClr val="accent4">
                  <a:lumMod val="20000"/>
                  <a:lumOff val="80000"/>
                </a:schemeClr>
              </a:solidFill>
            </a:endParaRPr>
          </a:p>
        </p:txBody>
      </p:sp>
      <p:sp>
        <p:nvSpPr>
          <p:cNvPr id="6" name="TextBox 5"/>
          <p:cNvSpPr txBox="1"/>
          <p:nvPr/>
        </p:nvSpPr>
        <p:spPr>
          <a:xfrm>
            <a:off x="583501" y="1176456"/>
            <a:ext cx="8046720" cy="1200329"/>
          </a:xfrm>
          <a:prstGeom prst="rect">
            <a:avLst/>
          </a:prstGeom>
          <a:noFill/>
        </p:spPr>
        <p:txBody>
          <a:bodyPr wrap="square" rtlCol="0">
            <a:spAutoFit/>
          </a:bodyPr>
          <a:lstStyle/>
          <a:p>
            <a:pPr marL="342900" indent="-342900">
              <a:buFont typeface="Arial" panose="020B0604020202020204" pitchFamily="34" charset="0"/>
              <a:buChar char="•"/>
            </a:pPr>
            <a:r>
              <a:rPr lang="en-US" sz="2400" dirty="0" smtClean="0">
                <a:solidFill>
                  <a:schemeClr val="accent1">
                    <a:lumMod val="60000"/>
                    <a:lumOff val="40000"/>
                  </a:schemeClr>
                </a:solidFill>
              </a:rPr>
              <a:t>Eclipse IDE as target environment for writing source code</a:t>
            </a:r>
          </a:p>
          <a:p>
            <a:pPr marL="342900" indent="-342900">
              <a:buFont typeface="Arial" panose="020B0604020202020204" pitchFamily="34" charset="0"/>
              <a:buChar char="•"/>
            </a:pPr>
            <a:r>
              <a:rPr lang="en-US" sz="2400" dirty="0" smtClean="0">
                <a:solidFill>
                  <a:schemeClr val="accent1">
                    <a:lumMod val="60000"/>
                    <a:lumOff val="40000"/>
                  </a:schemeClr>
                </a:solidFill>
              </a:rPr>
              <a:t>You need to download the required CDT and read </a:t>
            </a:r>
            <a:r>
              <a:rPr lang="en-US" sz="2400" dirty="0">
                <a:solidFill>
                  <a:schemeClr val="accent1">
                    <a:lumMod val="60000"/>
                    <a:lumOff val="40000"/>
                  </a:schemeClr>
                </a:solidFill>
              </a:rPr>
              <a:t>related documentation at 	</a:t>
            </a:r>
            <a:r>
              <a:rPr lang="en-US" dirty="0">
                <a:solidFill>
                  <a:schemeClr val="accent2">
                    <a:lumMod val="40000"/>
                    <a:lumOff val="60000"/>
                  </a:schemeClr>
                </a:solidFill>
              </a:rPr>
              <a:t>https://help.eclipse.org/2020-06/index.jsp?nav=%2F0</a:t>
            </a:r>
          </a:p>
        </p:txBody>
      </p:sp>
      <p:pic>
        <p:nvPicPr>
          <p:cNvPr id="3" name="Picture 2"/>
          <p:cNvPicPr>
            <a:picLocks noChangeAspect="1"/>
          </p:cNvPicPr>
          <p:nvPr/>
        </p:nvPicPr>
        <p:blipFill>
          <a:blip r:embed="rId2"/>
          <a:stretch>
            <a:fillRect/>
          </a:stretch>
        </p:blipFill>
        <p:spPr>
          <a:xfrm>
            <a:off x="9354312" y="987552"/>
            <a:ext cx="2245594" cy="1495395"/>
          </a:xfrm>
          <a:prstGeom prst="rect">
            <a:avLst/>
          </a:prstGeom>
        </p:spPr>
      </p:pic>
      <p:pic>
        <p:nvPicPr>
          <p:cNvPr id="5" name="Picture 4"/>
          <p:cNvPicPr>
            <a:picLocks noChangeAspect="1"/>
          </p:cNvPicPr>
          <p:nvPr/>
        </p:nvPicPr>
        <p:blipFill>
          <a:blip r:embed="rId3"/>
          <a:stretch>
            <a:fillRect/>
          </a:stretch>
        </p:blipFill>
        <p:spPr>
          <a:xfrm>
            <a:off x="1691640" y="2895534"/>
            <a:ext cx="6729984" cy="3785616"/>
          </a:xfrm>
          <a:prstGeom prst="rect">
            <a:avLst/>
          </a:prstGeom>
        </p:spPr>
      </p:pic>
    </p:spTree>
    <p:extLst>
      <p:ext uri="{BB962C8B-B14F-4D97-AF65-F5344CB8AC3E}">
        <p14:creationId xmlns:p14="http://schemas.microsoft.com/office/powerpoint/2010/main" val="12046502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27432"/>
            <a:ext cx="12192000" cy="6858000"/>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endParaRPr lang="en-US" dirty="0"/>
          </a:p>
        </p:txBody>
      </p:sp>
      <p:sp>
        <p:nvSpPr>
          <p:cNvPr id="2" name="TextBox 1"/>
          <p:cNvSpPr txBox="1"/>
          <p:nvPr/>
        </p:nvSpPr>
        <p:spPr>
          <a:xfrm>
            <a:off x="457200" y="415939"/>
            <a:ext cx="5733288" cy="646331"/>
          </a:xfrm>
          <a:prstGeom prst="rect">
            <a:avLst/>
          </a:prstGeom>
          <a:noFill/>
        </p:spPr>
        <p:txBody>
          <a:bodyPr wrap="square" rtlCol="0">
            <a:spAutoFit/>
          </a:bodyPr>
          <a:lstStyle/>
          <a:p>
            <a:r>
              <a:rPr lang="en-US" sz="3600" dirty="0" smtClean="0">
                <a:solidFill>
                  <a:schemeClr val="accent4">
                    <a:lumMod val="20000"/>
                    <a:lumOff val="80000"/>
                  </a:schemeClr>
                </a:solidFill>
              </a:rPr>
              <a:t>The Eclipse IDE</a:t>
            </a:r>
            <a:endParaRPr lang="en-US" sz="3600" dirty="0">
              <a:solidFill>
                <a:schemeClr val="accent4">
                  <a:lumMod val="20000"/>
                  <a:lumOff val="80000"/>
                </a:schemeClr>
              </a:solidFill>
            </a:endParaRPr>
          </a:p>
        </p:txBody>
      </p:sp>
      <p:sp>
        <p:nvSpPr>
          <p:cNvPr id="6" name="TextBox 5"/>
          <p:cNvSpPr txBox="1"/>
          <p:nvPr/>
        </p:nvSpPr>
        <p:spPr>
          <a:xfrm>
            <a:off x="583501" y="1176456"/>
            <a:ext cx="8046720" cy="461665"/>
          </a:xfrm>
          <a:prstGeom prst="rect">
            <a:avLst/>
          </a:prstGeom>
          <a:noFill/>
        </p:spPr>
        <p:txBody>
          <a:bodyPr wrap="square" rtlCol="0">
            <a:spAutoFit/>
          </a:bodyPr>
          <a:lstStyle/>
          <a:p>
            <a:endParaRPr lang="en-US" sz="2400" dirty="0">
              <a:solidFill>
                <a:schemeClr val="accent1">
                  <a:lumMod val="60000"/>
                  <a:lumOff val="40000"/>
                </a:schemeClr>
              </a:solidFill>
            </a:endParaRPr>
          </a:p>
        </p:txBody>
      </p:sp>
      <p:pic>
        <p:nvPicPr>
          <p:cNvPr id="8" name="Picture 7"/>
          <p:cNvPicPr>
            <a:picLocks noChangeAspect="1"/>
          </p:cNvPicPr>
          <p:nvPr/>
        </p:nvPicPr>
        <p:blipFill>
          <a:blip r:embed="rId2"/>
          <a:stretch>
            <a:fillRect/>
          </a:stretch>
        </p:blipFill>
        <p:spPr>
          <a:xfrm>
            <a:off x="1458468" y="1176456"/>
            <a:ext cx="9464040" cy="5306640"/>
          </a:xfrm>
          <a:prstGeom prst="rect">
            <a:avLst/>
          </a:prstGeom>
        </p:spPr>
      </p:pic>
    </p:spTree>
    <p:extLst>
      <p:ext uri="{BB962C8B-B14F-4D97-AF65-F5344CB8AC3E}">
        <p14:creationId xmlns:p14="http://schemas.microsoft.com/office/powerpoint/2010/main" val="206700417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945</TotalTime>
  <Words>738</Words>
  <Application>Microsoft Office PowerPoint</Application>
  <PresentationFormat>Widescreen</PresentationFormat>
  <Paragraphs>74</Paragraphs>
  <Slides>18</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Calibri Light</vt:lpstr>
      <vt:lpstr>Courier New</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Bilal Jan</dc:creator>
  <cp:lastModifiedBy>Bilal Jan</cp:lastModifiedBy>
  <cp:revision>53</cp:revision>
  <dcterms:created xsi:type="dcterms:W3CDTF">2020-07-12T07:28:15Z</dcterms:created>
  <dcterms:modified xsi:type="dcterms:W3CDTF">2020-07-24T12:49:18Z</dcterms:modified>
</cp:coreProperties>
</file>