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82" r:id="rId5"/>
    <p:sldId id="297" r:id="rId6"/>
    <p:sldId id="296" r:id="rId7"/>
    <p:sldId id="287" r:id="rId8"/>
    <p:sldId id="283" r:id="rId9"/>
    <p:sldId id="298" r:id="rId10"/>
    <p:sldId id="299" r:id="rId11"/>
    <p:sldId id="288" r:id="rId12"/>
    <p:sldId id="259" r:id="rId13"/>
    <p:sldId id="265" r:id="rId14"/>
    <p:sldId id="279" r:id="rId15"/>
    <p:sldId id="289" r:id="rId16"/>
    <p:sldId id="276" r:id="rId17"/>
    <p:sldId id="277" r:id="rId18"/>
    <p:sldId id="278" r:id="rId19"/>
    <p:sldId id="285" r:id="rId20"/>
    <p:sldId id="291" r:id="rId21"/>
    <p:sldId id="286" r:id="rId22"/>
    <p:sldId id="300" r:id="rId23"/>
    <p:sldId id="290" r:id="rId24"/>
    <p:sldId id="275" r:id="rId25"/>
    <p:sldId id="280" r:id="rId26"/>
    <p:sldId id="293" r:id="rId27"/>
    <p:sldId id="292" r:id="rId28"/>
    <p:sldId id="294" r:id="rId29"/>
    <p:sldId id="281" r:id="rId30"/>
    <p:sldId id="295" r:id="rId31"/>
    <p:sldId id="301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FB69F-FDF9-4A1E-AE77-BCE8ECDCB47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FB386-F91D-416C-8D3A-2F37C869E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FB386-F91D-416C-8D3A-2F37C869E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8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1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8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045D-1FFF-4A6A-89AF-70A0E4ED5A8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5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9144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8440" y="1847088"/>
            <a:ext cx="1058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Programming-I</a:t>
            </a:r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" y="192024"/>
            <a:ext cx="1920406" cy="17832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98420" y="4762122"/>
            <a:ext cx="768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and Control Structures in C++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24872" y="6373368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Instructor: Bilal Jan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828" y="6309360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June 2020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5344" y="2770418"/>
            <a:ext cx="4169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CS-322</a:t>
            </a:r>
          </a:p>
        </p:txBody>
      </p:sp>
    </p:spTree>
    <p:extLst>
      <p:ext uri="{BB962C8B-B14F-4D97-AF65-F5344CB8AC3E}">
        <p14:creationId xmlns:p14="http://schemas.microsoft.com/office/powerpoint/2010/main" val="51017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9011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515" y="353921"/>
            <a:ext cx="7298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Program on bitwise operators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3847" y="1278636"/>
            <a:ext cx="5865964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 = 5, b = 6;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//5=00000101,6=00000110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a &lt;&lt;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b &lt;&lt;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 &amp; b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(a &amp; b) &lt;&lt;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 | b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(a | b) &lt;&lt;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 ^ b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(a ^ b) &lt;&lt;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"~a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&lt;&lt;~a&lt;&lt;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"~b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&lt;&lt;~b&lt;&lt;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 &gt;&gt; 1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&lt;&lt;(a&gt;&gt;1)&lt;&lt;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 &gt;&gt; 1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&lt;&lt;(b&gt;&gt;1)&lt;&lt;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 &lt;&lt; 1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&lt;&lt;(a&lt;&lt;1)&lt;&lt;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 &lt;&lt; 1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&lt;&lt;(b&lt;&lt;1)&lt;&lt;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4980" y="2089519"/>
            <a:ext cx="2829465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 = 5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b = 6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 &amp; b = 4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 | b = 7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 ^ b = 3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~a = -6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~b = -7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 &gt;&gt; 1 = 2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b &gt;&gt; 1 = 3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 &lt;&lt; 1 = 10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b &lt;&lt; 1 =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9011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056" y="585216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Operator’s precedence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36" y="1556239"/>
            <a:ext cx="7658100" cy="480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39554" y="3429000"/>
            <a:ext cx="3050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same precedence level</a:t>
            </a:r>
          </a:p>
          <a:p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Rule is left to right execution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28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3736" y="667512"/>
            <a:ext cx="9957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C++ Control Structures</a:t>
            </a:r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649" y="1633142"/>
            <a:ext cx="987552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Sequence Structure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Left to right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Top to bottom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Sequential just like stepping down the ladder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Selection Structure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Single action. Execute some thing based on some happening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Binary action. Execute two different things one when condition is met and vice versa.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Multiple. When a range a possibilities rather a simple true or false cases. 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Repetition structures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 statement or a group of statements  which are repeated/iterated in a controlled way.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 based iteration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Entry and exit points framed by the condition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inplaced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168" y="1243583"/>
            <a:ext cx="1583127" cy="17110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2168" y="4697713"/>
            <a:ext cx="1583127" cy="14874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2168" y="3131388"/>
            <a:ext cx="1583128" cy="14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79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432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56" y="585216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Selection Structure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126" y="1431828"/>
            <a:ext cx="75879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 when condition is met 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if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 on Yes/No basis.  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If-else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Multiple Selection.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If-elseif…else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and switch statement</a:t>
            </a:r>
          </a:p>
          <a:p>
            <a:endParaRPr lang="en-US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91" y="3117843"/>
            <a:ext cx="2225406" cy="33302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921" y="3117843"/>
            <a:ext cx="2251658" cy="3306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071" y="3117843"/>
            <a:ext cx="3698295" cy="33063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06415" y="6424181"/>
            <a:ext cx="712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https://www.geeksforgeeks.org/decision-making-c-c-else-nested-else/</a:t>
            </a:r>
          </a:p>
        </p:txBody>
      </p:sp>
    </p:spTree>
    <p:extLst>
      <p:ext uri="{BB962C8B-B14F-4D97-AF65-F5344CB8AC3E}">
        <p14:creationId xmlns:p14="http://schemas.microsoft.com/office/powerpoint/2010/main" val="1536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9011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409575"/>
            <a:ext cx="8039467" cy="55583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28432" y="60081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Syntax</a:t>
            </a:r>
            <a:r>
              <a:rPr lang="en-US" dirty="0" smtClean="0">
                <a:sym typeface="Wingdings" panose="05000000000000000000" pitchFamily="2" charset="2"/>
              </a:rPr>
              <a:t> over to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548" y="2969536"/>
            <a:ext cx="118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548" y="155520"/>
            <a:ext cx="67482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if statement </a:t>
            </a:r>
            <a:endParaRPr lang="en-US" sz="44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one-way </a:t>
            </a:r>
            <a:r>
              <a:rPr lang="en-US" sz="4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selection </a:t>
            </a:r>
          </a:p>
          <a:p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28327" y="1012954"/>
            <a:ext cx="58573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 </a:t>
            </a: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 a logical expression that results in true or false i.e. a </a:t>
            </a:r>
            <a:r>
              <a:rPr lang="en-US" alt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boolean</a:t>
            </a: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value</a:t>
            </a: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Relational operators: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Allow comparisons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Require two operands </a:t>
            </a: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at left and right (binary</a:t>
            </a: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Results in true </a:t>
            </a: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</a:t>
            </a: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body of if statement is condition for any true value.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Body is executed for any non-zero value for condition</a:t>
            </a: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8250" y="1784597"/>
            <a:ext cx="28984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If (condition)</a:t>
            </a:r>
          </a:p>
          <a:p>
            <a:r>
              <a:rPr lang="en-US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{</a:t>
            </a:r>
          </a:p>
          <a:p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   statement1</a:t>
            </a:r>
            <a:r>
              <a:rPr lang="en-US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;</a:t>
            </a:r>
          </a:p>
          <a:p>
            <a:r>
              <a:rPr lang="en-US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  statement2;</a:t>
            </a:r>
          </a:p>
          <a:p>
            <a:r>
              <a:rPr lang="en-US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       …</a:t>
            </a:r>
            <a:endParaRPr lang="en-US" alt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  statement</a:t>
            </a:r>
            <a:r>
              <a:rPr lang="en-US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;</a:t>
            </a:r>
          </a:p>
          <a:p>
            <a:r>
              <a:rPr lang="en-US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8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331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56" y="585216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If statement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3471" y="421831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7969" y="1475426"/>
            <a:ext cx="6262778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input;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"Enter any value greater than 7"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&gt;&gt;input;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(input&gt;7){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"Entered value is greater than 7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"C++ control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structures are very         effective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0808" y="1785668"/>
            <a:ext cx="364034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Enter any value greater than 7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C++ control structures are very effective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0808" y="3309668"/>
            <a:ext cx="364034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Enter any value greater than 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Entered value is greater than 7 </a:t>
            </a:r>
          </a:p>
          <a:p>
            <a:r>
              <a:rPr lang="en-US" dirty="0"/>
              <a:t>C++ control structures are very effective</a:t>
            </a:r>
          </a:p>
        </p:txBody>
      </p:sp>
    </p:spTree>
    <p:extLst>
      <p:ext uri="{BB962C8B-B14F-4D97-AF65-F5344CB8AC3E}">
        <p14:creationId xmlns:p14="http://schemas.microsoft.com/office/powerpoint/2010/main" val="34974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331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5374" y="339118"/>
            <a:ext cx="106713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If-else </a:t>
            </a:r>
            <a:r>
              <a:rPr lang="en-US" sz="4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statement as </a:t>
            </a:r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two-way </a:t>
            </a:r>
            <a:r>
              <a:rPr lang="en-US" sz="4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selection </a:t>
            </a:r>
          </a:p>
          <a:p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3471" y="421831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7969" y="1475426"/>
            <a:ext cx="6811994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iostream</a:t>
            </a:r>
            <a:r>
              <a:rPr lang="en-US" b="1" dirty="0"/>
              <a:t>&gt;</a:t>
            </a:r>
          </a:p>
          <a:p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b="1" dirty="0" err="1"/>
              <a:t>int</a:t>
            </a:r>
            <a:r>
              <a:rPr lang="en-US" b="1" dirty="0"/>
              <a:t> main() {</a:t>
            </a:r>
          </a:p>
          <a:p>
            <a:pPr lvl="1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input;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&lt;&lt;"Enter any positive value" 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&gt;&gt;input;</a:t>
            </a:r>
          </a:p>
          <a:p>
            <a:pPr lvl="1"/>
            <a:r>
              <a:rPr lang="en-US" b="1" dirty="0"/>
              <a:t>if(input&gt;0){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/>
              <a:t>&lt;&lt;"Entered value is positive"&lt;&lt;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b="1" dirty="0"/>
              <a:t>else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/>
              <a:t>&lt;&lt;"Entered value is negative"&lt;&lt;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&lt;&lt;"C++ if-else control structure is very useful"&lt;&lt;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6906" y="1785668"/>
            <a:ext cx="41320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Enter any positive value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Entered value is positive</a:t>
            </a:r>
          </a:p>
          <a:p>
            <a:r>
              <a:rPr lang="en-US" dirty="0"/>
              <a:t>C++ if-else control structure is very useful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6906" y="4103298"/>
            <a:ext cx="41320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Enter any positive value</a:t>
            </a:r>
          </a:p>
          <a:p>
            <a:r>
              <a:rPr lang="en-US" dirty="0"/>
              <a:t>-3</a:t>
            </a:r>
          </a:p>
          <a:p>
            <a:r>
              <a:rPr lang="en-US" dirty="0"/>
              <a:t>Entered value is negative</a:t>
            </a:r>
          </a:p>
          <a:p>
            <a:r>
              <a:rPr lang="en-US" dirty="0"/>
              <a:t>C++ if-else control structure is very useful</a:t>
            </a:r>
          </a:p>
        </p:txBody>
      </p:sp>
    </p:spTree>
    <p:extLst>
      <p:ext uri="{BB962C8B-B14F-4D97-AF65-F5344CB8AC3E}">
        <p14:creationId xmlns:p14="http://schemas.microsoft.com/office/powerpoint/2010/main" val="637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331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3166" y="243539"/>
            <a:ext cx="761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If-</a:t>
            </a:r>
            <a:r>
              <a:rPr lang="en-US" sz="32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elseif</a:t>
            </a: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-else statement as multiple selection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3471" y="421831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8056" y="1125163"/>
            <a:ext cx="6748272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#include &lt;</a:t>
            </a:r>
            <a:r>
              <a:rPr lang="en-US" sz="1600" b="1" dirty="0" err="1"/>
              <a:t>iostream</a:t>
            </a:r>
            <a:r>
              <a:rPr lang="en-US" sz="1600" b="1" dirty="0"/>
              <a:t>&gt;</a:t>
            </a:r>
          </a:p>
          <a:p>
            <a:r>
              <a:rPr lang="en-US" sz="1600" b="1" dirty="0"/>
              <a:t>using namespace </a:t>
            </a:r>
            <a:r>
              <a:rPr lang="en-US" sz="1600" b="1" dirty="0" err="1"/>
              <a:t>std</a:t>
            </a:r>
            <a:r>
              <a:rPr lang="en-US" sz="1600" b="1" dirty="0"/>
              <a:t>;</a:t>
            </a:r>
          </a:p>
          <a:p>
            <a:r>
              <a:rPr lang="en-US" sz="1600" b="1" dirty="0" err="1"/>
              <a:t>int</a:t>
            </a:r>
            <a:r>
              <a:rPr lang="en-US" sz="1600" b="1" dirty="0"/>
              <a:t> main() {</a:t>
            </a:r>
          </a:p>
          <a:p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obtainedMarks</a:t>
            </a:r>
            <a:r>
              <a:rPr lang="en-US" sz="1600" b="1" dirty="0"/>
              <a:t>;</a:t>
            </a:r>
          </a:p>
          <a:p>
            <a:pPr lvl="1"/>
            <a:r>
              <a:rPr lang="en-US" sz="1600" b="1" dirty="0" smtClean="0"/>
              <a:t>char </a:t>
            </a:r>
            <a:r>
              <a:rPr lang="en-US" sz="1600" b="1" dirty="0"/>
              <a:t>grade='#';</a:t>
            </a:r>
          </a:p>
          <a:p>
            <a:pPr lvl="1"/>
            <a:r>
              <a:rPr lang="en-US" sz="1600" dirty="0" err="1"/>
              <a:t>cout</a:t>
            </a:r>
            <a:r>
              <a:rPr lang="en-US" sz="1600" dirty="0"/>
              <a:t>&lt;&lt;"Enter marks obtained in OOP-I course" &lt;&lt;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lvl="1"/>
            <a:r>
              <a:rPr lang="en-US" sz="1600" dirty="0" err="1"/>
              <a:t>cin</a:t>
            </a:r>
            <a:r>
              <a:rPr lang="en-US" sz="1600" dirty="0"/>
              <a:t>&gt;&gt;</a:t>
            </a:r>
            <a:r>
              <a:rPr lang="en-US" sz="1600" dirty="0" err="1"/>
              <a:t>obtainedMarks</a:t>
            </a:r>
            <a:r>
              <a:rPr lang="en-US" sz="1600" dirty="0"/>
              <a:t>;</a:t>
            </a:r>
          </a:p>
          <a:p>
            <a:pPr lvl="1"/>
            <a:r>
              <a:rPr lang="en-US" sz="1600" b="1" dirty="0"/>
              <a:t>if(</a:t>
            </a:r>
            <a:r>
              <a:rPr lang="en-US" sz="1600" b="1" dirty="0" err="1"/>
              <a:t>obtainedMarks</a:t>
            </a:r>
            <a:r>
              <a:rPr lang="en-US" sz="1600" b="1" dirty="0"/>
              <a:t>&lt;50)</a:t>
            </a:r>
          </a:p>
          <a:p>
            <a:pPr lvl="1"/>
            <a:r>
              <a:rPr lang="en-US" sz="1600" dirty="0"/>
              <a:t>grade = 'F';</a:t>
            </a:r>
          </a:p>
          <a:p>
            <a:pPr lvl="1"/>
            <a:r>
              <a:rPr lang="en-US" sz="1600" b="1" dirty="0"/>
              <a:t>else if(</a:t>
            </a:r>
            <a:r>
              <a:rPr lang="en-US" sz="1600" b="1" dirty="0" err="1"/>
              <a:t>obtainedMarks</a:t>
            </a:r>
            <a:r>
              <a:rPr lang="en-US" sz="1600" b="1" dirty="0"/>
              <a:t>&gt;=50 &amp;&amp; </a:t>
            </a:r>
            <a:r>
              <a:rPr lang="en-US" sz="1600" b="1" dirty="0" err="1"/>
              <a:t>obtainedMarks</a:t>
            </a:r>
            <a:r>
              <a:rPr lang="en-US" sz="1600" b="1" dirty="0"/>
              <a:t>&lt;60)</a:t>
            </a:r>
          </a:p>
          <a:p>
            <a:pPr lvl="1"/>
            <a:r>
              <a:rPr lang="en-US" sz="1600" dirty="0"/>
              <a:t>grade = 'D';</a:t>
            </a:r>
          </a:p>
          <a:p>
            <a:pPr lvl="1"/>
            <a:r>
              <a:rPr lang="en-US" sz="1600" b="1" dirty="0"/>
              <a:t>else if(</a:t>
            </a:r>
            <a:r>
              <a:rPr lang="en-US" sz="1600" b="1" dirty="0" err="1"/>
              <a:t>obtainedMarks</a:t>
            </a:r>
            <a:r>
              <a:rPr lang="en-US" sz="1600" b="1" dirty="0"/>
              <a:t>&gt;=60 &amp;&amp; </a:t>
            </a:r>
            <a:r>
              <a:rPr lang="en-US" sz="1600" b="1" dirty="0" err="1"/>
              <a:t>obtainedMarks</a:t>
            </a:r>
            <a:r>
              <a:rPr lang="en-US" sz="1600" b="1" dirty="0"/>
              <a:t>&lt;=71)</a:t>
            </a:r>
          </a:p>
          <a:p>
            <a:pPr lvl="1"/>
            <a:r>
              <a:rPr lang="en-US" sz="1600" dirty="0"/>
              <a:t>grade = 'C';</a:t>
            </a:r>
          </a:p>
          <a:p>
            <a:pPr lvl="1"/>
            <a:r>
              <a:rPr lang="en-US" sz="1600" b="1" dirty="0"/>
              <a:t>else if(</a:t>
            </a:r>
            <a:r>
              <a:rPr lang="en-US" sz="1600" b="1" dirty="0" err="1"/>
              <a:t>obtainedMarks</a:t>
            </a:r>
            <a:r>
              <a:rPr lang="en-US" sz="1600" b="1" dirty="0"/>
              <a:t>&gt;71 &amp;&amp; </a:t>
            </a:r>
            <a:r>
              <a:rPr lang="en-US" sz="1600" b="1" dirty="0" err="1"/>
              <a:t>obtainedMarks</a:t>
            </a:r>
            <a:r>
              <a:rPr lang="en-US" sz="1600" b="1" dirty="0"/>
              <a:t>&lt;=84)</a:t>
            </a:r>
          </a:p>
          <a:p>
            <a:pPr lvl="1"/>
            <a:r>
              <a:rPr lang="en-US" sz="1600" dirty="0"/>
              <a:t>grade = 'B';</a:t>
            </a:r>
          </a:p>
          <a:p>
            <a:pPr lvl="1"/>
            <a:r>
              <a:rPr lang="en-US" sz="1600" b="1" dirty="0"/>
              <a:t>else if(</a:t>
            </a:r>
            <a:r>
              <a:rPr lang="en-US" sz="1600" b="1" dirty="0" err="1"/>
              <a:t>obtainedMarks</a:t>
            </a:r>
            <a:r>
              <a:rPr lang="en-US" sz="1600" b="1" dirty="0"/>
              <a:t>&gt;84 &amp;&amp; </a:t>
            </a:r>
            <a:r>
              <a:rPr lang="en-US" sz="1600" b="1" dirty="0" err="1"/>
              <a:t>obtainedMarks</a:t>
            </a:r>
            <a:r>
              <a:rPr lang="en-US" sz="1600" b="1" dirty="0"/>
              <a:t>&lt;=100)</a:t>
            </a:r>
          </a:p>
          <a:p>
            <a:pPr lvl="1"/>
            <a:r>
              <a:rPr lang="en-US" sz="1600" dirty="0"/>
              <a:t>grade = 'A';</a:t>
            </a:r>
          </a:p>
          <a:p>
            <a:pPr lvl="1"/>
            <a:r>
              <a:rPr lang="en-US" sz="1600" b="1" dirty="0"/>
              <a:t>else</a:t>
            </a:r>
          </a:p>
          <a:p>
            <a:pPr lvl="1"/>
            <a:r>
              <a:rPr lang="en-US" sz="1600" dirty="0" err="1"/>
              <a:t>cout</a:t>
            </a:r>
            <a:r>
              <a:rPr lang="en-US" sz="1600" dirty="0"/>
              <a:t>&lt;&lt;"Wrong value for </a:t>
            </a:r>
            <a:r>
              <a:rPr lang="en-US" sz="1600" dirty="0" err="1"/>
              <a:t>obtainedMarks</a:t>
            </a:r>
            <a:r>
              <a:rPr lang="en-US" sz="1600" dirty="0"/>
              <a:t>"&lt;&lt;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lvl="1"/>
            <a:r>
              <a:rPr lang="en-US" sz="1600" dirty="0" err="1"/>
              <a:t>cout</a:t>
            </a:r>
            <a:r>
              <a:rPr lang="en-US" sz="1600" dirty="0"/>
              <a:t>&lt;&lt;"Grade is "&lt;&lt;grade;</a:t>
            </a:r>
            <a:endParaRPr lang="en-US" sz="1600" b="1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806906" y="1125163"/>
            <a:ext cx="413205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Enter marks obtained in OOP-I course</a:t>
            </a:r>
          </a:p>
          <a:p>
            <a:r>
              <a:rPr lang="en-US" dirty="0"/>
              <a:t>62</a:t>
            </a:r>
          </a:p>
          <a:p>
            <a:r>
              <a:rPr lang="en-US" dirty="0"/>
              <a:t>Grade is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6906" y="3018235"/>
            <a:ext cx="41320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Enter marks obtained in OOP-I course</a:t>
            </a:r>
          </a:p>
          <a:p>
            <a:r>
              <a:rPr lang="en-US" dirty="0"/>
              <a:t>49</a:t>
            </a:r>
          </a:p>
          <a:p>
            <a:r>
              <a:rPr lang="en-US" dirty="0"/>
              <a:t>Grade is 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6906" y="4911307"/>
            <a:ext cx="4132052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Enter marks obtained in OOP-I course</a:t>
            </a:r>
          </a:p>
          <a:p>
            <a:r>
              <a:rPr lang="en-US" dirty="0"/>
              <a:t>101</a:t>
            </a:r>
          </a:p>
          <a:p>
            <a:r>
              <a:rPr lang="en-US" dirty="0"/>
              <a:t>Wrong value for </a:t>
            </a:r>
            <a:r>
              <a:rPr lang="en-US" dirty="0" err="1"/>
              <a:t>obtainedMarks</a:t>
            </a:r>
            <a:endParaRPr lang="en-US" dirty="0"/>
          </a:p>
          <a:p>
            <a:r>
              <a:rPr lang="en-US" dirty="0"/>
              <a:t>Grade is #</a:t>
            </a:r>
          </a:p>
        </p:txBody>
      </p:sp>
    </p:spTree>
    <p:extLst>
      <p:ext uri="{BB962C8B-B14F-4D97-AF65-F5344CB8AC3E}">
        <p14:creationId xmlns:p14="http://schemas.microsoft.com/office/powerpoint/2010/main" val="27579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548" y="3429000"/>
            <a:ext cx="118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056" y="200495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switch control structure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3834" y="969936"/>
            <a:ext cx="585733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expression is evaluated first and once</a:t>
            </a: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resultant value of expression is checked against each case type and for a match: </a:t>
            </a: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body of the case type is executed </a:t>
            </a: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Until break statement is encountered</a:t>
            </a: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 case when result of expression has no match case type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default body is executed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There is no break after default </a:t>
            </a: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8250" y="1614692"/>
            <a:ext cx="28984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switch(expression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) {</a:t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  case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A: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    //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body A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    break;</a:t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  case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B: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    //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body B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    break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;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   …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  default:</a:t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    //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body default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}</a:t>
            </a:r>
            <a:endParaRPr lang="en-US" alt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9288" y="993882"/>
            <a:ext cx="11393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Outlines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Before coding, paper work is essential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Operator types in C++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C++ Control </a:t>
            </a: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Structures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Repetition structures</a:t>
            </a:r>
            <a:endParaRPr lang="en-US" sz="3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056" y="200495"/>
            <a:ext cx="67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switch control structure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82" y="518121"/>
            <a:ext cx="5981063" cy="62104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21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331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56" y="170007"/>
            <a:ext cx="67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switch statement</a:t>
            </a:r>
          </a:p>
          <a:p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3471" y="421831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21558"/>
            <a:ext cx="4427709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/>
              <a:t>#</a:t>
            </a:r>
            <a:r>
              <a:rPr lang="en-US" sz="1400" b="1" dirty="0"/>
              <a:t>include &lt;</a:t>
            </a:r>
            <a:r>
              <a:rPr lang="en-US" sz="1400" b="1" dirty="0" err="1"/>
              <a:t>iostream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using namespace </a:t>
            </a:r>
            <a:r>
              <a:rPr lang="en-US" sz="1400" b="1" dirty="0" err="1"/>
              <a:t>std</a:t>
            </a:r>
            <a:r>
              <a:rPr lang="en-US" sz="1400" b="1" dirty="0"/>
              <a:t>;</a:t>
            </a:r>
          </a:p>
          <a:p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/>
              <a:t>main() {</a:t>
            </a:r>
          </a:p>
          <a:p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/>
              <a:t>monthNumber</a:t>
            </a:r>
            <a:r>
              <a:rPr lang="en-US" sz="1400" b="1" dirty="0"/>
              <a:t>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&lt;&lt;"Enter any month number 1-12"&lt;&lt;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r>
              <a:rPr lang="en-US" sz="1400" dirty="0" err="1"/>
              <a:t>cin</a:t>
            </a:r>
            <a:r>
              <a:rPr lang="en-US" sz="1400" dirty="0"/>
              <a:t>&gt;&gt;</a:t>
            </a:r>
            <a:r>
              <a:rPr lang="en-US" sz="1400" dirty="0" err="1"/>
              <a:t>monthNumber</a:t>
            </a:r>
            <a:r>
              <a:rPr lang="en-US" sz="1400" dirty="0"/>
              <a:t>;</a:t>
            </a:r>
          </a:p>
          <a:p>
            <a:r>
              <a:rPr lang="en-US" sz="1400" b="1" dirty="0"/>
              <a:t>switch(</a:t>
            </a:r>
            <a:r>
              <a:rPr lang="en-US" sz="1400" b="1" dirty="0" err="1"/>
              <a:t>monthNumber</a:t>
            </a:r>
            <a:r>
              <a:rPr lang="en-US" sz="1400" b="1" dirty="0"/>
              <a:t>){</a:t>
            </a:r>
          </a:p>
          <a:p>
            <a:r>
              <a:rPr lang="en-US" sz="1400" b="1" dirty="0"/>
              <a:t>case 1: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&lt;&lt;"Entered </a:t>
            </a:r>
            <a:r>
              <a:rPr lang="en-US" sz="1400" dirty="0" err="1"/>
              <a:t>monthNumber</a:t>
            </a:r>
            <a:r>
              <a:rPr lang="en-US" sz="1400" dirty="0"/>
              <a:t> name is January"&lt;&lt;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break;</a:t>
            </a:r>
          </a:p>
          <a:p>
            <a:r>
              <a:rPr lang="en-US" sz="1400" b="1" dirty="0"/>
              <a:t>case 2: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&lt;&lt;"Entered </a:t>
            </a:r>
            <a:r>
              <a:rPr lang="en-US" sz="1400" dirty="0" err="1"/>
              <a:t>monthNumber</a:t>
            </a:r>
            <a:r>
              <a:rPr lang="en-US" sz="1400" dirty="0"/>
              <a:t> name is February"&lt;&lt;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break;</a:t>
            </a:r>
          </a:p>
          <a:p>
            <a:r>
              <a:rPr lang="en-US" sz="1400" b="1" dirty="0"/>
              <a:t>case 3: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&lt;&lt;"Entered </a:t>
            </a:r>
            <a:r>
              <a:rPr lang="en-US" sz="1400" dirty="0" err="1"/>
              <a:t>monthNumber</a:t>
            </a:r>
            <a:r>
              <a:rPr lang="en-US" sz="1400" dirty="0"/>
              <a:t> name is March"&lt;&lt;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break;</a:t>
            </a:r>
          </a:p>
          <a:p>
            <a:r>
              <a:rPr lang="en-US" sz="1400" b="1" dirty="0"/>
              <a:t>case 4: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&lt;&lt;"Entered </a:t>
            </a:r>
            <a:r>
              <a:rPr lang="en-US" sz="1400" dirty="0" err="1"/>
              <a:t>monthNumber</a:t>
            </a:r>
            <a:r>
              <a:rPr lang="en-US" sz="1400" dirty="0"/>
              <a:t> name is April"&lt;&lt;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break;</a:t>
            </a:r>
          </a:p>
          <a:p>
            <a:r>
              <a:rPr lang="en-US" sz="1400" b="1" dirty="0"/>
              <a:t>case 5: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&lt;&lt;"Entered </a:t>
            </a:r>
            <a:r>
              <a:rPr lang="en-US" sz="1400" dirty="0" err="1"/>
              <a:t>monthNumber</a:t>
            </a:r>
            <a:r>
              <a:rPr lang="en-US" sz="1400" dirty="0"/>
              <a:t> name is May"&lt;&lt;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break;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654650" y="1125163"/>
            <a:ext cx="328430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/>
              <a:t>any month number 1-12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Entered </a:t>
            </a:r>
            <a:r>
              <a:rPr lang="en-US" dirty="0" err="1"/>
              <a:t>monthNumber</a:t>
            </a:r>
            <a:r>
              <a:rPr lang="en-US" dirty="0"/>
              <a:t> name is February</a:t>
            </a:r>
          </a:p>
          <a:p>
            <a:r>
              <a:rPr lang="en-US" dirty="0"/>
              <a:t>End of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4650" y="2925656"/>
            <a:ext cx="3284308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/>
              <a:t>any month number 1-12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Enter </a:t>
            </a:r>
            <a:r>
              <a:rPr lang="en-US" dirty="0" err="1"/>
              <a:t>monthNumber</a:t>
            </a:r>
            <a:r>
              <a:rPr lang="en-US" dirty="0"/>
              <a:t> name is December</a:t>
            </a:r>
          </a:p>
          <a:p>
            <a:r>
              <a:rPr lang="en-US" dirty="0"/>
              <a:t>End of 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54650" y="4587650"/>
            <a:ext cx="3284308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Enter any month number 1-12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Wrong number entered. Out of range 1-12</a:t>
            </a:r>
          </a:p>
          <a:p>
            <a:r>
              <a:rPr lang="en-US" dirty="0"/>
              <a:t>End of Program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20902" y="1121557"/>
            <a:ext cx="4040555" cy="5078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/>
              <a:t>case </a:t>
            </a:r>
            <a:r>
              <a:rPr lang="en-US" sz="1200" b="1" dirty="0"/>
              <a:t>6:</a:t>
            </a:r>
          </a:p>
          <a:p>
            <a:r>
              <a:rPr lang="en-US" sz="1200" dirty="0" err="1"/>
              <a:t>cout</a:t>
            </a:r>
            <a:r>
              <a:rPr lang="en-US" sz="1200" dirty="0"/>
              <a:t>&lt;&lt;"Entered </a:t>
            </a:r>
            <a:r>
              <a:rPr lang="en-US" sz="1200" dirty="0" err="1"/>
              <a:t>monthNumber</a:t>
            </a:r>
            <a:r>
              <a:rPr lang="en-US" sz="1200" dirty="0"/>
              <a:t> name is June"&lt;&lt;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break;</a:t>
            </a:r>
          </a:p>
          <a:p>
            <a:r>
              <a:rPr lang="en-US" sz="1200" b="1" dirty="0"/>
              <a:t>case 7:</a:t>
            </a:r>
          </a:p>
          <a:p>
            <a:r>
              <a:rPr lang="en-US" sz="1200" dirty="0" err="1"/>
              <a:t>cout</a:t>
            </a:r>
            <a:r>
              <a:rPr lang="en-US" sz="1200" dirty="0"/>
              <a:t>&lt;&lt;"</a:t>
            </a:r>
            <a:r>
              <a:rPr lang="en-US" sz="1200" dirty="0" smtClean="0"/>
              <a:t>Entered </a:t>
            </a:r>
            <a:r>
              <a:rPr lang="en-US" sz="1200" dirty="0" err="1"/>
              <a:t>monthNumber</a:t>
            </a:r>
            <a:r>
              <a:rPr lang="en-US" sz="1200" dirty="0"/>
              <a:t> name is July"&lt;&lt;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break;</a:t>
            </a:r>
          </a:p>
          <a:p>
            <a:r>
              <a:rPr lang="en-US" sz="1200" b="1" dirty="0"/>
              <a:t>case 8:</a:t>
            </a:r>
          </a:p>
          <a:p>
            <a:r>
              <a:rPr lang="en-US" sz="1200" dirty="0" err="1"/>
              <a:t>cout</a:t>
            </a:r>
            <a:r>
              <a:rPr lang="en-US" sz="1200" dirty="0"/>
              <a:t>&lt;&lt;"</a:t>
            </a:r>
            <a:r>
              <a:rPr lang="en-US" sz="1200" dirty="0" smtClean="0"/>
              <a:t>Entered </a:t>
            </a:r>
            <a:r>
              <a:rPr lang="en-US" sz="1200" dirty="0" err="1"/>
              <a:t>monthNumber</a:t>
            </a:r>
            <a:r>
              <a:rPr lang="en-US" sz="1200" dirty="0"/>
              <a:t> name is August"&lt;&lt;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break;</a:t>
            </a:r>
          </a:p>
          <a:p>
            <a:r>
              <a:rPr lang="en-US" sz="1200" b="1" dirty="0"/>
              <a:t>case 9:</a:t>
            </a:r>
          </a:p>
          <a:p>
            <a:r>
              <a:rPr lang="en-US" sz="1200" dirty="0" err="1"/>
              <a:t>cout</a:t>
            </a:r>
            <a:r>
              <a:rPr lang="en-US" sz="1200" dirty="0"/>
              <a:t>&lt;&lt;"</a:t>
            </a:r>
            <a:r>
              <a:rPr lang="en-US" sz="1200" dirty="0" smtClean="0"/>
              <a:t>Entered </a:t>
            </a:r>
            <a:r>
              <a:rPr lang="en-US" sz="1200" dirty="0" err="1"/>
              <a:t>monthNumber</a:t>
            </a:r>
            <a:r>
              <a:rPr lang="en-US" sz="1200" dirty="0"/>
              <a:t> name is September"&lt;&lt;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break;</a:t>
            </a:r>
          </a:p>
          <a:p>
            <a:r>
              <a:rPr lang="en-US" sz="1200" b="1" dirty="0"/>
              <a:t>case 10:</a:t>
            </a:r>
          </a:p>
          <a:p>
            <a:r>
              <a:rPr lang="en-US" sz="1200" dirty="0" err="1"/>
              <a:t>cout</a:t>
            </a:r>
            <a:r>
              <a:rPr lang="en-US" sz="1200" dirty="0"/>
              <a:t>&lt;&lt;"</a:t>
            </a:r>
            <a:r>
              <a:rPr lang="en-US" sz="1200" dirty="0" smtClean="0"/>
              <a:t>Entered </a:t>
            </a:r>
            <a:r>
              <a:rPr lang="en-US" sz="1200" dirty="0" err="1"/>
              <a:t>monthNumber</a:t>
            </a:r>
            <a:r>
              <a:rPr lang="en-US" sz="1200" dirty="0"/>
              <a:t> name is October"&lt;&lt;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break;</a:t>
            </a:r>
          </a:p>
          <a:p>
            <a:r>
              <a:rPr lang="en-US" sz="1200" b="1" dirty="0"/>
              <a:t>case 11:</a:t>
            </a:r>
          </a:p>
          <a:p>
            <a:r>
              <a:rPr lang="en-US" sz="1200" dirty="0" err="1"/>
              <a:t>cout</a:t>
            </a:r>
            <a:r>
              <a:rPr lang="en-US" sz="1200" dirty="0"/>
              <a:t>&lt;&lt;"</a:t>
            </a:r>
            <a:r>
              <a:rPr lang="en-US" sz="1200" dirty="0" smtClean="0"/>
              <a:t>Entered </a:t>
            </a:r>
            <a:r>
              <a:rPr lang="en-US" sz="1200" dirty="0" err="1"/>
              <a:t>monthNumber</a:t>
            </a:r>
            <a:r>
              <a:rPr lang="en-US" sz="1200" dirty="0"/>
              <a:t> name is November"&lt;&lt;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break;</a:t>
            </a:r>
          </a:p>
          <a:p>
            <a:r>
              <a:rPr lang="en-US" sz="1200" b="1" dirty="0"/>
              <a:t>case 12:</a:t>
            </a:r>
          </a:p>
          <a:p>
            <a:r>
              <a:rPr lang="en-US" sz="1200" dirty="0" err="1"/>
              <a:t>cout</a:t>
            </a:r>
            <a:r>
              <a:rPr lang="en-US" sz="1200" dirty="0"/>
              <a:t>&lt;&lt;"</a:t>
            </a:r>
            <a:r>
              <a:rPr lang="en-US" sz="1200" dirty="0" smtClean="0"/>
              <a:t>Entered </a:t>
            </a:r>
            <a:r>
              <a:rPr lang="en-US" sz="1200" dirty="0" err="1"/>
              <a:t>monthNumber</a:t>
            </a:r>
            <a:r>
              <a:rPr lang="en-US" sz="1200" dirty="0"/>
              <a:t> name is December"&lt;&lt;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break;</a:t>
            </a:r>
          </a:p>
          <a:p>
            <a:r>
              <a:rPr lang="en-US" sz="1200" b="1" dirty="0"/>
              <a:t>default:</a:t>
            </a:r>
          </a:p>
          <a:p>
            <a:r>
              <a:rPr lang="en-US" sz="1200" dirty="0" err="1"/>
              <a:t>cout</a:t>
            </a:r>
            <a:r>
              <a:rPr lang="en-US" sz="1200" dirty="0"/>
              <a:t>&lt;&lt;"Wrong number entered. Out of range 1-12"&lt;&lt;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err="1"/>
              <a:t>cout</a:t>
            </a:r>
            <a:r>
              <a:rPr lang="en-US" sz="1200" dirty="0"/>
              <a:t>&lt;&lt;"End of Program"&lt;&lt;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return 0;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12" name="Right Arrow 11"/>
          <p:cNvSpPr/>
          <p:nvPr/>
        </p:nvSpPr>
        <p:spPr>
          <a:xfrm>
            <a:off x="3571336" y="5865962"/>
            <a:ext cx="793630" cy="1990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331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56" y="170007"/>
            <a:ext cx="67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Nested selective structures</a:t>
            </a:r>
            <a:endParaRPr lang="en-US" sz="40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3471" y="421831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7511" y="1775281"/>
            <a:ext cx="88042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Selective structures can be nested i.e. one selective structure inside the body of another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Provides better control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logic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 and examples in Eclipse</a:t>
            </a:r>
            <a:endParaRPr lang="en-US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331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56" y="476265"/>
            <a:ext cx="8704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Selection as </a:t>
            </a:r>
            <a:r>
              <a:rPr lang="en-US" sz="4400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operator ?: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511" y="1775281"/>
            <a:ext cx="88042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 a ternary operator that take three expressions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 be used as alternative to </a:t>
            </a:r>
            <a:r>
              <a:rPr lang="en-US" sz="28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if-else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 very compact and easy to read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Widely used as </a:t>
            </a:r>
            <a:r>
              <a:rPr lang="en-US" sz="28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condition-based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variable initialized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4606" y="4363959"/>
            <a:ext cx="5138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(expression1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?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expression2 : expression3)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1259456" y="4514473"/>
            <a:ext cx="655608" cy="320466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343" y="3712630"/>
            <a:ext cx="203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Syntax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7935" y="1647645"/>
            <a:ext cx="3562710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A,B,max,min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A=10;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B=20;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max=(A &gt; B ? A : B);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min= (B &lt; A ? B : A);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"Maximum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&lt;&lt;max&lt;&lt;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"Minimum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&lt;&lt;min;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77936" y="5658928"/>
            <a:ext cx="20498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Maximum is 20</a:t>
            </a:r>
          </a:p>
          <a:p>
            <a:r>
              <a:rPr lang="en-US" dirty="0"/>
              <a:t>Minimum is 10</a:t>
            </a:r>
          </a:p>
        </p:txBody>
      </p:sp>
    </p:spTree>
    <p:extLst>
      <p:ext uri="{BB962C8B-B14F-4D97-AF65-F5344CB8AC3E}">
        <p14:creationId xmlns:p14="http://schemas.microsoft.com/office/powerpoint/2010/main" val="32597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331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56" y="585216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Repetition Structure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511" y="1775281"/>
            <a:ext cx="75879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loop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while loop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 while loop Selection.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190" y="3898150"/>
            <a:ext cx="2947666" cy="1942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50" y="3898150"/>
            <a:ext cx="2892599" cy="1881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66" y="3898150"/>
            <a:ext cx="3037731" cy="194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331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56" y="585216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for loop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511" y="2263791"/>
            <a:ext cx="81592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Basic structure for iteration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Widely 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Has some variations/flexibility in use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for-each very powerful for accessibility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824" y="1120444"/>
            <a:ext cx="3037731" cy="194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331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56" y="585216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for loop example program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4192" y="1416056"/>
            <a:ext cx="6096000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"Program that takes 3 input values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"and returns the squared value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=0;i&lt;3;i++){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cout&lt;&lt;</a:t>
            </a:r>
            <a:r>
              <a:rPr lang="nn-NO" dirty="0">
                <a:solidFill>
                  <a:srgbClr val="2A00FF"/>
                </a:solidFill>
                <a:latin typeface="Consolas" panose="020B0609020204030204" pitchFamily="49" charset="0"/>
              </a:rPr>
              <a:t>"Enter Input No 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&lt;&lt;i+1&lt;&lt;</a:t>
            </a:r>
            <a:r>
              <a:rPr lang="nn-NO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cout&lt;&lt;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"Square is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&lt;&lt;num*num&lt;&lt;</a:t>
            </a:r>
            <a:r>
              <a:rPr lang="pt-BR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"End of Program"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55148" y="1587260"/>
            <a:ext cx="290710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Program that takes 3 input values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and returns the squared value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Input No 1</a:t>
            </a:r>
          </a:p>
          <a:p>
            <a:r>
              <a:rPr lang="en-US" dirty="0">
                <a:solidFill>
                  <a:srgbClr val="00C87D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Square is 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Input No 2</a:t>
            </a:r>
          </a:p>
          <a:p>
            <a:r>
              <a:rPr lang="en-US" dirty="0">
                <a:solidFill>
                  <a:srgbClr val="00C87D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Square is 25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Input No 3</a:t>
            </a:r>
          </a:p>
          <a:p>
            <a:r>
              <a:rPr lang="en-US" dirty="0">
                <a:solidFill>
                  <a:srgbClr val="00C87D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Square is 49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End of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331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56" y="585216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While loop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511" y="2263791"/>
            <a:ext cx="81592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Has the same working as for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 variable is initialized first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 is checked as second step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Block of code inside the body is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Step-value is normally changed inside the body or as last statement.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617" y="1292600"/>
            <a:ext cx="2947666" cy="194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331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56" y="585216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</a:t>
            </a:r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hile loop example program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8057" y="1416056"/>
            <a:ext cx="7082804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input;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step=1;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"Program that prints table of the input value"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"Enter any number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&gt;&gt;input;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"Table of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&lt;&lt;input&lt;&lt;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(step&lt;=10){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&lt;&lt;step&lt;&lt;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x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&lt;&lt;input&lt;&lt;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input*step&lt;&lt;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step++;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"End of Program"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20642" y="1416056"/>
            <a:ext cx="2907102" cy="48013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Program that prints table of the input value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any number </a:t>
            </a:r>
          </a:p>
          <a:p>
            <a:r>
              <a:rPr lang="en-US" dirty="0">
                <a:solidFill>
                  <a:srgbClr val="00C87D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Table of 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 x 5 = 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 x 5 = 10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 x 5 = 15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 x 5 = 20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 x 5 = 25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 x 5 = 30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 x 5 = 35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8 x 5 = 40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9 x 5 = 45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 x 5 = 50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End of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919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56" y="585216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do-while loop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269" y="1172203"/>
            <a:ext cx="2892599" cy="1881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8056" y="1884228"/>
            <a:ext cx="81592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Used in situation(s) where one wants to executed statement(s) at least once.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 is checked after the block/loop-body is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Step-value is normally changed inside the body or as last statement.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 for wrong condition the body is executed at least once making do-while unique</a:t>
            </a:r>
          </a:p>
        </p:txBody>
      </p:sp>
    </p:spTree>
    <p:extLst>
      <p:ext uri="{BB962C8B-B14F-4D97-AF65-F5344CB8AC3E}">
        <p14:creationId xmlns:p14="http://schemas.microsoft.com/office/powerpoint/2010/main" val="38068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64008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Paper work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893061" y="576072"/>
            <a:ext cx="8634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Before writing a Program</a:t>
            </a:r>
            <a:endParaRPr lang="en-US" sz="4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1952" y="1609344"/>
            <a:ext cx="8823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Understand the problem 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Think about possible solution(s).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Write algorithm in simple statements or in pseudocode form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If the algorithm is implementable, think about the available building blocks/programming constructs (possible variables &amp; types, user/pre defined functions, conditional &amp; iterative constructs, links to built in functions &amp; classes </a:t>
            </a:r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etc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Start writing the 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source code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based on  the algorithm/design strategy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Once you have succeeded in writing a solution program, its time to </a:t>
            </a:r>
            <a:r>
              <a:rPr lang="en-US" sz="2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optimize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it.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Pardon for 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optimization</a:t>
            </a:r>
            <a:r>
              <a:rPr lang="en-US" sz="2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(its often hard but never impossible)</a:t>
            </a:r>
            <a:endParaRPr lang="en-US" sz="24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1216151" y="1655064"/>
            <a:ext cx="685801" cy="2577753"/>
          </a:xfrm>
          <a:prstGeom prst="leftBrace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1335024" y="4388479"/>
            <a:ext cx="420624" cy="1559334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772" y="5424178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Program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331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8276" y="0"/>
            <a:ext cx="790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do-while loop example program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276" y="568233"/>
            <a:ext cx="7082804" cy="550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n,factorial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flagCheck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"Program that prints factorial of input value"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"Program stops when user enters 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"Enter any positive number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&gt;&gt;n;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(n&gt;0){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n;i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&gt;0;i--){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factorial=factorial*i;   </a:t>
            </a:r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//factorial=n*(n-1)*(n-2)...*1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"factorial of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&lt;&lt;n&lt;&lt;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is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&lt;&lt;factorial&lt;&lt;</a:t>
            </a:r>
            <a:r>
              <a:rPr lang="en-US" sz="16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"do you want to continue. 0-&gt; stop, 1-&gt;continue"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factorial=1;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flagCheck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flagCheck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"End of Program"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993203" y="975032"/>
            <a:ext cx="2907102" cy="48013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Program that prints factorial of input value</a:t>
            </a:r>
          </a:p>
          <a:p>
            <a:r>
              <a:rPr lang="en-US" dirty="0"/>
              <a:t>Program stops when user enters 0</a:t>
            </a:r>
          </a:p>
          <a:p>
            <a:r>
              <a:rPr lang="en-US" dirty="0"/>
              <a:t>Enter any positive number 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factorial of 4 is 24</a:t>
            </a:r>
          </a:p>
          <a:p>
            <a:r>
              <a:rPr lang="en-US" dirty="0"/>
              <a:t>do you want to continue. 0-&gt; stop, 1-&gt;continue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Enter any positive number 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factorial of 6 is 720</a:t>
            </a:r>
          </a:p>
          <a:p>
            <a:r>
              <a:rPr lang="en-US" dirty="0"/>
              <a:t>do you want to continue. 0-&gt; stop, 1-&gt;continue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End of Program</a:t>
            </a:r>
          </a:p>
        </p:txBody>
      </p:sp>
    </p:spTree>
    <p:extLst>
      <p:ext uri="{BB962C8B-B14F-4D97-AF65-F5344CB8AC3E}">
        <p14:creationId xmlns:p14="http://schemas.microsoft.com/office/powerpoint/2010/main" val="38757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331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56" y="170007"/>
            <a:ext cx="67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Nested repetition structures</a:t>
            </a:r>
            <a:endParaRPr lang="en-US" sz="40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3471" y="421831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7511" y="1775281"/>
            <a:ext cx="88042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Repetition structures can be nested i.e. one loop structure inside the body of another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Provides better control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logic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 and examples in Eclipse</a:t>
            </a:r>
            <a:endParaRPr lang="en-US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4566" y="4218318"/>
            <a:ext cx="180292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****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*****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******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*******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********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*********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**********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2053" y="4218318"/>
            <a:ext cx="1802921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**********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*********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********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*******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******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*****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****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**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*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432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56" y="585216"/>
            <a:ext cx="111556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Coming Up </a:t>
            </a:r>
            <a:r>
              <a:rPr lang="en-US" sz="35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NEXT</a:t>
            </a:r>
            <a:endParaRPr lang="en-US" sz="35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31336" y="2734056"/>
            <a:ext cx="559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 in C++</a:t>
            </a:r>
          </a:p>
        </p:txBody>
      </p:sp>
    </p:spTree>
    <p:extLst>
      <p:ext uri="{BB962C8B-B14F-4D97-AF65-F5344CB8AC3E}">
        <p14:creationId xmlns:p14="http://schemas.microsoft.com/office/powerpoint/2010/main" val="35154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056" y="585216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Operators in C++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858343"/>
            <a:ext cx="63053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Arithmetic operators</a:t>
            </a: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Relational operators</a:t>
            </a: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Logical operators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Assignment operator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Bitwise operators.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9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056" y="585216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Arithmetic operators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358676"/>
            <a:ext cx="6305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Used for basic arithmetic operations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00604"/>
              </p:ext>
            </p:extLst>
          </p:nvPr>
        </p:nvGraphicFramePr>
        <p:xfrm>
          <a:off x="5676182" y="483081"/>
          <a:ext cx="5788324" cy="6033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686"/>
                <a:gridCol w="2967487"/>
                <a:gridCol w="1682151"/>
              </a:tblGrid>
              <a:tr h="1977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Arithmetic operator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Example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</a:tr>
              <a:tr h="840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Used for addition. Binary operator requiring two operands/constants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 a=10,b=2,d;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 c=a+b; //c=12;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d=a+100; //d=110;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</a:tr>
              <a:tr h="840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Used for subtraction. Binary operator requiring two operands/constants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 a=10,b=2,d;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 c=a-b;//c=2;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d=a-100;//d=-90;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</a:tr>
              <a:tr h="748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Used for multiplication. Binary operator requiring two operands/constants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a=10,b=2,d;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c=a*b; //c=20;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d=a*100; //d=1000;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</a:tr>
              <a:tr h="840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/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Used for division. Binary operator requiring two operands/constants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a=10,b=2,d;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c=a/b; //c=5;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d=100/a;//d=10;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</a:tr>
              <a:tr h="764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reminder. Binary operator requiring two operands/constants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a=10,b=2,d;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c=</a:t>
                      </a:r>
                      <a:r>
                        <a:rPr lang="en-US" sz="1400" dirty="0" err="1">
                          <a:effectLst/>
                        </a:rPr>
                        <a:t>a%b</a:t>
                      </a:r>
                      <a:r>
                        <a:rPr lang="en-US" sz="1400" dirty="0">
                          <a:effectLst/>
                        </a:rPr>
                        <a:t>;//c=0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d=a%3;//d=1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</a:tr>
              <a:tr h="793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Unary operator that increments operand current value by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a=10,d;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a++; //a=11;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d=++a;//d=12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</a:tr>
              <a:tr h="6591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Unary operator that decrements operand current value by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a=10,d;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a--; //a=9;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d=--a;//d=8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0" marR="5462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3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056" y="585216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Relational Operators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858343"/>
            <a:ext cx="6305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Allow comparisons &amp; checking relationship </a:t>
            </a:r>
            <a:r>
              <a:rPr lang="en-US" alt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a.k.a</a:t>
            </a: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Comparison operators</a:t>
            </a: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Require two operands </a:t>
            </a: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at left </a:t>
            </a:r>
          </a:p>
          <a:p>
            <a:pPr lvl="1"/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and right (binary</a:t>
            </a: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Results in true </a:t>
            </a: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</a:t>
            </a: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Widely used as condition in selection and repetition structures.</a:t>
            </a:r>
          </a:p>
          <a:p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01148"/>
              </p:ext>
            </p:extLst>
          </p:nvPr>
        </p:nvGraphicFramePr>
        <p:xfrm>
          <a:off x="6305391" y="1717631"/>
          <a:ext cx="5573184" cy="3669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296"/>
                <a:gridCol w="1393296"/>
                <a:gridCol w="1393296"/>
                <a:gridCol w="1393296"/>
              </a:tblGrid>
              <a:tr h="5559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Relational Operator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Example	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Return value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9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==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Equal to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( 1 == 1 )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!=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Not equal to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(1 != 2 )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Greater than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( 1 &gt; 2 )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Less than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( 2 &lt; 1 )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&gt;=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Grater than or equal 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( 9 &gt;= 9 )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&lt;=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Less than or equal to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( 5 &lt;= 15 )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6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056" y="585216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operators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544" y="1685815"/>
            <a:ext cx="99807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Logical operators evaluates more than one expression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 value is </a:t>
            </a:r>
            <a:r>
              <a:rPr lang="en-US" alt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bolean</a:t>
            </a: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(true or false)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Logical operators are </a:t>
            </a: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operator denoted by &amp;&amp;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 operator denoted by ||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operator denoted by !</a:t>
            </a: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(&amp;&amp;) and OR (||) are binary operators requiring left and right 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(!) is a unary operator that operates on a single expression</a:t>
            </a: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9011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056" y="585216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Operators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32930"/>
              </p:ext>
            </p:extLst>
          </p:nvPr>
        </p:nvGraphicFramePr>
        <p:xfrm>
          <a:off x="7142672" y="1354657"/>
          <a:ext cx="3794959" cy="1826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7869"/>
                <a:gridCol w="1018014"/>
                <a:gridCol w="1089315"/>
                <a:gridCol w="729761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Logical Operator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Example	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&amp;&amp;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 operator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 (A=&gt;10) &amp;&amp; (A&gt;B) 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||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 operator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 (A=&gt;10) || (A&gt;B) 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!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operator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 !C 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33327"/>
              </p:ext>
            </p:extLst>
          </p:nvPr>
        </p:nvGraphicFramePr>
        <p:xfrm>
          <a:off x="5702060" y="1369166"/>
          <a:ext cx="1347173" cy="684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173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A,B,C;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 =10;    B=20;    C=0;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81836"/>
              </p:ext>
            </p:extLst>
          </p:nvPr>
        </p:nvGraphicFramePr>
        <p:xfrm>
          <a:off x="512884" y="3847725"/>
          <a:ext cx="7189178" cy="1836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756"/>
                <a:gridCol w="753504"/>
                <a:gridCol w="1755539"/>
                <a:gridCol w="1633786"/>
                <a:gridCol w="1028700"/>
                <a:gridCol w="808893"/>
              </a:tblGrid>
              <a:tr h="4741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Input 1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Input 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Input1 &amp;&amp; Input2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Input1 || Input2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!(Input1)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!(Input2)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17227" y="5851202"/>
            <a:ext cx="218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Truth table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9011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516" y="353921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Bitwise Operators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38799"/>
              </p:ext>
            </p:extLst>
          </p:nvPr>
        </p:nvGraphicFramePr>
        <p:xfrm>
          <a:off x="6133548" y="738642"/>
          <a:ext cx="5719147" cy="5520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6111"/>
                <a:gridCol w="1906111"/>
                <a:gridCol w="1906925"/>
              </a:tblGrid>
              <a:tr h="262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bitwise operator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08" marR="278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08" marR="278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Example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08" marR="27808" marT="0" marB="0"/>
                </a:tc>
              </a:tr>
              <a:tr h="7887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&amp;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 for bitwise AND operation of the two operands at left and right.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5=      0101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6=      0110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5&amp;6= 0100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0100-&gt;4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87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 for bitwise OR operation of the two operands at left and right.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5=      0101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6=      0110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5|6= 0111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0111-&gt;7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87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^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 for bitwise XOR operation of the two operands at left and right.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5=      0101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6=      0110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5^6=  0011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0011-&gt;3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51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&lt;&lt;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Takes two operands OP1 and OP2. Left shifts the bits of OP1 by number of places as specified by OP2.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5=      0101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6=      0110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(5&lt;&lt;1)=10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(6&lt;&lt;1)=12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51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&gt;&gt;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Takes two operands OP1 and OP2. Right shifts the bits of OP1 by number of places as specified by OP2.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5=      0101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6=      0110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(5&gt;&gt;1)=2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(6&gt;&gt;1)=3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87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Unary operator that inverts the bits of the single provided operand.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5=0101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~5=-6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6=0110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~6=-7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171843" y="1858343"/>
            <a:ext cx="63053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operation as &amp;</a:t>
            </a: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 operation as |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XOR operation as ^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Left shift &lt;&lt;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Right shift &gt;&gt;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Complement operator ~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operations are performed on binary whereas result is showed in equivalent decimal value</a:t>
            </a:r>
          </a:p>
          <a:p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4481</TotalTime>
  <Words>2702</Words>
  <Application>Microsoft Office PowerPoint</Application>
  <PresentationFormat>Widescreen</PresentationFormat>
  <Paragraphs>592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Agency FB</vt:lpstr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Jan</dc:creator>
  <cp:lastModifiedBy>Bilal Jan</cp:lastModifiedBy>
  <cp:revision>142</cp:revision>
  <dcterms:created xsi:type="dcterms:W3CDTF">2020-07-12T07:28:15Z</dcterms:created>
  <dcterms:modified xsi:type="dcterms:W3CDTF">2020-08-03T07:00:17Z</dcterms:modified>
</cp:coreProperties>
</file>