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0" r:id="rId4"/>
    <p:sldId id="301" r:id="rId5"/>
    <p:sldId id="302" r:id="rId6"/>
    <p:sldId id="282" r:id="rId7"/>
    <p:sldId id="304" r:id="rId8"/>
    <p:sldId id="305" r:id="rId9"/>
    <p:sldId id="31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1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FB69F-FDF9-4A1E-AE77-BCE8ECDCB47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FB386-F91D-416C-8D3A-2F37C869E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FB386-F91D-416C-8D3A-2F37C869E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045D-1FFF-4A6A-89AF-70A0E4ED5A8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EDBC-50D7-4C3E-A7C4-4D96E20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144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440" y="1847088"/>
            <a:ext cx="1058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Programming-I</a:t>
            </a: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" y="192024"/>
            <a:ext cx="1920406" cy="17832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8420" y="4762122"/>
            <a:ext cx="768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in C++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4872" y="6373368"/>
            <a:ext cx="30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Instructor: Bilal Jan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828" y="630936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July 2020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5344" y="2770418"/>
            <a:ext cx="416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CS-322</a:t>
            </a:r>
          </a:p>
        </p:txBody>
      </p:sp>
    </p:spTree>
    <p:extLst>
      <p:ext uri="{BB962C8B-B14F-4D97-AF65-F5344CB8AC3E}">
        <p14:creationId xmlns:p14="http://schemas.microsoft.com/office/powerpoint/2010/main" val="5101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7145" y="303769"/>
            <a:ext cx="1139342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Constructors </a:t>
            </a:r>
            <a:endParaRPr lang="en-US" sz="3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Constructors </a:t>
            </a: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are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Special member functions of a class used for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Initialization of data members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 calling for initial setup at object creation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Skeleton build-up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Special because of 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name as class name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return type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 automatically 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when object of </a:t>
            </a:r>
            <a:r>
              <a:rPr lang="en-US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constructor type 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 created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Number, 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 and order of parameters delivers different constructor types e.g. no-</a:t>
            </a:r>
            <a:r>
              <a:rPr lang="en-US" alt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arg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constructor, one-</a:t>
            </a:r>
            <a:r>
              <a:rPr lang="en-US" alt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arg</a:t>
            </a: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constructor etc.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absence of any constructor for a class, default constructor is called</a:t>
            </a: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 Constructor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600075"/>
            <a:ext cx="8839200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5032"/>
                </a:solidFill>
                <a:latin typeface="Consolas" panose="020B0609020204030204" pitchFamily="49" charset="0"/>
              </a:rPr>
              <a:t>Employee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20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yearsWorked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Employee(){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000" dirty="0">
                <a:latin typeface="Consolas" panose="020B0609020204030204" pitchFamily="49" charset="0"/>
              </a:rPr>
              <a:t>=0.0;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yearsWorked</a:t>
            </a:r>
            <a:r>
              <a:rPr lang="en-US" sz="2000" dirty="0"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Employee(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years){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000" dirty="0">
                <a:latin typeface="Consolas" panose="020B0609020204030204" pitchFamily="49" charset="0"/>
              </a:rPr>
              <a:t>=0.0;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yearsWorked</a:t>
            </a:r>
            <a:r>
              <a:rPr lang="en-US" sz="2000" dirty="0">
                <a:latin typeface="Consolas" panose="020B0609020204030204" pitchFamily="49" charset="0"/>
              </a:rPr>
              <a:t>=years;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}</a:t>
            </a:r>
          </a:p>
          <a:p>
            <a:pPr algn="l">
              <a:buFontTx/>
              <a:buNone/>
            </a:pPr>
            <a:endParaRPr lang="en-US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 Constructor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600075"/>
            <a:ext cx="8839200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onsolas" panose="020B0609020204030204" pitchFamily="49" charset="0"/>
              </a:rPr>
              <a:t>Employee(</a:t>
            </a:r>
            <a:r>
              <a:rPr lang="en-US" sz="2000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fName,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sal,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years){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</a:rPr>
              <a:t>sal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yearsWorked</a:t>
            </a:r>
            <a:r>
              <a:rPr lang="en-US" sz="2000" dirty="0">
                <a:latin typeface="Consolas" panose="020B0609020204030204" pitchFamily="49" charset="0"/>
              </a:rPr>
              <a:t>=years;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setName(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str){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=str;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setSalary(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sal){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sal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setYearsWorked(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years){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yearsWorked</a:t>
            </a:r>
            <a:r>
              <a:rPr lang="en-US" dirty="0">
                <a:latin typeface="Consolas" panose="020B0609020204030204" pitchFamily="49" charset="0"/>
              </a:rPr>
              <a:t>=years;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algn="l">
              <a:buFontTx/>
              <a:buNone/>
            </a:pPr>
            <a:endParaRPr lang="en-US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 Constructor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600075"/>
            <a:ext cx="8839200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getSalary(){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display(){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cout&lt;&lt;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"Printing record of Employee"</a:t>
            </a:r>
            <a:r>
              <a:rPr lang="en-US" sz="2000" dirty="0"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de-DE" sz="2000" dirty="0">
                <a:latin typeface="Consolas" panose="020B0609020204030204" pitchFamily="49" charset="0"/>
              </a:rPr>
              <a:t>   cout&lt;&lt;</a:t>
            </a:r>
            <a:r>
              <a:rPr lang="de-DE" sz="2000" dirty="0">
                <a:solidFill>
                  <a:srgbClr val="2A00FF"/>
                </a:solidFill>
                <a:latin typeface="Consolas" panose="020B0609020204030204" pitchFamily="49" charset="0"/>
              </a:rPr>
              <a:t>"Name:\t"</a:t>
            </a:r>
            <a:r>
              <a:rPr lang="de-DE" sz="2000" dirty="0">
                <a:latin typeface="Consolas" panose="020B0609020204030204" pitchFamily="49" charset="0"/>
              </a:rPr>
              <a:t>&lt;&lt;</a:t>
            </a:r>
            <a:r>
              <a:rPr lang="de-DE" sz="2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latin typeface="Consolas" panose="020B0609020204030204" pitchFamily="49" charset="0"/>
              </a:rPr>
              <a:t>&lt;&lt;</a:t>
            </a:r>
            <a:r>
              <a:rPr lang="de-DE" sz="2000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de-DE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cout&lt;&lt;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"Salary:\t"</a:t>
            </a:r>
            <a:r>
              <a:rPr lang="en-US" sz="2000" dirty="0"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en-US" sz="2000" dirty="0"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cout&lt;&lt;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"Years worked:\t"</a:t>
            </a:r>
            <a:r>
              <a:rPr lang="en-US" sz="2000" dirty="0"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yearsWorked</a:t>
            </a:r>
            <a:r>
              <a:rPr lang="en-US" sz="2000" dirty="0"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};</a:t>
            </a:r>
            <a:r>
              <a:rPr lang="en-US" sz="1800" dirty="0">
                <a:latin typeface="Consolas" panose="020B0609020204030204" pitchFamily="49" charset="0"/>
              </a:rPr>
              <a:t>   </a:t>
            </a:r>
            <a:endParaRPr lang="en-US" altLang="en-US" sz="2000" dirty="0"/>
          </a:p>
          <a:p>
            <a:pPr algn="l">
              <a:buFontTx/>
              <a:buNone/>
            </a:pPr>
            <a:endParaRPr lang="en-US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 Constructor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399" y="600075"/>
            <a:ext cx="9388415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main() {</a:t>
            </a:r>
          </a:p>
          <a:p>
            <a:pPr algn="l"/>
            <a:r>
              <a:rPr lang="en-US" sz="2000" dirty="0">
                <a:solidFill>
                  <a:srgbClr val="005032"/>
                </a:solidFill>
                <a:latin typeface="Consolas" panose="020B0609020204030204" pitchFamily="49" charset="0"/>
              </a:rPr>
              <a:t>  Employee</a:t>
            </a:r>
            <a:r>
              <a:rPr lang="en-US" sz="2000" dirty="0">
                <a:latin typeface="Consolas" panose="020B0609020204030204" pitchFamily="49" charset="0"/>
              </a:rPr>
              <a:t> emp1;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emp1.display(); 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emp1.setName(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emp1.setSalary(10000);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emp1.setYearsWorked(3);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emp1.display();</a:t>
            </a:r>
          </a:p>
          <a:p>
            <a:pPr algn="l"/>
            <a:r>
              <a:rPr lang="en-US" sz="2000" dirty="0">
                <a:solidFill>
                  <a:srgbClr val="005032"/>
                </a:solidFill>
                <a:latin typeface="Consolas" panose="020B0609020204030204" pitchFamily="49" charset="0"/>
              </a:rPr>
              <a:t>  Employee</a:t>
            </a:r>
            <a:r>
              <a:rPr lang="en-US" sz="2000" dirty="0">
                <a:latin typeface="Consolas" panose="020B0609020204030204" pitchFamily="49" charset="0"/>
              </a:rPr>
              <a:t> emp2(5);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emp2.display();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emp2.setSalary(1000);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emp2.display();</a:t>
            </a:r>
          </a:p>
          <a:p>
            <a:pPr algn="l"/>
            <a:r>
              <a:rPr lang="en-US" sz="2000" dirty="0">
                <a:solidFill>
                  <a:srgbClr val="005032"/>
                </a:solidFill>
                <a:latin typeface="Consolas" panose="020B0609020204030204" pitchFamily="49" charset="0"/>
              </a:rPr>
              <a:t>  Employee</a:t>
            </a:r>
            <a:r>
              <a:rPr lang="en-US" sz="2000" dirty="0">
                <a:latin typeface="Consolas" panose="020B0609020204030204" pitchFamily="49" charset="0"/>
              </a:rPr>
              <a:t> emp3(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"Yousuf"</a:t>
            </a:r>
            <a:r>
              <a:rPr lang="en-US" sz="2000" dirty="0">
                <a:latin typeface="Consolas" panose="020B0609020204030204" pitchFamily="49" charset="0"/>
              </a:rPr>
              <a:t>,5000,3);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emp3.display();</a:t>
            </a:r>
          </a:p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sz="2000" dirty="0">
                <a:latin typeface="Consolas" panose="020B0609020204030204" pitchFamily="49" charset="0"/>
              </a:rPr>
              <a:t> totalSalary;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totalSalary=emp1.getSalary</a:t>
            </a:r>
            <a:r>
              <a:rPr lang="en-US" sz="2000" dirty="0">
                <a:latin typeface="Consolas" panose="020B0609020204030204" pitchFamily="49" charset="0"/>
              </a:rPr>
              <a:t>()+emp2.getSalary()+emp3.getSalary();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cout&lt;&lt;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"Total Salary "</a:t>
            </a:r>
            <a:r>
              <a:rPr lang="en-US" sz="2000" dirty="0">
                <a:latin typeface="Consolas" panose="020B0609020204030204" pitchFamily="49" charset="0"/>
              </a:rPr>
              <a:t>&lt;&lt;totalSalary&lt;&lt;</a:t>
            </a:r>
            <a:r>
              <a:rPr lang="en-US" sz="2000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}   </a:t>
            </a:r>
            <a:endParaRPr lang="en-US" altLang="en-US" sz="2000" dirty="0"/>
          </a:p>
          <a:p>
            <a:pPr algn="l">
              <a:buFontTx/>
              <a:buNone/>
            </a:pPr>
            <a:endParaRPr lang="en-US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Output 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58197" y="129935"/>
            <a:ext cx="3979653" cy="6641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Consolas" panose="020B0609020204030204" pitchFamily="49" charset="0"/>
              </a:rPr>
              <a:t>Printing record of Employee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Name: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Salary:0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Years worked:0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Printing record of Employee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Name:Ali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Salary:10000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Years worked:3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Printing record of Employee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Name: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Salary:0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Years worked:5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Printing record of Employee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Name: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Salary:1000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Years worked:5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Printing record of Employee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Name:Yousuf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Salary:5000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Years worked:3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Total Salary 16000</a:t>
            </a:r>
            <a:endParaRPr lang="en-US" altLang="en-US" sz="1400" dirty="0"/>
          </a:p>
          <a:p>
            <a:pPr algn="l"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8768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1650" y="-64533"/>
            <a:ext cx="113934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Objects as Function Arguments</a:t>
            </a:r>
            <a:endParaRPr lang="en-US" sz="3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Objects can be used as</a:t>
            </a:r>
            <a:endParaRPr lang="en-US" alt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Parameters and as arguments in function call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type of function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 by value and pass by reference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5552" y="2550671"/>
            <a:ext cx="7824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Return-type function-name ( class-name obj1, class-name  obj2, … ){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552" y="3527404"/>
            <a:ext cx="782416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int addMarks( Subject subj1, Subject subj2, Subject subj3){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int sumMarks;=0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sumMarks=subj1.getMarks()+subj2.getMarks()+subj3.getMarks();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return sumMarks;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5552" y="5058135"/>
            <a:ext cx="7824161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Subject addMarks( Subject subj1, Subject subj2){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Subject temp;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temp.setMarks(subj1.getMarks()+subj2.getMarks() 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return temp;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8768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1650" y="-64533"/>
            <a:ext cx="11393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Objects as Function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660" y="711248"/>
            <a:ext cx="5253487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&lt;string.h&gt;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subName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Subject(){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subName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marks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Subject(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name,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obtainedMarks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ubName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marks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obtainedMarks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"Subject 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subName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"Marks obtained: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marks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7540" y="711248"/>
            <a:ext cx="5451895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setName(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subName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m){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=m;}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subName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s1,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s2){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=s1.getMarks()+s2.getMarks();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sumMarks;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addMarks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s1,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s2,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s3){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temp.setMarks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(s1.getMarks()+s2.getMarks()+s3.getMarks());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684807" y="5520906"/>
            <a:ext cx="652733" cy="5456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8768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1650" y="-64533"/>
            <a:ext cx="11393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Objects as Function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165" y="1159822"/>
            <a:ext cx="5253487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Subject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"Calculus-I"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,87);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Subject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"Programming in 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,75);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Subject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s3;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s1.display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s2.display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s3.setMarks(s3.addMarks(s1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s2));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s3.setName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"Numerical Libraries"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s3.display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Subject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s4;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s4=s4.addMarks(s1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s2,s3);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s4.setName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"Applied Programming"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s4.display();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7540" y="1660153"/>
            <a:ext cx="5451895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Subject Name: Calculus-I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obtained: 87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Subject Name: Programming in 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obtained: 75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Subject Name: Numerical Libraries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obtained: 162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Subject Name: Applied Programming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Marks obtained: 324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1245" y="1035170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8768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1650" y="-64533"/>
            <a:ext cx="1139342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Objects re-use and intractability</a:t>
            </a:r>
            <a:endParaRPr lang="en-US" sz="3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alt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Objects of one class can be used in another for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Re-use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Intractability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Modular design and better control</a:t>
            </a:r>
            <a:endParaRPr lang="en-US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288" y="738905"/>
            <a:ext cx="113934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Outlines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What are classes and Objects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Object Oriented Approach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Constructor and its types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Passing </a:t>
            </a: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objects as function arguments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Returning </a:t>
            </a: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Using one class objects in another class</a:t>
            </a:r>
          </a:p>
          <a:p>
            <a:pPr marL="685800" indent="-685800">
              <a:buBlip>
                <a:blip r:embed="rId2"/>
              </a:buBlip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Object as </a:t>
            </a: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arrays</a:t>
            </a:r>
            <a:endParaRPr 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685800" indent="-685800">
              <a:buBlip>
                <a:blip r:embed="rId2"/>
              </a:buBlip>
            </a:pPr>
            <a:r>
              <a:rPr 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programs</a:t>
            </a:r>
            <a:endParaRPr lang="en-US" sz="3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38768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1650" y="-64533"/>
            <a:ext cx="11393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 on objects interaction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660" y="711248"/>
            <a:ext cx="5253487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math.h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=0.0;}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Point(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xc,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=xc; 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=xc;}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setXY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"Point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coorindates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"Enter X-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cooridnate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value"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cin&gt;&gt;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"Enter Y-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cooridnate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value"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cin&gt;&gt;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cout&lt;&lt;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7540" y="711248"/>
            <a:ext cx="5704935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Distance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Distance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.setXY();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.setXY();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getDistance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eucDistance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diffX,diffY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diffX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.getX();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diffY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.getY();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eucDistance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rgbClr val="642880"/>
                </a:solidFill>
                <a:latin typeface="Consolas" panose="020B0609020204030204" pitchFamily="49" charset="0"/>
              </a:rPr>
              <a:t>sqrt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 smtClean="0">
                <a:solidFill>
                  <a:srgbClr val="642880"/>
                </a:solidFill>
                <a:latin typeface="Consolas" panose="020B0609020204030204" pitchFamily="49" charset="0"/>
              </a:rPr>
              <a:t>pow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(diffX,2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US" b="1" dirty="0">
                <a:solidFill>
                  <a:srgbClr val="642880"/>
                </a:solidFill>
                <a:latin typeface="Consolas" panose="020B0609020204030204" pitchFamily="49" charset="0"/>
              </a:rPr>
              <a:t>pow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(diffY,2) 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eucDistance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display(){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p1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.showPoint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p2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.showPoint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565475" y="5503653"/>
            <a:ext cx="652733" cy="5456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3273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1650" y="-64533"/>
            <a:ext cx="11393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 on objects </a:t>
            </a:r>
            <a:r>
              <a:rPr lang="en-US" sz="3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interaction…</a:t>
            </a:r>
            <a:endParaRPr lang="en-US" sz="3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50" y="2413069"/>
            <a:ext cx="671997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"Points are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d.display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nDistance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d.getDistance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()&lt;&lt;</a:t>
            </a:r>
            <a:r>
              <a:rPr lang="en-US" b="1" dirty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1079" y="1660153"/>
            <a:ext cx="444835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coorindates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X-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cooridnate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r>
              <a:rPr lang="en-US" dirty="0">
                <a:solidFill>
                  <a:srgbClr val="00C87D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Y-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cooridnate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r>
              <a:rPr lang="en-US" dirty="0">
                <a:solidFill>
                  <a:srgbClr val="00C87D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coorindates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X-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cooridnate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r>
              <a:rPr lang="en-US" dirty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Y-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cooridnate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r>
              <a:rPr lang="en-US" dirty="0">
                <a:solidFill>
                  <a:srgbClr val="00C87D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 are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(2,6)(3,8)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Distance is 2.23607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1245" y="1035170"/>
            <a:ext cx="914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3311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585216"/>
            <a:ext cx="111556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Coming Up </a:t>
            </a:r>
            <a:r>
              <a:rPr lang="en-US" sz="35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NEXT</a:t>
            </a:r>
            <a:endParaRPr lang="en-US" sz="35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2868" y="2734056"/>
            <a:ext cx="718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specifiers and 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Inheritance</a:t>
            </a:r>
            <a:endParaRPr lang="en-US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288" y="993882"/>
            <a:ext cx="113934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Classes </a:t>
            </a:r>
            <a:r>
              <a:rPr lang="en-US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</a:t>
            </a:r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Objects</a:t>
            </a: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Classes </a:t>
            </a: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as user defined data types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Encapsulates data and functions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members as attributes of the class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Member functions as methods 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Use and re-use by creating instances of the class object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Better access-control, management and hiding of data members and member functions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Memory allocation only at object creation</a:t>
            </a:r>
          </a:p>
          <a:p>
            <a:pPr marL="685800" indent="-685800">
              <a:buBlip>
                <a:blip r:embed="rId2"/>
              </a:buBlip>
            </a:pPr>
            <a:endParaRPr 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3409" y="208878"/>
            <a:ext cx="1139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Classes </a:t>
            </a:r>
            <a:r>
              <a:rPr lang="en-US" altLang="en-US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</a:t>
            </a:r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Objects</a:t>
            </a: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04" y="1306672"/>
            <a:ext cx="2552700" cy="534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04" y="1313022"/>
            <a:ext cx="2713038" cy="5321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054" y="1284447"/>
            <a:ext cx="2713038" cy="5321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286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288" y="993882"/>
            <a:ext cx="11393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</a:t>
            </a:r>
          </a:p>
          <a:p>
            <a:r>
              <a:rPr lang="en-US" altLang="en-US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Class </a:t>
            </a: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Car with attributes as color, type, model, engine capacity etc.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Functions as drive &amp; brake</a:t>
            </a:r>
          </a:p>
          <a:p>
            <a:pPr marL="685800" indent="-685800">
              <a:buBlip>
                <a:blip r:embed="rId2"/>
              </a:buBlip>
            </a:pPr>
            <a:endParaRPr lang="en-US" sz="3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71" y="3304468"/>
            <a:ext cx="4957763" cy="33194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6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" y="585216"/>
            <a:ext cx="674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Syntax of </a:t>
            </a:r>
            <a:r>
              <a:rPr lang="en-US" sz="44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Class</a:t>
            </a:r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73593" y="867576"/>
            <a:ext cx="5105400" cy="2470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Name-of-class</a:t>
            </a:r>
            <a:r>
              <a:rPr lang="en-US" altLang="en-US" sz="2000" dirty="0" smtClean="0">
                <a:latin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Access-Specifier</a:t>
            </a:r>
            <a:r>
              <a:rPr lang="en-US" altLang="en-US" sz="2000" dirty="0" smtClean="0">
                <a:latin typeface="Consolas" panose="020B06090202040302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data-members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Access-Specifier</a:t>
            </a:r>
            <a:r>
              <a:rPr lang="en-US" altLang="en-US" sz="2000" dirty="0" smtClean="0">
                <a:latin typeface="Consolas" panose="020B06090202040302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member-functions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54902" y="4071391"/>
            <a:ext cx="5105400" cy="26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21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Name-of-class object1,Object2,…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Object.dataMember</a:t>
            </a: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Object.memberFunction</a:t>
            </a: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(arg1,arg2,…);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6374202" y="3337965"/>
            <a:ext cx="533400" cy="73342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 Car class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9434" y="557010"/>
            <a:ext cx="8839200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&lt;iostream&gt;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 err="1" smtClean="0">
                <a:latin typeface="Consolas" panose="020B0609020204030204" pitchFamily="49" charset="0"/>
              </a:rPr>
              <a:t>std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altLang="en-US" sz="2000" dirty="0" smtClean="0">
                <a:latin typeface="Consolas" panose="020B0609020204030204" pitchFamily="49" charset="0"/>
              </a:rPr>
              <a:t>{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000" dirty="0" smtClean="0">
                <a:latin typeface="Consolas" panose="020B0609020204030204" pitchFamily="49" charset="0"/>
              </a:rPr>
              <a:t>: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company,brandName,color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engineType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manufacturedYear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 smtClean="0">
                <a:latin typeface="Consolas" panose="020B0609020204030204" pitchFamily="49" charset="0"/>
              </a:rPr>
              <a:t>: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 smtClean="0">
                <a:latin typeface="Consolas" panose="020B0609020204030204" pitchFamily="49" charset="0"/>
              </a:rPr>
              <a:t> setAll(</a:t>
            </a:r>
            <a:r>
              <a:rPr lang="en-US" altLang="en-US" sz="20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dirty="0" smtClean="0">
                <a:latin typeface="Consolas" panose="020B0609020204030204" pitchFamily="49" charset="0"/>
              </a:rPr>
              <a:t> com,</a:t>
            </a:r>
            <a:r>
              <a:rPr lang="en-US" altLang="en-US" sz="20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dirty="0" smtClean="0">
                <a:latin typeface="Consolas" panose="020B0609020204030204" pitchFamily="49" charset="0"/>
              </a:rPr>
              <a:t> brand,</a:t>
            </a: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 smtClean="0">
                <a:latin typeface="Consolas" panose="020B0609020204030204" pitchFamily="49" charset="0"/>
              </a:rPr>
              <a:t> eType,</a:t>
            </a: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latin typeface="Consolas" panose="020B0609020204030204" pitchFamily="49" charset="0"/>
              </a:rPr>
              <a:t> year,</a:t>
            </a:r>
            <a:r>
              <a:rPr lang="en-US" altLang="en-US" sz="20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000" dirty="0" smtClean="0">
                <a:latin typeface="Consolas" panose="020B0609020204030204" pitchFamily="49" charset="0"/>
              </a:rPr>
              <a:t> col){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en-US" sz="2000" dirty="0" smtClean="0">
                <a:latin typeface="Consolas" panose="020B0609020204030204" pitchFamily="49" charset="0"/>
              </a:rPr>
              <a:t>=com;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brandName</a:t>
            </a:r>
            <a:r>
              <a:rPr lang="en-US" altLang="en-US" sz="2000" dirty="0" smtClean="0">
                <a:latin typeface="Consolas" panose="020B0609020204030204" pitchFamily="49" charset="0"/>
              </a:rPr>
              <a:t>=brand;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engineType</a:t>
            </a:r>
            <a:r>
              <a:rPr lang="en-US" altLang="en-US" sz="2000" dirty="0" smtClean="0">
                <a:latin typeface="Consolas" panose="020B0609020204030204" pitchFamily="49" charset="0"/>
              </a:rPr>
              <a:t>=</a:t>
            </a:r>
            <a:r>
              <a:rPr lang="en-US" altLang="en-US" sz="2000" dirty="0" err="1" smtClean="0">
                <a:latin typeface="Consolas" panose="020B0609020204030204" pitchFamily="49" charset="0"/>
              </a:rPr>
              <a:t>eType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manufacturedYear</a:t>
            </a:r>
            <a:r>
              <a:rPr lang="en-US" altLang="en-US" sz="2000" dirty="0" smtClean="0">
                <a:latin typeface="Consolas" panose="020B0609020204030204" pitchFamily="49" charset="0"/>
              </a:rPr>
              <a:t>=year;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sz="2000" dirty="0" smtClean="0">
                <a:latin typeface="Consolas" panose="020B0609020204030204" pitchFamily="49" charset="0"/>
              </a:rPr>
              <a:t>=col;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9663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67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 Car …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600075"/>
            <a:ext cx="8839200" cy="6105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 smtClean="0">
                <a:latin typeface="Consolas" panose="020B0609020204030204" pitchFamily="49" charset="0"/>
              </a:rPr>
              <a:t> print(){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cout&lt;&lt;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"Printing specification details"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cout&lt;&lt;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"Manufacturer:\t"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company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cout&lt;&lt;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"Brand:\t"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brandName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cout&lt;&lt;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"Engine Capacity: "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engineType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"cc"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cout&lt;&lt;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"Year Manufactured: "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manufacturedYear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cout&lt;&lt;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"Color:\t"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}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};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latin typeface="Consolas" panose="020B0609020204030204" pitchFamily="49" charset="0"/>
              </a:rPr>
              <a:t> main() {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cout&lt;&lt;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"Creating three car types"</a:t>
            </a:r>
            <a:r>
              <a:rPr lang="en-US" altLang="en-US" sz="2000" dirty="0" smtClean="0"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Car</a:t>
            </a:r>
            <a:r>
              <a:rPr lang="en-US" altLang="en-US" sz="2000" dirty="0" smtClean="0">
                <a:latin typeface="Consolas" panose="020B0609020204030204" pitchFamily="49" charset="0"/>
              </a:rPr>
              <a:t> sports,taxi,personal;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sports.setAll(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"BMW"</a:t>
            </a:r>
            <a:r>
              <a:rPr lang="en-US" altLang="en-US" sz="2000" dirty="0" smtClean="0"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"Alpina B6"</a:t>
            </a:r>
            <a:r>
              <a:rPr lang="en-US" altLang="en-US" sz="2000" dirty="0" smtClean="0">
                <a:latin typeface="Consolas" panose="020B0609020204030204" pitchFamily="49" charset="0"/>
              </a:rPr>
              <a:t>, 4.4, 2019, </a:t>
            </a:r>
            <a:r>
              <a:rPr lang="en-US" alt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"Yellow"</a:t>
            </a:r>
            <a:r>
              <a:rPr lang="en-US" altLang="en-US" sz="2000" dirty="0" smtClean="0">
                <a:latin typeface="Consolas" panose="020B0609020204030204" pitchFamily="49" charset="0"/>
              </a:rPr>
              <a:t>);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sports.print();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en-US" sz="2000" dirty="0" smtClean="0">
                <a:latin typeface="Consolas" panose="020B0609020204030204" pitchFamily="49" charset="0"/>
              </a:rPr>
              <a:t> 0;</a:t>
            </a:r>
          </a:p>
          <a:p>
            <a:pPr algn="l">
              <a:buFontTx/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00204" y="600075"/>
            <a:ext cx="3979653" cy="2905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Creating three car types</a:t>
            </a:r>
          </a:p>
          <a:p>
            <a:pPr algn="l">
              <a:buFont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Printing specification details</a:t>
            </a:r>
          </a:p>
          <a:p>
            <a:pPr algn="l">
              <a:buFont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Manufacturer:BMW</a:t>
            </a:r>
          </a:p>
          <a:p>
            <a:pPr algn="l">
              <a:buFont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Brand:Alpina B6</a:t>
            </a:r>
          </a:p>
          <a:p>
            <a:pPr algn="l">
              <a:buFont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Engine Capacity: 4.4cc</a:t>
            </a:r>
          </a:p>
          <a:p>
            <a:pPr algn="l">
              <a:buFont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Year Manufactured: 2019</a:t>
            </a:r>
          </a:p>
          <a:p>
            <a:pPr algn="l">
              <a:buFont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Color:Yellow</a:t>
            </a:r>
          </a:p>
          <a:p>
            <a:pPr algn="l">
              <a:buFontTx/>
              <a:buNone/>
              <a:defRPr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0317" y="3976777"/>
            <a:ext cx="1475117" cy="2510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74702" y="3958626"/>
            <a:ext cx="1475117" cy="25102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9656" y="2326257"/>
            <a:ext cx="1475117" cy="2510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05600" y="2401559"/>
            <a:ext cx="552089" cy="283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BMW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7289315" y="2552027"/>
            <a:ext cx="235789" cy="2664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73991" y="2494023"/>
            <a:ext cx="235789" cy="2664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63751" y="2893713"/>
            <a:ext cx="235789" cy="2664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251940" y="2893713"/>
            <a:ext cx="235789" cy="266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77860" y="5231920"/>
            <a:ext cx="828135" cy="54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SetAll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957205" y="4132772"/>
            <a:ext cx="828135" cy="54777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026105" y="4140230"/>
            <a:ext cx="235789" cy="266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09979" y="4132772"/>
            <a:ext cx="235789" cy="2664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788101" y="4140230"/>
            <a:ext cx="235789" cy="2664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1.8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043360" y="4679965"/>
            <a:ext cx="235789" cy="2664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680272" y="4702206"/>
            <a:ext cx="235789" cy="266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89635" y="3400142"/>
            <a:ext cx="828135" cy="54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SetAll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113805" y="5921136"/>
            <a:ext cx="828135" cy="54777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27" y="57687"/>
            <a:ext cx="803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Objects implements members in its own way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35174" y="1628708"/>
            <a:ext cx="2441271" cy="3174611"/>
            <a:chOff x="1035174" y="1771784"/>
            <a:chExt cx="2441271" cy="3174611"/>
          </a:xfrm>
        </p:grpSpPr>
        <p:sp>
          <p:nvSpPr>
            <p:cNvPr id="9" name="Rectangle 8"/>
            <p:cNvSpPr/>
            <p:nvPr/>
          </p:nvSpPr>
          <p:spPr>
            <a:xfrm>
              <a:off x="1035174" y="1771784"/>
              <a:ext cx="2441271" cy="31746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124310" y="2082382"/>
              <a:ext cx="868392" cy="28368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BMW</a:t>
              </a:r>
              <a:endParaRPr lang="en-US" sz="10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44076" y="3918957"/>
              <a:ext cx="828135" cy="5477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19844" y="3917727"/>
              <a:ext cx="828135" cy="5477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SetAll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159484" y="2082381"/>
              <a:ext cx="954650" cy="28368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Alpina</a:t>
              </a:r>
              <a:r>
                <a:rPr lang="en-US" sz="1000" dirty="0" smtClean="0"/>
                <a:t> B6</a:t>
              </a:r>
              <a:endParaRPr lang="en-US" sz="1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124310" y="2676663"/>
              <a:ext cx="868392" cy="28368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4.4</a:t>
              </a:r>
              <a:endParaRPr lang="en-US" sz="1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245742" y="2676663"/>
              <a:ext cx="868392" cy="28368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2019</a:t>
              </a:r>
              <a:endParaRPr lang="en-US" sz="1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584385" y="3116459"/>
              <a:ext cx="868392" cy="28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Yellow</a:t>
              </a:r>
              <a:endParaRPr lang="en-US" sz="1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11619" y="1587656"/>
            <a:ext cx="2441271" cy="3174611"/>
            <a:chOff x="1035174" y="1771784"/>
            <a:chExt cx="2441271" cy="317461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035174" y="1771784"/>
              <a:ext cx="2441271" cy="31746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24310" y="2082382"/>
              <a:ext cx="868392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Toyota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44076" y="3918957"/>
              <a:ext cx="828135" cy="54777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print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19844" y="3917727"/>
              <a:ext cx="828135" cy="54777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SetAll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159484" y="2082381"/>
              <a:ext cx="954650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xyz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124310" y="2676663"/>
              <a:ext cx="868392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1.4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245742" y="2676663"/>
              <a:ext cx="868392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2015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584385" y="3116459"/>
              <a:ext cx="868392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Red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25805" y="1546604"/>
            <a:ext cx="2441271" cy="3174611"/>
            <a:chOff x="1035174" y="1771784"/>
            <a:chExt cx="2441271" cy="317461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9" name="Rectangle 38"/>
            <p:cNvSpPr/>
            <p:nvPr/>
          </p:nvSpPr>
          <p:spPr>
            <a:xfrm>
              <a:off x="1035174" y="1771784"/>
              <a:ext cx="2441271" cy="31746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24310" y="2082382"/>
              <a:ext cx="868392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544076" y="3918957"/>
              <a:ext cx="828135" cy="54777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319844" y="3917727"/>
              <a:ext cx="828135" cy="54777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SetAll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159484" y="2082381"/>
              <a:ext cx="954650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24310" y="2676663"/>
              <a:ext cx="868392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45742" y="2676663"/>
              <a:ext cx="868392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84385" y="3116459"/>
              <a:ext cx="868392" cy="28368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0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1306</Words>
  <Application>Microsoft Office PowerPoint</Application>
  <PresentationFormat>Widescreen</PresentationFormat>
  <Paragraphs>357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Jan</dc:creator>
  <cp:lastModifiedBy>Bilal Jan</cp:lastModifiedBy>
  <cp:revision>187</cp:revision>
  <dcterms:created xsi:type="dcterms:W3CDTF">2020-07-12T07:28:15Z</dcterms:created>
  <dcterms:modified xsi:type="dcterms:W3CDTF">2020-08-09T13:07:54Z</dcterms:modified>
</cp:coreProperties>
</file>