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1" r:id="rId5"/>
    <p:sldId id="302" r:id="rId6"/>
    <p:sldId id="319" r:id="rId7"/>
    <p:sldId id="320" r:id="rId8"/>
    <p:sldId id="321" r:id="rId9"/>
    <p:sldId id="322" r:id="rId10"/>
    <p:sldId id="282" r:id="rId11"/>
    <p:sldId id="304" r:id="rId12"/>
    <p:sldId id="361" r:id="rId13"/>
    <p:sldId id="362" r:id="rId14"/>
    <p:sldId id="323" r:id="rId15"/>
    <p:sldId id="363" r:id="rId16"/>
    <p:sldId id="365" r:id="rId17"/>
    <p:sldId id="366" r:id="rId18"/>
    <p:sldId id="324" r:id="rId19"/>
    <p:sldId id="325" r:id="rId20"/>
    <p:sldId id="326" r:id="rId21"/>
    <p:sldId id="327" r:id="rId22"/>
    <p:sldId id="334" r:id="rId23"/>
    <p:sldId id="367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68" r:id="rId35"/>
    <p:sldId id="346" r:id="rId36"/>
    <p:sldId id="347" r:id="rId37"/>
    <p:sldId id="364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FB69F-FDF9-4A1E-AE77-BCE8ECDCB47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B386-F91D-416C-8D3A-2F37C869E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FB386-F91D-416C-8D3A-2F37C869E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u="sng">
                <a:latin typeface="AvantGarde" pitchFamily="34" charset="0"/>
              </a:rPr>
              <a:t>Outline</a:t>
            </a: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9093200" y="90100"/>
            <a:ext cx="304800" cy="276999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9093200" y="471100"/>
            <a:ext cx="304800" cy="276999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400" b="1" smtClean="0">
              <a:latin typeface="AvantGarde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883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/>
                </a:solidFill>
              </a:rPr>
              <a:t>© Copyright 1992–2004 by Deitel &amp; Associates, Inc. and Pearson Education Inc. All Rights Reserved</a:t>
            </a:r>
            <a:r>
              <a:rPr lang="en-US" altLang="en-US" sz="1200">
                <a:solidFill>
                  <a:schemeClr val="tx1"/>
                </a:solidFill>
                <a:latin typeface="AvantGarde" pitchFamily="34" charset="0"/>
              </a:rPr>
              <a:t>.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40800" y="762000"/>
            <a:ext cx="32512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95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045D-1FFF-4A6A-89AF-70A0E4ED5A8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144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440" y="1847088"/>
            <a:ext cx="1058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Programming-I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" y="192024"/>
            <a:ext cx="1920406" cy="17832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8420" y="4762122"/>
            <a:ext cx="768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C++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4872" y="6373368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Instructor: Bilal Jan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828" y="630936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August 2020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344" y="2770418"/>
            <a:ext cx="416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CS-322</a:t>
            </a:r>
          </a:p>
        </p:txBody>
      </p:sp>
    </p:spTree>
    <p:extLst>
      <p:ext uri="{BB962C8B-B14F-4D97-AF65-F5344CB8AC3E}">
        <p14:creationId xmlns:p14="http://schemas.microsoft.com/office/powerpoint/2010/main" val="5101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39" y="134151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Syntax of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Inheritance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28358" y="875214"/>
            <a:ext cx="5124091" cy="5804140"/>
            <a:chOff x="4354902" y="867576"/>
            <a:chExt cx="5124092" cy="580414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373593" y="867576"/>
              <a:ext cx="5105401" cy="2470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altLang="en-US" sz="2000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:</a:t>
              </a:r>
            </a:p>
            <a:p>
              <a:pPr>
                <a:buFontTx/>
                <a:buNone/>
              </a:pPr>
              <a:r>
                <a:rPr lang="en-US" altLang="en-US" sz="2000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	data-members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altLang="en-US" sz="2000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:</a:t>
              </a:r>
            </a:p>
            <a:p>
              <a:pPr>
                <a:buFontTx/>
                <a:buNone/>
              </a:pPr>
              <a:r>
                <a:rPr lang="en-US" altLang="en-US" sz="2000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	    member-functions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altLang="en-US" sz="2000" dirty="0" smtClean="0">
                  <a:latin typeface="Consolas" panose="020B0609020204030204" pitchFamily="49" charset="0"/>
                </a:rPr>
                <a:t>  };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4354902" y="4071391"/>
              <a:ext cx="5105400" cy="26003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8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7713" indent="-290513" algn="l" rtl="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2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62113" indent="-290513" algn="l" rtl="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Char char="•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en-US" sz="2000" dirty="0" smtClean="0">
                  <a:solidFill>
                    <a:srgbClr val="005032"/>
                  </a:solidFill>
                  <a:latin typeface="Consolas" panose="020B0609020204030204" pitchFamily="49" charset="0"/>
                </a:rPr>
                <a:t>class B : &lt;access-specifier&gt; A</a:t>
              </a:r>
            </a:p>
            <a:p>
              <a:pPr marL="0" indent="0">
                <a:buFontTx/>
                <a:buNone/>
              </a:pPr>
              <a:r>
                <a:rPr lang="en-US" alt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en-US" sz="20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en-US" sz="2000" dirty="0">
                  <a:latin typeface="Consolas" panose="020B0609020204030204" pitchFamily="49" charset="0"/>
                </a:rPr>
                <a:t>: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en-US" sz="2000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data-members-B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;</a:t>
              </a:r>
              <a:endParaRPr lang="en-US" altLang="en-US" sz="2000" dirty="0">
                <a:latin typeface="Consolas" panose="020B0609020204030204" pitchFamily="49" charset="0"/>
              </a:endParaRPr>
            </a:p>
            <a:p>
              <a:pPr>
                <a:buFontTx/>
                <a:buNone/>
              </a:pPr>
              <a:r>
                <a:rPr lang="en-US" altLang="en-US" sz="2000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public</a:t>
              </a:r>
              <a:r>
                <a:rPr lang="en-US" altLang="en-US" sz="2000" dirty="0">
                  <a:latin typeface="Consolas" panose="020B0609020204030204" pitchFamily="49" charset="0"/>
                </a:rPr>
                <a:t>:</a:t>
              </a:r>
            </a:p>
            <a:p>
              <a:pPr>
                <a:buFontTx/>
                <a:buNone/>
              </a:pPr>
              <a:r>
                <a:rPr lang="en-US" altLang="en-US" sz="20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en-US" sz="2000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member-functions-B</a:t>
              </a:r>
              <a:r>
                <a:rPr lang="en-US" altLang="en-US" sz="2000" dirty="0" smtClean="0">
                  <a:latin typeface="Consolas" panose="020B0609020204030204" pitchFamily="49" charset="0"/>
                </a:rPr>
                <a:t>;</a:t>
              </a:r>
              <a:endParaRPr lang="en-US" altLang="en-US" sz="2000" dirty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altLang="en-US" sz="2000" dirty="0" smtClean="0">
                  <a:latin typeface="Consolas" panose="020B0609020204030204" pitchFamily="49" charset="0"/>
                </a:rPr>
                <a:t>};</a:t>
              </a:r>
            </a:p>
            <a:p>
              <a:pPr marL="0" indent="0">
                <a:buFontTx/>
                <a:buNone/>
              </a:pPr>
              <a:endParaRPr lang="en-US" altLang="en-US" sz="20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6374202" y="3337965"/>
              <a:ext cx="533400" cy="733425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Elbow Connector 2"/>
            <p:cNvCxnSpPr/>
            <p:nvPr/>
          </p:nvCxnSpPr>
          <p:spPr>
            <a:xfrm rot="16200000" flipH="1">
              <a:off x="7560691" y="4403423"/>
              <a:ext cx="664234" cy="6045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08497" y="5016259"/>
              <a:ext cx="1483743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private</a:t>
              </a:r>
            </a:p>
            <a:p>
              <a:r>
                <a:rPr lang="en-US" dirty="0" smtClean="0"/>
                <a:t>public protected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9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</a:t>
            </a:r>
            <a:r>
              <a:rPr lang="en-US" altLang="en-US" sz="32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Vehicle</a:t>
            </a:r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class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9433" y="557010"/>
            <a:ext cx="11251721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mlg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availableFuel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fuel){</a:t>
            </a:r>
          </a:p>
          <a:p>
            <a:pPr lvl="1" algn="l">
              <a:lnSpc>
                <a:spcPct val="100000"/>
              </a:lnSpc>
            </a:pP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pPr lvl="1" algn="l">
              <a:lnSpc>
                <a:spcPct val="100000"/>
              </a:lnSpc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=m;</a:t>
            </a:r>
          </a:p>
          <a:p>
            <a:pPr lvl="1" algn="l">
              <a:lnSpc>
                <a:spcPct val="100000"/>
              </a:lnSpc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availableFuel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=fuel;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distance){</a:t>
            </a:r>
          </a:p>
          <a:p>
            <a:pPr lvl="1" algn="l">
              <a:lnSpc>
                <a:spcPct val="100000"/>
              </a:lnSpc>
            </a:pP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if(distance/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mlg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availableFuel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){</a:t>
            </a:r>
          </a:p>
          <a:p>
            <a:pPr lvl="1" algn="l">
              <a:lnSpc>
                <a:spcPct val="100000"/>
              </a:lnSpc>
            </a:pP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cout&lt;&lt;"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Drived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 for "&lt;&lt;distance&lt;&lt;" kilo meters"&lt;&lt;endl;</a:t>
            </a:r>
          </a:p>
          <a:p>
            <a:pPr lvl="1" algn="l">
              <a:lnSpc>
                <a:spcPct val="100000"/>
              </a:lnSpc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availableFuel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availableFuel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-distance/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mlg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;</a:t>
            </a:r>
          </a:p>
          <a:p>
            <a:pPr lvl="1" algn="l">
              <a:lnSpc>
                <a:spcPct val="100000"/>
              </a:lnSpc>
            </a:pPr>
            <a:r>
              <a:rPr lang="fr-FR" sz="1400" dirty="0">
                <a:solidFill>
                  <a:srgbClr val="0000C0"/>
                </a:solidFill>
                <a:latin typeface="Consolas" panose="020B0609020204030204" pitchFamily="49" charset="0"/>
              </a:rPr>
              <a:t>cout&lt;&lt;"</a:t>
            </a:r>
            <a:r>
              <a:rPr lang="fr-F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</a:t>
            </a:r>
            <a:r>
              <a:rPr lang="fr-FR" sz="1400" dirty="0">
                <a:solidFill>
                  <a:srgbClr val="0000C0"/>
                </a:solidFill>
                <a:latin typeface="Consolas" panose="020B0609020204030204" pitchFamily="49" charset="0"/>
              </a:rPr>
              <a:t> Fuel "&lt;&lt;</a:t>
            </a:r>
            <a:r>
              <a:rPr lang="fr-F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availableFuel</a:t>
            </a:r>
            <a:r>
              <a:rPr lang="fr-FR" sz="1400" dirty="0">
                <a:solidFill>
                  <a:srgbClr val="0000C0"/>
                </a:solidFill>
                <a:latin typeface="Consolas" panose="020B0609020204030204" pitchFamily="49" charset="0"/>
              </a:rPr>
              <a:t>&lt;&lt;endl;</a:t>
            </a:r>
          </a:p>
          <a:p>
            <a:pPr lvl="1" algn="l">
              <a:lnSpc>
                <a:spcPct val="100000"/>
              </a:lnSpc>
            </a:pPr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 algn="l">
              <a:lnSpc>
                <a:spcPct val="100000"/>
              </a:lnSpc>
            </a:pPr>
            <a:endParaRPr lang="en-US" sz="14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 algn="l">
              <a:lnSpc>
                <a:spcPct val="100000"/>
              </a:lnSpc>
            </a:pPr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 algn="l">
              <a:lnSpc>
                <a:spcPct val="100000"/>
              </a:lnSpc>
            </a:pP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 algn="l">
              <a:lnSpc>
                <a:spcPct val="100000"/>
              </a:lnSpc>
            </a:pP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else</a:t>
            </a:r>
          </a:p>
          <a:p>
            <a:pPr lvl="1" algn="l">
              <a:lnSpc>
                <a:spcPct val="100000"/>
              </a:lnSpc>
            </a:pP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cout&lt;&lt;"Limited Fuel&gt;&gt;&gt;drive not possible-&gt;refill needed"&lt;&lt;endl;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honk(){</a:t>
            </a:r>
          </a:p>
          <a:p>
            <a:pPr lvl="1" algn="l"/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cout&lt;&lt;"the horn sound of any vehicle type"&lt;&lt;endl;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93255" y="6359139"/>
            <a:ext cx="992038" cy="26741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</a:t>
            </a:r>
            <a:r>
              <a:rPr lang="en-US" altLang="en-US" sz="32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Truck </a:t>
            </a:r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&amp; </a:t>
            </a:r>
            <a:r>
              <a:rPr lang="en-US" altLang="en-US" sz="32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Car </a:t>
            </a:r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derived classes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9433" y="557010"/>
            <a:ext cx="11251721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Truck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 algn="l"/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noWheels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honk(){</a:t>
            </a:r>
          </a:p>
          <a:p>
            <a:pPr lvl="1" algn="l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Pawonnn</a:t>
            </a:r>
            <a:r>
              <a:rPr lang="en-US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Pawonnn</a:t>
            </a:r>
            <a:r>
              <a:rPr lang="en-US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b="1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/>
            <a:r>
              <a:rPr lang="en-US" sz="18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//my own onomatopoeia for a traditional truck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 algn="l"/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honk(){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"Peep Peep"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Testing the inheritance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9433" y="557010"/>
            <a:ext cx="11251721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lvl="1"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"Creating vehicle types"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/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Truck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/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truck.create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Hino"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, 6.7, 100);</a:t>
            </a:r>
          </a:p>
          <a:p>
            <a:pPr lvl="1"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truck.honk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truck.drive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1" algn="l"/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car.create(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Toyota Corolla"</a:t>
            </a:r>
            <a:r>
              <a:rPr lang="it-IT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, 18.1, 20);</a:t>
            </a:r>
          </a:p>
          <a:p>
            <a:pPr lvl="1"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car.honk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car.drive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OUTPUT</a:t>
            </a:r>
          </a:p>
          <a:p>
            <a:pPr algn="l"/>
            <a:endParaRPr lang="en-US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2777" y="1915064"/>
            <a:ext cx="4063042" cy="252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Creating vehicle types</a:t>
            </a:r>
          </a:p>
          <a:p>
            <a:pPr lv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Pawonnn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Pawonnn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for 50 kilo meters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Available Fuel 92.5373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Peep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Peep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for 200 kilo meters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Available Fuel 8.95028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39" y="134151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Scope of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accessibility</a:t>
            </a:r>
            <a:endParaRPr lang="en-US" sz="4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50" y="903592"/>
            <a:ext cx="7251148" cy="57618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21683" y="5926348"/>
            <a:ext cx="95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Chap 11, ref-book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39" y="134151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Scope of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accessibility</a:t>
            </a:r>
            <a:endParaRPr lang="en-US" sz="4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22" y="1217972"/>
            <a:ext cx="8382180" cy="5321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6928" y="853077"/>
            <a:ext cx="246715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26" y="358276"/>
            <a:ext cx="67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Scope of </a:t>
            </a:r>
            <a:r>
              <a:rPr lang="en-US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accessibility</a:t>
            </a:r>
            <a:endParaRPr lang="en-US" sz="28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0279" y="992037"/>
            <a:ext cx="10921042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privateMember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v){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setprivate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() called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privateMember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=v;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showprivate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() value of member is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privateMember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protectedMember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setprotected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v){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setproctected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() called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protectedMember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=v;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showprotected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showprotected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() value of member is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protectedMember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publicMember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v){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setpublic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called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publicMember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=v;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showpublic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() value of member is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publicMember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setAll(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s){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(s+1);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showAll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6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26" y="358276"/>
            <a:ext cx="67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Scope of </a:t>
            </a:r>
            <a:r>
              <a:rPr lang="en-US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accessibility</a:t>
            </a:r>
            <a:endParaRPr lang="en-US" sz="28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0279" y="992037"/>
            <a:ext cx="5345502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numCol="1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private and protected members of A are not accessible directly through object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//accessible however through public members only through object</a:t>
            </a:r>
          </a:p>
          <a:p>
            <a:pPr lvl="1"/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publicMember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objA.showpublic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objA.setAll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objA.showAll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3905" y="2260857"/>
            <a:ext cx="51499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value of member is 100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called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setproctected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called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value of member is 10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value of member is 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1744" y="1725282"/>
            <a:ext cx="138022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38" y="134151"/>
            <a:ext cx="9299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Scope of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accessibility Protected Members</a:t>
            </a:r>
            <a:endParaRPr lang="en-US" sz="4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6570" y="2132806"/>
            <a:ext cx="7772400" cy="2592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protected inheritance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Intermediate level of protection between public and private inheritance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Derived-class members can refer to public and protected members of the base class simply by using the member names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Bad point is that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protected data “breaks” encapsulation</a:t>
            </a:r>
          </a:p>
        </p:txBody>
      </p:sp>
    </p:spTree>
    <p:extLst>
      <p:ext uri="{BB962C8B-B14F-4D97-AF65-F5344CB8AC3E}">
        <p14:creationId xmlns:p14="http://schemas.microsoft.com/office/powerpoint/2010/main" val="814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38" y="134151"/>
            <a:ext cx="9299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Scope of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accessibility Protected Members</a:t>
            </a:r>
            <a:endParaRPr lang="en-US" sz="4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89316" y="1714852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 of a derived class </a:t>
            </a:r>
          </a:p>
          <a:p>
            <a:pPr lvl="1" eaLnBrk="1" hangingPunct="1"/>
            <a:r>
              <a:rPr lang="en-US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Can be treated as an object of the base class</a:t>
            </a:r>
          </a:p>
          <a:p>
            <a:pPr lvl="1" eaLnBrk="1" hangingPunct="1"/>
            <a:r>
              <a:rPr lang="en-US" alt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Reverse not true - base class objects not a derived-class object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8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Downcasting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pointer</a:t>
            </a:r>
          </a:p>
          <a:p>
            <a:pPr marR="0" lvl="1" eaLnBrk="1" hangingPunct="1">
              <a:lnSpc>
                <a:spcPct val="100000"/>
              </a:lnSpc>
              <a:buClrTx/>
              <a:buSzTx/>
              <a:buFontTx/>
              <a:buChar char="–"/>
              <a:tabLst/>
              <a:defRPr/>
            </a:pPr>
            <a:r>
              <a:rPr lang="en-US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Use an explicit cast to convert a base-class pointer to a derived-class pointer</a:t>
            </a:r>
          </a:p>
          <a:p>
            <a:pPr marR="0" lvl="1" eaLnBrk="1" hangingPunct="1">
              <a:lnSpc>
                <a:spcPct val="100000"/>
              </a:lnSpc>
              <a:buClrTx/>
              <a:buSzTx/>
              <a:buFontTx/>
              <a:buChar char="–"/>
              <a:tabLst/>
              <a:defRPr/>
            </a:pPr>
            <a:r>
              <a:rPr lang="en-US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 sure that the type of the pointer matches the type of object to which the pointer points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derivedPtr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DerivedClass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&gt; </a:t>
            </a:r>
            <a:r>
              <a:rPr lang="en-US" alt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basePtr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87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738905"/>
            <a:ext cx="113934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Outlines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need of </a:t>
            </a:r>
            <a:r>
              <a:rPr lang="en-US" sz="3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re-use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OOP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Inheritance 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Access Specifiers and inheritance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Inheritance types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Diamond Problem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Base and derived class relationship: use case constructors and destructors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Wrap-up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programs</a:t>
            </a:r>
            <a:endParaRPr lang="en-US" sz="3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Member Functions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5064" y="1371600"/>
            <a:ext cx="8067136" cy="42441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Derived class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Cannot directly access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members of its base 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class</a:t>
            </a:r>
          </a:p>
          <a:p>
            <a:pPr lvl="1"/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“</a:t>
            </a:r>
            <a:r>
              <a:rPr lang="en-US" altLang="en-US" i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derived class object cannot directly access </a:t>
            </a:r>
            <a:r>
              <a:rPr lang="en-US" altLang="en-US" i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private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(data) members of the base class. The same is true for the member </a:t>
            </a:r>
            <a:r>
              <a:rPr lang="en-US" altLang="en-US" i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functions of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 derived class. That is, the member functions of a derived class cannot directly </a:t>
            </a:r>
            <a:r>
              <a:rPr lang="en-US" altLang="en-US" i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access the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private members of the base </a:t>
            </a:r>
            <a:r>
              <a:rPr lang="en-US" altLang="en-US" i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”. (pg734,ref2)</a:t>
            </a:r>
            <a:endParaRPr lang="en-US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Hiding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members is a huge help in testing, debugging and correctly modifying 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15369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19.6   Overriding Base-Class Members in a Derived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To override a base-class member function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In derived class, supply new version of that function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Same function name, different definition</a:t>
            </a:r>
          </a:p>
          <a:p>
            <a:pPr lvl="1" eaLnBrk="1" hangingPunct="1"/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The scope-resolution operator may be used to access the base class version from the derived 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class</a:t>
            </a:r>
          </a:p>
          <a:p>
            <a:pPr lvl="1" eaLnBrk="1" hangingPunct="1"/>
            <a:r>
              <a:rPr lang="en-US" altLang="en-US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baseClass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:: function()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22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Direct and Indirect Base Classes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Direct base class 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Explicitly listed derived class’ header with the colon (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cs typeface="Times New Roman" panose="02020603050405020304" pitchFamily="18" charset="0"/>
              </a:rPr>
              <a:t>) notation when that derived class is declared. 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class HourlyWorker : public Employee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Employee </a:t>
            </a:r>
            <a:r>
              <a:rPr lang="en-US" altLang="en-US">
                <a:cs typeface="Times New Roman" panose="02020603050405020304" pitchFamily="18" charset="0"/>
              </a:rPr>
              <a:t>is a direct base class of </a:t>
            </a:r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HourlyWorker</a:t>
            </a:r>
          </a:p>
          <a:p>
            <a:pPr algn="just" eaLnBrk="1" hangingPunct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Indirect base class </a:t>
            </a:r>
          </a:p>
          <a:p>
            <a:pPr lvl="1" algn="just" eaLnBrk="1" hangingPunct="1"/>
            <a:r>
              <a:rPr lang="en-US" alt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Inherited from two or more levels up the class hierarchy</a:t>
            </a:r>
          </a:p>
          <a:p>
            <a:pPr lvl="1" algn="just" eaLnBrk="1" hangingPunct="1"/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MinuteWorker : public HourlyWorker</a:t>
            </a:r>
          </a:p>
          <a:p>
            <a:pPr lvl="2" algn="just" eaLnBrk="1" hangingPunct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is an indirect base class of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MinuteWorker</a:t>
            </a:r>
          </a:p>
          <a:p>
            <a:pPr algn="just" eaLnBrk="1" hangingPunct="1"/>
            <a:endParaRPr lang="en-US" alt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02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Direct and Indirect Base Classes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1208519"/>
            <a:ext cx="8271294" cy="46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Constructors and Destructors in Derived Classes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Base class initializer 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Uses member-initializer syntax 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Can be provided in the derived class constructor to call the base-class constructor explicitly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Otherwise base class’ default constructor called implicitly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Base-class constructors and base-class assignment operators are not inherited by derived classes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However, derived-class constructors and assignment operators can call still them</a:t>
            </a:r>
          </a:p>
          <a:p>
            <a:pPr lvl="2" algn="just" eaLnBrk="1" hangingPunct="1"/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999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080" y="7112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Constructors and Destructors in Derived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Derived-class constructor 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Calls the constructor for its base class first to initialize its base-class members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If the derived-class constructor is omitted, its default constructor calls the base-class’ default constructor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Destructors are called in the reverse order of constructor calls.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Derived-class destructor is called before its base-class destructor</a:t>
            </a:r>
            <a:endParaRPr lang="en-US" altLang="en-US" sz="2200">
              <a:cs typeface="Times New Roman" panose="02020603050405020304" pitchFamily="18" charset="0"/>
            </a:endParaRPr>
          </a:p>
          <a:p>
            <a:pPr lvl="1" algn="just" eaLnBrk="1" hangingPunct="1"/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7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68725" y="1613141"/>
            <a:ext cx="6781800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ifndef</a:t>
            </a:r>
            <a:r>
              <a:rPr lang="en-US" sz="1600" b="1" dirty="0">
                <a:latin typeface="Consolas" panose="020B0609020204030204" pitchFamily="49" charset="0"/>
              </a:rPr>
              <a:t> POINT_H_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600" b="1" dirty="0">
                <a:latin typeface="Consolas" panose="020B0609020204030204" pitchFamily="49" charset="0"/>
              </a:rPr>
              <a:t> POINT_H_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Point(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= 0,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= 0 );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default constructor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~Point();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destructor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b="1" dirty="0">
                <a:latin typeface="Consolas" panose="020B0609020204030204" pitchFamily="49" charset="0"/>
              </a:rPr>
              <a:t>: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accessible by derived classes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b="1" dirty="0">
                <a:latin typeface="Consolas" panose="020B0609020204030204" pitchFamily="49" charset="0"/>
              </a:rPr>
              <a:t>;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x and y coordinates of Point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};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end class Point</a:t>
            </a:r>
          </a:p>
          <a:p>
            <a:pPr eaLnBrk="1" hangingPunct="1">
              <a:spcBef>
                <a:spcPct val="0"/>
              </a:spcBef>
            </a:pPr>
            <a:endParaRPr lang="en-US" altLang="en-US" b="1" dirty="0">
              <a:solidFill>
                <a:srgbClr val="275AFF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7381" y="1112808"/>
            <a:ext cx="9834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oint.h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25592" y="250166"/>
            <a:ext cx="9776604" cy="615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std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point.h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Constructor for class Point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Point::Point(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a,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b 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</a:rPr>
              <a:t> = 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</a:rPr>
              <a:t> = b;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"Point  constructor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'['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}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end Point constructor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Destructor for class Point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Point::~Point()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cout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"Point  </a:t>
            </a:r>
            <a:r>
              <a:rPr lang="en-US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destructor:  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'['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}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end Point destructor</a:t>
            </a:r>
            <a:endParaRPr lang="en-US" altLang="en-US" sz="1600" b="1" dirty="0">
              <a:solidFill>
                <a:srgbClr val="66FF33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64" y="966158"/>
            <a:ext cx="11386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oint.cpp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12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403230" y="897148"/>
            <a:ext cx="6781800" cy="4924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ifndef</a:t>
            </a:r>
            <a:r>
              <a:rPr lang="en-US" sz="1600" b="1" dirty="0">
                <a:latin typeface="Consolas" panose="020B0609020204030204" pitchFamily="49" charset="0"/>
              </a:rPr>
              <a:t> CIRCLE_H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600" b="1" dirty="0">
                <a:latin typeface="Consolas" panose="020B0609020204030204" pitchFamily="49" charset="0"/>
              </a:rPr>
              <a:t> CIRCLE_H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point.h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latin typeface="Consolas" panose="020B0609020204030204" pitchFamily="49" charset="0"/>
              </a:rPr>
              <a:t> {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//class Circle publicly inherited from Point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default constructor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 </a:t>
            </a:r>
            <a:r>
              <a:rPr lang="fr-FR" sz="1600" b="1" dirty="0">
                <a:latin typeface="Consolas" panose="020B0609020204030204" pitchFamily="49" charset="0"/>
              </a:rPr>
              <a:t>Circle(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latin typeface="Consolas" panose="020B0609020204030204" pitchFamily="49" charset="0"/>
              </a:rPr>
              <a:t> r = 0.0,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latin typeface="Consolas" panose="020B0609020204030204" pitchFamily="49" charset="0"/>
              </a:rPr>
              <a:t> x = 0,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latin typeface="Consolas" panose="020B0609020204030204" pitchFamily="49" charset="0"/>
              </a:rPr>
              <a:t> y = 0 );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~Circle();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end class Circle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endif</a:t>
            </a:r>
            <a:endParaRPr lang="en-US" altLang="en-US" sz="1600" b="1" dirty="0">
              <a:solidFill>
                <a:srgbClr val="275AFF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3313" y="319177"/>
            <a:ext cx="117319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circle.h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351472" y="595224"/>
            <a:ext cx="6781800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circle.h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Constructor for Circle calls constructor for Point</a:t>
            </a:r>
          </a:p>
          <a:p>
            <a:r>
              <a:rPr lang="fr-FR" sz="1400" b="1" dirty="0" smtClean="0">
                <a:latin typeface="Consolas" panose="020B0609020204030204" pitchFamily="49" charset="0"/>
              </a:rPr>
              <a:t>Circle</a:t>
            </a:r>
            <a:r>
              <a:rPr lang="fr-FR" sz="1400" b="1" dirty="0">
                <a:latin typeface="Consolas" panose="020B0609020204030204" pitchFamily="49" charset="0"/>
              </a:rPr>
              <a:t>::Circle(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400" b="1" dirty="0">
                <a:latin typeface="Consolas" panose="020B0609020204030204" pitchFamily="49" charset="0"/>
              </a:rPr>
              <a:t> r,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latin typeface="Consolas" panose="020B0609020204030204" pitchFamily="49" charset="0"/>
              </a:rPr>
              <a:t> a,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latin typeface="Consolas" panose="020B0609020204030204" pitchFamily="49" charset="0"/>
              </a:rPr>
              <a:t> b 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dirty="0">
                <a:latin typeface="Consolas" panose="020B0609020204030204" pitchFamily="49" charset="0"/>
              </a:rPr>
              <a:t>: Point( a, b )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call base-class constructor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400" dirty="0">
                <a:latin typeface="Consolas" panose="020B0609020204030204" pitchFamily="49" charset="0"/>
              </a:rPr>
              <a:t> = r;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should validate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cout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"Circle constructor: radius is 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&lt;&lt;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["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Circle constructor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Destructor for class Circle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Circle::~Circle()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cout &lt;&lt;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"Circle 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destructor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:  radius 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&lt;&lt;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["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Circle destructor</a:t>
            </a:r>
          </a:p>
          <a:p>
            <a:pPr eaLnBrk="1" hangingPunct="1">
              <a:spcBef>
                <a:spcPct val="0"/>
              </a:spcBef>
            </a:pPr>
            <a:endParaRPr lang="en-US" altLang="en-US" b="1" dirty="0">
              <a:solidFill>
                <a:srgbClr val="66FF33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663" y="129396"/>
            <a:ext cx="12249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circle.cpp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993882"/>
            <a:ext cx="1139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27" y="1378039"/>
            <a:ext cx="5015136" cy="3363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7593" y="4867755"/>
            <a:ext cx="535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seven species of watermelon have an incredible amount of diversity. Credit: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Xingping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Zhang/Syngenta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6416" y="319917"/>
            <a:ext cx="521303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Genetic Inheritance</a:t>
            </a:r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5" y="1354367"/>
            <a:ext cx="4650683" cy="3411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907" y="4876548"/>
            <a:ext cx="476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https://www.tes.com/lessons/Y9kfi0M1v-KTJg/science-inherited-traits-in-humans-and-animals</a:t>
            </a:r>
          </a:p>
        </p:txBody>
      </p:sp>
    </p:spTree>
    <p:extLst>
      <p:ext uri="{BB962C8B-B14F-4D97-AF65-F5344CB8AC3E}">
        <p14:creationId xmlns:p14="http://schemas.microsoft.com/office/powerpoint/2010/main" val="2168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0" y="891396"/>
            <a:ext cx="6781800" cy="543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point.h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circle.h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main()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Show constructor and destructor calls for Point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p( 10, 14 );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}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block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cout &lt;&lt;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5032"/>
                </a:solidFill>
                <a:latin typeface="Consolas" panose="020B0609020204030204" pitchFamily="49" charset="0"/>
              </a:rPr>
              <a:t>Circle</a:t>
            </a:r>
            <a:r>
              <a:rPr lang="fr-FR" sz="1400" dirty="0">
                <a:latin typeface="Consolas" panose="020B0609020204030204" pitchFamily="49" charset="0"/>
              </a:rPr>
              <a:t> circle1( 2.5, 15, 27 );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cout &lt;&lt;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5032"/>
                </a:solidFill>
                <a:latin typeface="Consolas" panose="020B0609020204030204" pitchFamily="49" charset="0"/>
              </a:rPr>
              <a:t>Circle</a:t>
            </a:r>
            <a:r>
              <a:rPr lang="fr-FR" sz="1400" dirty="0">
                <a:latin typeface="Consolas" panose="020B0609020204030204" pitchFamily="49" charset="0"/>
              </a:rPr>
              <a:t> circle2( 8, 6, 6 );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cout &lt;&lt;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function 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6445" y="508958"/>
            <a:ext cx="12335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954068" y="2088743"/>
            <a:ext cx="5292785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Point  constructor: [10, 14]</a:t>
            </a:r>
          </a:p>
          <a:p>
            <a:r>
              <a:rPr lang="en-US" dirty="0">
                <a:latin typeface="Consolas" panose="020B0609020204030204" pitchFamily="49" charset="0"/>
              </a:rPr>
              <a:t>Point  destructor:  [10, 14]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Point  constructor: [15, 27]</a:t>
            </a:r>
          </a:p>
          <a:p>
            <a:r>
              <a:rPr lang="en-US" dirty="0">
                <a:latin typeface="Consolas" panose="020B0609020204030204" pitchFamily="49" charset="0"/>
              </a:rPr>
              <a:t>Circle constructor: radius is 2.5 [15, 27]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Point  constructor: [6, 6]</a:t>
            </a:r>
          </a:p>
          <a:p>
            <a:r>
              <a:rPr lang="en-US" dirty="0">
                <a:latin typeface="Consolas" panose="020B0609020204030204" pitchFamily="49" charset="0"/>
              </a:rPr>
              <a:t>Circle constructor: radius is 8 [6, 6]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Circle destructor:  radius is 8 [6, 6]</a:t>
            </a:r>
          </a:p>
          <a:p>
            <a:r>
              <a:rPr lang="en-US" dirty="0">
                <a:latin typeface="Consolas" panose="020B0609020204030204" pitchFamily="49" charset="0"/>
              </a:rPr>
              <a:t>Point  destructor:  [6, 6]</a:t>
            </a:r>
          </a:p>
          <a:p>
            <a:r>
              <a:rPr lang="en-US" dirty="0">
                <a:latin typeface="Consolas" panose="020B0609020204030204" pitchFamily="49" charset="0"/>
              </a:rPr>
              <a:t>Circle destructor:  radius is 2.5 [15, 27]</a:t>
            </a:r>
          </a:p>
          <a:p>
            <a:r>
              <a:rPr lang="en-US" dirty="0">
                <a:latin typeface="Consolas" panose="020B0609020204030204" pitchFamily="49" charset="0"/>
              </a:rPr>
              <a:t>Point  destructor:  [15, 27]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1773" y="1552755"/>
            <a:ext cx="113868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Implicit </a:t>
            </a:r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Derived-Class Object to Base-Class Object Conversion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0014"/>
            <a:ext cx="7772400" cy="4344987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baseClassObject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derivedClassObject</a:t>
            </a:r>
            <a:r>
              <a:rPr lang="en-US" altLang="en-US" sz="2400" dirty="0">
                <a:latin typeface="Lucida Console" panose="020B0609040504020204" pitchFamily="49" charset="0"/>
              </a:rPr>
              <a:t>;</a:t>
            </a:r>
          </a:p>
          <a:p>
            <a:pPr lvl="1" eaLnBrk="1" hangingPunct="1"/>
            <a:r>
              <a:rPr lang="en-US" altLang="en-US" sz="2000" dirty="0"/>
              <a:t>This will work</a:t>
            </a:r>
          </a:p>
          <a:p>
            <a:pPr lvl="2" eaLnBrk="1" hangingPunct="1"/>
            <a:r>
              <a:rPr lang="en-US" altLang="en-US" sz="1800" dirty="0"/>
              <a:t>Remember, the derived class object has more members than the base class object</a:t>
            </a:r>
          </a:p>
          <a:p>
            <a:pPr lvl="1" eaLnBrk="1" hangingPunct="1"/>
            <a:r>
              <a:rPr lang="en-US" altLang="en-US" sz="2000" dirty="0"/>
              <a:t>Extra data is not given to the base class</a:t>
            </a:r>
            <a:endParaRPr lang="en-US" altLang="en-US" sz="1600" dirty="0"/>
          </a:p>
          <a:p>
            <a:pPr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derivedClassObject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latin typeface="Lucida Console" panose="020B0609040504020204" pitchFamily="49" charset="0"/>
              </a:rPr>
              <a:t>baseClassObject</a:t>
            </a:r>
            <a:r>
              <a:rPr lang="en-US" altLang="en-US" sz="2400" dirty="0">
                <a:latin typeface="Lucida Console" panose="020B0609040504020204" pitchFamily="49" charset="0"/>
              </a:rPr>
              <a:t>;</a:t>
            </a:r>
          </a:p>
          <a:p>
            <a:pPr lvl="1" eaLnBrk="1" hangingPunct="1"/>
            <a:r>
              <a:rPr lang="en-US" altLang="en-US" sz="2000" dirty="0"/>
              <a:t>May not work properly</a:t>
            </a:r>
          </a:p>
          <a:p>
            <a:pPr lvl="2" eaLnBrk="1" hangingPunct="1"/>
            <a:r>
              <a:rPr lang="en-US" altLang="en-US" sz="1800" dirty="0"/>
              <a:t>Unless an assignment operator is overloaded in the derived class, data members exclusive to the derived class will be unassigned</a:t>
            </a:r>
          </a:p>
          <a:p>
            <a:pPr lvl="1" eaLnBrk="1" hangingPunct="1"/>
            <a:r>
              <a:rPr lang="en-US" altLang="en-US" sz="2000" dirty="0"/>
              <a:t>Base class has less data members than the derived class</a:t>
            </a:r>
          </a:p>
          <a:p>
            <a:pPr lvl="2" eaLnBrk="1" hangingPunct="1"/>
            <a:r>
              <a:rPr lang="en-US" altLang="en-US" sz="1800" dirty="0"/>
              <a:t>Some data members missing in the derived class object</a:t>
            </a:r>
          </a:p>
        </p:txBody>
      </p:sp>
    </p:spTree>
    <p:extLst>
      <p:ext uri="{BB962C8B-B14F-4D97-AF65-F5344CB8AC3E}">
        <p14:creationId xmlns:p14="http://schemas.microsoft.com/office/powerpoint/2010/main" val="254353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Implicit </a:t>
            </a:r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Derived-Class Object to Base-Class Object Conversion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0014"/>
            <a:ext cx="7772400" cy="50307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Four ways to mix base and derived class pointers and objects: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Referring to a base-class object with a base-class pointer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Allowed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Referring to a derived-class object with a derived-class pointer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Allowed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Referring to a derived-class object with a base-class pointer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Possible syntax error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Code can only refer to base-class members, or syntax error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Referring to a base-class object with a derived-class pointer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Syntax error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The derived-class pointer must first be cast to a base-class pointer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88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Implicit </a:t>
            </a:r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Derived-Class Object to Base-Class Object Conversion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190" y="1370013"/>
            <a:ext cx="6029512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Composition </a:t>
            </a:r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vs. 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/>
              <a:t>"is a" relationship</a:t>
            </a:r>
          </a:p>
          <a:p>
            <a:pPr lvl="1" eaLnBrk="1" hangingPunct="1"/>
            <a:r>
              <a:rPr lang="en-US" altLang="en-US" sz="2200"/>
              <a:t>Inheritance</a:t>
            </a:r>
          </a:p>
          <a:p>
            <a:pPr eaLnBrk="1" hangingPunct="1"/>
            <a:r>
              <a:rPr lang="en-US" altLang="en-US"/>
              <a:t>"has a" relationship</a:t>
            </a:r>
          </a:p>
          <a:p>
            <a:pPr lvl="1" eaLnBrk="1" hangingPunct="1"/>
            <a:r>
              <a:rPr lang="en-US" altLang="en-US" sz="2200"/>
              <a:t>Composition - class has an object from another class as a data member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1800">
                <a:latin typeface="Lucida Console" panose="020B0609040504020204" pitchFamily="49" charset="0"/>
              </a:rPr>
              <a:t>Employee</a:t>
            </a:r>
            <a:r>
              <a:rPr lang="en-US" altLang="en-US" sz="2000"/>
              <a:t> “is a” </a:t>
            </a:r>
            <a:r>
              <a:rPr lang="en-US" altLang="en-US" sz="1800">
                <a:latin typeface="Lucida Console" panose="020B0609040504020204" pitchFamily="49" charset="0"/>
              </a:rPr>
              <a:t>BirthDate;  //Wrong!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</a:t>
            </a:r>
            <a:r>
              <a:rPr lang="en-US" altLang="en-US" sz="1800">
                <a:latin typeface="Lucida Console" panose="020B0609040504020204" pitchFamily="49" charset="0"/>
              </a:rPr>
              <a:t>Employee</a:t>
            </a:r>
            <a:r>
              <a:rPr lang="en-US" altLang="en-US" sz="2000"/>
              <a:t> “has a” </a:t>
            </a:r>
            <a:r>
              <a:rPr lang="en-US" altLang="en-US" sz="1800">
                <a:latin typeface="Lucida Console" panose="020B0609040504020204" pitchFamily="49" charset="0"/>
              </a:rPr>
              <a:t>BirthDate;//Composition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96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Uses </a:t>
            </a:r>
            <a:r>
              <a:rPr lang="en-US" altLang="en-US" sz="2800" dirty="0">
                <a:solidFill>
                  <a:srgbClr val="FF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And Knows A Relationships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“uses a” relationship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One object issues a function call to a member function of another object</a:t>
            </a:r>
            <a:endParaRPr lang="en-US" altLang="en-US" sz="2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“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knows a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”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relationship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One object is aware of another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Contains a pointer handle or reference handle to another object</a:t>
            </a:r>
          </a:p>
          <a:p>
            <a:pPr lvl="1" eaLnBrk="1" hangingPunct="1"/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Also called an association</a:t>
            </a:r>
          </a:p>
          <a:p>
            <a:pPr lvl="1" algn="just" eaLnBrk="1" hangingPunct="1"/>
            <a:endParaRPr lang="en-US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49158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52880" y="1869441"/>
            <a:ext cx="8346728" cy="1846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tIns="182880" bIns="182880">
            <a:spAutoFit/>
          </a:bodyPr>
          <a:lstStyle>
            <a:lvl1pPr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b="1" dirty="0" smtClean="0">
                <a:latin typeface="Courier New" panose="02070309020205020404" pitchFamily="49" charset="0"/>
              </a:rPr>
              <a:t>References</a:t>
            </a:r>
          </a:p>
          <a:p>
            <a:pPr eaLnBrk="1" hangingPunct="1">
              <a:spcBef>
                <a:spcPct val="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C++ How to Program by </a:t>
            </a:r>
            <a:r>
              <a:rPr lang="en-US" dirty="0" err="1" smtClean="0"/>
              <a:t>Dietel</a:t>
            </a:r>
            <a:r>
              <a:rPr lang="en-US" dirty="0" smtClean="0"/>
              <a:t> &amp; </a:t>
            </a:r>
            <a:r>
              <a:rPr lang="en-US" dirty="0" err="1" smtClean="0"/>
              <a:t>Dietel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/>
              <a:t>++ PROGRAMMING</a:t>
            </a:r>
            <a:r>
              <a:rPr lang="en-US" dirty="0" smtClean="0"/>
              <a:t>: FROM </a:t>
            </a:r>
            <a:r>
              <a:rPr lang="en-US" dirty="0"/>
              <a:t>PROBLEM ANALYSIS TO PROGRAM </a:t>
            </a:r>
            <a:r>
              <a:rPr lang="en-US" dirty="0" smtClean="0"/>
              <a:t>DESIGN 5</a:t>
            </a:r>
            <a:r>
              <a:rPr lang="en-US" baseline="30000" dirty="0" smtClean="0"/>
              <a:t>th</a:t>
            </a:r>
            <a:r>
              <a:rPr lang="en-US" dirty="0" smtClean="0"/>
              <a:t> Edition by D.S</a:t>
            </a:r>
            <a:r>
              <a:rPr lang="en-US" dirty="0"/>
              <a:t>. MALIK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00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111556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Coming Up </a:t>
            </a:r>
            <a:r>
              <a:rPr lang="en-US" sz="35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NEXT</a:t>
            </a:r>
            <a:endParaRPr lang="en-US" sz="35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868" y="2734056"/>
            <a:ext cx="7184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Friend-virtual functions with polymorphism</a:t>
            </a:r>
          </a:p>
        </p:txBody>
      </p:sp>
    </p:spTree>
    <p:extLst>
      <p:ext uri="{BB962C8B-B14F-4D97-AF65-F5344CB8AC3E}">
        <p14:creationId xmlns:p14="http://schemas.microsoft.com/office/powerpoint/2010/main" val="35154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cs typeface="Times New Roman" panose="02020603050405020304" pitchFamily="18" charset="0"/>
            </a:endParaRPr>
          </a:p>
          <a:p>
            <a:pPr lvl="1"/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409" y="208878"/>
            <a:ext cx="1139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vs </a:t>
            </a:r>
            <a:r>
              <a:rPr lang="en-US" altLang="en-US" sz="5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Specifics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26" y="1262482"/>
            <a:ext cx="2846106" cy="5309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181155" y="1828789"/>
            <a:ext cx="7763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New classes 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are created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from existing classes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Absorb the attributes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 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behaviors of parents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Add new features in child classes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new classes are called Derived Class.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These derived class inherits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members and 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member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functions 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from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previously 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defined base class(</a:t>
            </a:r>
            <a:r>
              <a:rPr lang="en-US" alt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es</a:t>
            </a:r>
            <a:r>
              <a:rPr lang="en-US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).</a:t>
            </a:r>
            <a:endParaRPr lang="en-US" alt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993882"/>
            <a:ext cx="11393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</a:t>
            </a:r>
          </a:p>
          <a:p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Vehicle as base class with derived (children) classes</a:t>
            </a:r>
            <a:endParaRPr lang="en-US" alt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Car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Bike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Truck</a:t>
            </a:r>
            <a:endParaRPr lang="en-US" alt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685800" indent="-685800">
              <a:buBlip>
                <a:blip r:embed="rId2"/>
              </a:buBlip>
            </a:pP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91" y="3108265"/>
            <a:ext cx="4523117" cy="30839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556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771" y="390033"/>
            <a:ext cx="1139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Inheritance and its types</a:t>
            </a:r>
          </a:p>
          <a:p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8045" y="154419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Inheritance </a:t>
            </a:r>
          </a:p>
          <a:p>
            <a:pPr marL="914400" lvl="4"/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Class inherits from one base class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Multiple Inheritance </a:t>
            </a:r>
          </a:p>
          <a:p>
            <a:pPr marL="914400" lvl="4"/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Class inherits from multiple base classes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Three types of inheritance:</a:t>
            </a:r>
          </a:p>
          <a:p>
            <a:pPr marL="914400" lvl="3" indent="-457200">
              <a:buFont typeface="+mj-lt"/>
              <a:buAutoNum type="arabicParenR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public:  Derived objects are accessible by the base class objects (focus of this chapter)</a:t>
            </a:r>
          </a:p>
          <a:p>
            <a:pPr marL="914400" lvl="3" indent="-457200">
              <a:buFont typeface="+mj-lt"/>
              <a:buAutoNum type="arabicParenR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private:  Derived objects are inaccessible by the base class</a:t>
            </a:r>
          </a:p>
          <a:p>
            <a:pPr marL="914400" lvl="3" indent="-457200">
              <a:buFont typeface="+mj-lt"/>
              <a:buAutoNum type="arabicParenR"/>
            </a:pP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protected:  Derived classes and friends can access protected members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5684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771" y="390033"/>
            <a:ext cx="11393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Some more examples</a:t>
            </a: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85" y="2144359"/>
            <a:ext cx="6970143" cy="4055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63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771" y="390033"/>
            <a:ext cx="11393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Inheritance hierarchy </a:t>
            </a: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28" y="1808312"/>
            <a:ext cx="7543800" cy="3841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9682" y="6090249"/>
            <a:ext cx="616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 hierarchy for University </a:t>
            </a:r>
            <a:r>
              <a:rPr lang="en-US" b="1" dirty="0" err="1" smtClean="0"/>
              <a:t>CommunityMember</a:t>
            </a:r>
            <a:r>
              <a:rPr lang="en-US" b="1" dirty="0" smtClean="0"/>
              <a:t> (Chap11 of Ref-book)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771" y="390033"/>
            <a:ext cx="11393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Inheritance hierarchy </a:t>
            </a: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5396" y="5455520"/>
            <a:ext cx="616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 hierarchy for Shape class (</a:t>
            </a:r>
            <a:r>
              <a:rPr lang="en-US" b="1" dirty="0" smtClean="0"/>
              <a:t>Chap11 of Ref-book)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9" y="2144359"/>
            <a:ext cx="6953250" cy="26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</TotalTime>
  <Words>2017</Words>
  <Application>Microsoft Office PowerPoint</Application>
  <PresentationFormat>Widescreen</PresentationFormat>
  <Paragraphs>391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AvantGarde</vt:lpstr>
      <vt:lpstr>Calibri</vt:lpstr>
      <vt:lpstr>Calibri Light</vt:lpstr>
      <vt:lpstr>Consolas</vt:lpstr>
      <vt:lpstr>Courier New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Member Functions</vt:lpstr>
      <vt:lpstr>19.6   Overriding Base-Class Members in a Derived Class</vt:lpstr>
      <vt:lpstr>Direct and Indirect Base Classes</vt:lpstr>
      <vt:lpstr>Direct and Indirect Base Classes</vt:lpstr>
      <vt:lpstr>Using Constructors and Destructors in Derived Classes</vt:lpstr>
      <vt:lpstr>Using Constructors and Destructors in Derived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Derived-Class Object to Base-Class Object Conversion</vt:lpstr>
      <vt:lpstr>Implicit Derived-Class Object to Base-Class Object Conversion</vt:lpstr>
      <vt:lpstr>Implicit Derived-Class Object to Base-Class Object Conversion</vt:lpstr>
      <vt:lpstr>Composition vs. Inheritance</vt:lpstr>
      <vt:lpstr>Uses A And Knows A Relationships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Jan</dc:creator>
  <cp:lastModifiedBy>Bilal Jan</cp:lastModifiedBy>
  <cp:revision>253</cp:revision>
  <dcterms:created xsi:type="dcterms:W3CDTF">2020-07-12T07:28:15Z</dcterms:created>
  <dcterms:modified xsi:type="dcterms:W3CDTF">2020-08-30T11:28:13Z</dcterms:modified>
</cp:coreProperties>
</file>