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0"/>
  </p:notesMasterIdLst>
  <p:sldIdLst>
    <p:sldId id="256" r:id="rId2"/>
    <p:sldId id="257" r:id="rId3"/>
    <p:sldId id="258" r:id="rId4"/>
    <p:sldId id="370" r:id="rId5"/>
    <p:sldId id="543" r:id="rId6"/>
    <p:sldId id="559" r:id="rId7"/>
    <p:sldId id="461" r:id="rId8"/>
    <p:sldId id="449" r:id="rId9"/>
    <p:sldId id="385" r:id="rId10"/>
    <p:sldId id="386" r:id="rId11"/>
    <p:sldId id="382" r:id="rId12"/>
    <p:sldId id="462" r:id="rId13"/>
    <p:sldId id="451" r:id="rId14"/>
    <p:sldId id="452" r:id="rId15"/>
    <p:sldId id="453" r:id="rId16"/>
    <p:sldId id="466" r:id="rId17"/>
    <p:sldId id="379" r:id="rId18"/>
    <p:sldId id="467" r:id="rId19"/>
    <p:sldId id="499" r:id="rId20"/>
    <p:sldId id="498" r:id="rId21"/>
    <p:sldId id="544" r:id="rId22"/>
    <p:sldId id="468" r:id="rId23"/>
    <p:sldId id="469" r:id="rId24"/>
    <p:sldId id="545" r:id="rId25"/>
    <p:sldId id="470" r:id="rId26"/>
    <p:sldId id="546" r:id="rId27"/>
    <p:sldId id="488" r:id="rId28"/>
    <p:sldId id="471" r:id="rId29"/>
    <p:sldId id="556" r:id="rId30"/>
    <p:sldId id="472" r:id="rId31"/>
    <p:sldId id="489" r:id="rId32"/>
    <p:sldId id="473" r:id="rId33"/>
    <p:sldId id="547" r:id="rId34"/>
    <p:sldId id="474" r:id="rId35"/>
    <p:sldId id="465" r:id="rId36"/>
    <p:sldId id="490" r:id="rId37"/>
    <p:sldId id="491" r:id="rId38"/>
    <p:sldId id="492" r:id="rId39"/>
    <p:sldId id="493" r:id="rId40"/>
    <p:sldId id="494" r:id="rId41"/>
    <p:sldId id="548" r:id="rId42"/>
    <p:sldId id="475" r:id="rId43"/>
    <p:sldId id="549" r:id="rId44"/>
    <p:sldId id="495" r:id="rId45"/>
    <p:sldId id="550" r:id="rId46"/>
    <p:sldId id="496" r:id="rId47"/>
    <p:sldId id="497" r:id="rId48"/>
    <p:sldId id="500" r:id="rId49"/>
    <p:sldId id="501" r:id="rId50"/>
    <p:sldId id="476" r:id="rId51"/>
    <p:sldId id="554" r:id="rId52"/>
    <p:sldId id="502" r:id="rId53"/>
    <p:sldId id="555" r:id="rId54"/>
    <p:sldId id="477" r:id="rId55"/>
    <p:sldId id="478" r:id="rId56"/>
    <p:sldId id="557" r:id="rId57"/>
    <p:sldId id="479" r:id="rId58"/>
    <p:sldId id="480" r:id="rId59"/>
    <p:sldId id="551" r:id="rId60"/>
    <p:sldId id="481" r:id="rId61"/>
    <p:sldId id="482" r:id="rId62"/>
    <p:sldId id="552" r:id="rId63"/>
    <p:sldId id="483" r:id="rId64"/>
    <p:sldId id="517" r:id="rId65"/>
    <p:sldId id="484" r:id="rId66"/>
    <p:sldId id="485" r:id="rId67"/>
    <p:sldId id="518" r:id="rId68"/>
    <p:sldId id="486" r:id="rId69"/>
    <p:sldId id="558" r:id="rId70"/>
    <p:sldId id="519" r:id="rId71"/>
    <p:sldId id="520" r:id="rId72"/>
    <p:sldId id="521" r:id="rId73"/>
    <p:sldId id="487" r:id="rId74"/>
    <p:sldId id="510" r:id="rId75"/>
    <p:sldId id="534" r:id="rId76"/>
    <p:sldId id="553" r:id="rId77"/>
    <p:sldId id="535" r:id="rId78"/>
    <p:sldId id="537" r:id="rId79"/>
    <p:sldId id="538" r:id="rId80"/>
    <p:sldId id="539" r:id="rId81"/>
    <p:sldId id="542" r:id="rId82"/>
    <p:sldId id="540" r:id="rId83"/>
    <p:sldId id="541" r:id="rId84"/>
    <p:sldId id="503" r:id="rId85"/>
    <p:sldId id="504" r:id="rId86"/>
    <p:sldId id="505" r:id="rId87"/>
    <p:sldId id="522" r:id="rId88"/>
    <p:sldId id="523" r:id="rId89"/>
    <p:sldId id="524" r:id="rId90"/>
    <p:sldId id="525" r:id="rId91"/>
    <p:sldId id="526" r:id="rId92"/>
    <p:sldId id="528" r:id="rId93"/>
    <p:sldId id="529" r:id="rId94"/>
    <p:sldId id="527" r:id="rId95"/>
    <p:sldId id="530" r:id="rId96"/>
    <p:sldId id="531" r:id="rId97"/>
    <p:sldId id="532" r:id="rId98"/>
    <p:sldId id="377" r:id="rId9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FEDDF-00C3-4A7C-975E-620C61D32027}"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91A4E-9206-4F93-8FF1-2A3AC2648443}" type="slidenum">
              <a:rPr lang="en-US" smtClean="0"/>
              <a:t>‹#›</a:t>
            </a:fld>
            <a:endParaRPr lang="en-US"/>
          </a:p>
        </p:txBody>
      </p:sp>
    </p:spTree>
    <p:extLst>
      <p:ext uri="{BB962C8B-B14F-4D97-AF65-F5344CB8AC3E}">
        <p14:creationId xmlns:p14="http://schemas.microsoft.com/office/powerpoint/2010/main" val="97927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E0B872-56F1-4140-A71D-7C04B0607D7C}" type="slidenum">
              <a:rPr lang="en-US" smtClean="0"/>
              <a:t>23</a:t>
            </a:fld>
            <a:endParaRPr lang="en-US"/>
          </a:p>
        </p:txBody>
      </p:sp>
    </p:spTree>
    <p:extLst>
      <p:ext uri="{BB962C8B-B14F-4D97-AF65-F5344CB8AC3E}">
        <p14:creationId xmlns:p14="http://schemas.microsoft.com/office/powerpoint/2010/main" val="23646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E0B872-56F1-4140-A71D-7C04B0607D7C}" type="slidenum">
              <a:rPr lang="en-US" smtClean="0"/>
              <a:t>24</a:t>
            </a:fld>
            <a:endParaRPr lang="en-US"/>
          </a:p>
        </p:txBody>
      </p:sp>
    </p:spTree>
    <p:extLst>
      <p:ext uri="{BB962C8B-B14F-4D97-AF65-F5344CB8AC3E}">
        <p14:creationId xmlns:p14="http://schemas.microsoft.com/office/powerpoint/2010/main" val="386939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1/30/2023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1/30/2023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openjdk.java.net/projects/jigsaw/spec/sotm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64A7-AFD6-4DE0-8E80-99E346C169FB}"/>
              </a:ext>
            </a:extLst>
          </p:cNvPr>
          <p:cNvSpPr>
            <a:spLocks noGrp="1"/>
          </p:cNvSpPr>
          <p:nvPr>
            <p:ph type="ctrTitle"/>
          </p:nvPr>
        </p:nvSpPr>
        <p:spPr>
          <a:xfrm>
            <a:off x="1097280" y="1979720"/>
            <a:ext cx="10058400" cy="2345392"/>
          </a:xfrm>
        </p:spPr>
        <p:txBody>
          <a:bodyPr>
            <a:normAutofit/>
          </a:bodyPr>
          <a:lstStyle/>
          <a:p>
            <a:pPr algn="ctr"/>
            <a:r>
              <a:rPr lang="en-US" sz="6000" b="1" dirty="0"/>
              <a:t>Object Oriented Programming</a:t>
            </a:r>
            <a:br>
              <a:rPr lang="en-US" sz="6000" b="1" dirty="0"/>
            </a:br>
            <a:r>
              <a:rPr lang="en-US" sz="6000" b="1" dirty="0"/>
              <a:t>(Classes and Objects)</a:t>
            </a:r>
            <a:endParaRPr lang="en-US" sz="6000" dirty="0"/>
          </a:p>
        </p:txBody>
      </p:sp>
      <p:sp>
        <p:nvSpPr>
          <p:cNvPr id="3" name="Subtitle 2">
            <a:extLst>
              <a:ext uri="{FF2B5EF4-FFF2-40B4-BE49-F238E27FC236}">
                <a16:creationId xmlns:a16="http://schemas.microsoft.com/office/drawing/2014/main" id="{D8D08F44-711A-5864-18BC-BADB9BCBDEFE}"/>
              </a:ext>
            </a:extLst>
          </p:cNvPr>
          <p:cNvSpPr>
            <a:spLocks noGrp="1"/>
          </p:cNvSpPr>
          <p:nvPr>
            <p:ph type="subTitle" idx="1"/>
          </p:nvPr>
        </p:nvSpPr>
        <p:spPr/>
        <p:txBody>
          <a:bodyPr/>
          <a:lstStyle/>
          <a:p>
            <a:r>
              <a:rPr lang="en-US" dirty="0"/>
              <a:t>Bilal </a:t>
            </a:r>
            <a:r>
              <a:rPr lang="en-US" dirty="0" err="1"/>
              <a:t>jan</a:t>
            </a:r>
            <a:endParaRPr lang="en-US" dirty="0"/>
          </a:p>
        </p:txBody>
      </p:sp>
    </p:spTree>
    <p:extLst>
      <p:ext uri="{BB962C8B-B14F-4D97-AF65-F5344CB8AC3E}">
        <p14:creationId xmlns:p14="http://schemas.microsoft.com/office/powerpoint/2010/main" val="288438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sz="4000" b="1" dirty="0"/>
              <a:t>Class</a:t>
            </a:r>
            <a:r>
              <a:rPr lang="en-GB" sz="3600" b="1" dirty="0"/>
              <a:t> </a:t>
            </a:r>
            <a:endParaRPr lang="en-US" sz="36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97280" y="1845733"/>
            <a:ext cx="10058400" cy="4420155"/>
          </a:xfrm>
        </p:spPr>
        <p:txBody>
          <a:bodyPr>
            <a:normAutofit/>
          </a:bodyPr>
          <a:lstStyle/>
          <a:p>
            <a:pPr marL="342900" indent="-342900" algn="just" fontAlgn="base">
              <a:buFont typeface="Arial" panose="020B0604020202020204" pitchFamily="34" charset="0"/>
              <a:buChar char="•"/>
            </a:pPr>
            <a:r>
              <a:rPr lang="en-GB" sz="2400" dirty="0"/>
              <a:t>Class is blue print or map for object.</a:t>
            </a:r>
          </a:p>
          <a:p>
            <a:pPr marL="342900" indent="-342900" algn="just" fontAlgn="base">
              <a:buFont typeface="Arial" panose="020B0604020202020204" pitchFamily="34" charset="0"/>
              <a:buChar char="•"/>
            </a:pPr>
            <a:r>
              <a:rPr lang="en-GB" sz="2400" dirty="0"/>
              <a:t>Class is the logical construct of object.</a:t>
            </a:r>
          </a:p>
          <a:p>
            <a:pPr marL="342900" indent="-342900" algn="just" fontAlgn="base">
              <a:buFont typeface="Arial" panose="020B0604020202020204" pitchFamily="34" charset="0"/>
              <a:buChar char="•"/>
            </a:pPr>
            <a:r>
              <a:rPr lang="en-GB" sz="2400" dirty="0"/>
              <a:t>Class is the description of object.</a:t>
            </a:r>
          </a:p>
          <a:p>
            <a:pPr marL="342900" indent="-342900" algn="just" fontAlgn="base">
              <a:buFont typeface="Arial" panose="020B0604020202020204" pitchFamily="34" charset="0"/>
              <a:buChar char="•"/>
            </a:pPr>
            <a:r>
              <a:rPr lang="en-GB" sz="2400" dirty="0"/>
              <a:t>Class is a template which contains behaviour (member functions) and attributes/properties (data/variables) of object.</a:t>
            </a:r>
          </a:p>
          <a:p>
            <a:pPr marL="342900" indent="-342900" algn="just" fontAlgn="base">
              <a:buFont typeface="Arial" panose="020B0604020202020204" pitchFamily="34" charset="0"/>
              <a:buChar char="•"/>
            </a:pPr>
            <a:r>
              <a:rPr lang="en-GB" sz="2400" dirty="0"/>
              <a:t>Means data members and member functions are defined within a class.</a:t>
            </a:r>
          </a:p>
          <a:p>
            <a:pPr marL="342900" indent="-342900" algn="just" fontAlgn="base">
              <a:buFont typeface="Arial" panose="020B0604020202020204" pitchFamily="34" charset="0"/>
              <a:buChar char="•"/>
            </a:pPr>
            <a:r>
              <a:rPr lang="en-GB" sz="2400" dirty="0"/>
              <a:t>Class is user defined data type because user defined it.</a:t>
            </a:r>
          </a:p>
          <a:p>
            <a:pPr algn="just" fontAlgn="base">
              <a:buFont typeface="Arial" panose="020B0604020202020204" pitchFamily="34" charset="0"/>
              <a:buChar char="•"/>
            </a:pPr>
            <a:r>
              <a:rPr lang="en-GB" sz="2400" b="1" dirty="0"/>
              <a:t>    Attribute: </a:t>
            </a:r>
            <a:r>
              <a:rPr lang="en-GB" sz="2400" dirty="0"/>
              <a:t>properties abject has.</a:t>
            </a:r>
          </a:p>
          <a:p>
            <a:pPr algn="just" fontAlgn="base">
              <a:buFont typeface="Arial" panose="020B0604020202020204" pitchFamily="34" charset="0"/>
              <a:buChar char="•"/>
            </a:pPr>
            <a:r>
              <a:rPr lang="en-GB" sz="2400" b="1" dirty="0"/>
              <a:t>    Methods:</a:t>
            </a:r>
            <a:r>
              <a:rPr lang="en-GB" sz="2400" dirty="0"/>
              <a:t> actions that an object can do. </a:t>
            </a:r>
          </a:p>
          <a:p>
            <a:pPr marL="342900" indent="-342900" algn="just" fontAlgn="base">
              <a:buFont typeface="Arial" panose="020B0604020202020204" pitchFamily="34" charset="0"/>
              <a:buChar char="•"/>
            </a:pPr>
            <a:endParaRPr lang="en-GB" sz="2400" dirty="0"/>
          </a:p>
          <a:p>
            <a:pPr algn="just" fontAlgn="base">
              <a:buNone/>
            </a:pPr>
            <a:endParaRPr lang="en-GB" sz="24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678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sz="4000" b="1" dirty="0"/>
              <a:t>Object </a:t>
            </a:r>
            <a:endParaRPr lang="en-US" sz="4000" b="1" dirty="0"/>
          </a:p>
        </p:txBody>
      </p:sp>
      <p:sp>
        <p:nvSpPr>
          <p:cNvPr id="5" name="Content Placeholder 4">
            <a:extLst>
              <a:ext uri="{FF2B5EF4-FFF2-40B4-BE49-F238E27FC236}">
                <a16:creationId xmlns:a16="http://schemas.microsoft.com/office/drawing/2014/main" id="{05B917E2-C878-4425-A542-8BA53C91ED61}"/>
              </a:ext>
            </a:extLst>
          </p:cNvPr>
          <p:cNvSpPr>
            <a:spLocks noGrp="1"/>
          </p:cNvSpPr>
          <p:nvPr>
            <p:ph idx="1"/>
          </p:nvPr>
        </p:nvSpPr>
        <p:spPr>
          <a:xfrm>
            <a:off x="1097280" y="1845734"/>
            <a:ext cx="10058400" cy="4375184"/>
          </a:xfrm>
        </p:spPr>
        <p:txBody>
          <a:bodyPr>
            <a:normAutofit/>
          </a:bodyPr>
          <a:lstStyle/>
          <a:p>
            <a:pPr marL="342900" indent="-342900" algn="just" fontAlgn="base">
              <a:buFont typeface="Arial" panose="020B0604020202020204" pitchFamily="34" charset="0"/>
              <a:buChar char="•"/>
            </a:pPr>
            <a:r>
              <a:rPr lang="en-GB" sz="2400" dirty="0"/>
              <a:t>An entity that has state and behaviour.</a:t>
            </a:r>
          </a:p>
          <a:p>
            <a:pPr marL="342900" indent="-342900" algn="just" fontAlgn="base">
              <a:buFont typeface="Arial" panose="020B0604020202020204" pitchFamily="34" charset="0"/>
              <a:buChar char="•"/>
            </a:pPr>
            <a:r>
              <a:rPr lang="en-GB" sz="2400" dirty="0"/>
              <a:t>An actual existence of a class is called object.</a:t>
            </a:r>
          </a:p>
          <a:p>
            <a:pPr marL="342900" indent="-342900" algn="just" fontAlgn="base">
              <a:buFont typeface="Arial" panose="020B0604020202020204" pitchFamily="34" charset="0"/>
              <a:buChar char="•"/>
            </a:pPr>
            <a:r>
              <a:rPr lang="en-GB" sz="2400" dirty="0"/>
              <a:t>An object encapsulates data and behaviour.</a:t>
            </a:r>
          </a:p>
          <a:p>
            <a:pPr marL="342900" indent="-342900" algn="just" fontAlgn="base">
              <a:buFont typeface="Arial" panose="020B0604020202020204" pitchFamily="34" charset="0"/>
              <a:buChar char="•"/>
            </a:pPr>
            <a:r>
              <a:rPr lang="en-GB" sz="2400" dirty="0"/>
              <a:t>When a class template is implemented in real world then it becomes object.</a:t>
            </a:r>
          </a:p>
          <a:p>
            <a:pPr marL="342900" indent="-342900" algn="just" fontAlgn="base">
              <a:buFont typeface="Arial" panose="020B0604020202020204" pitchFamily="34" charset="0"/>
              <a:buChar char="•"/>
            </a:pPr>
            <a:r>
              <a:rPr lang="en-GB" sz="2400" dirty="0"/>
              <a:t>Object is the instance of the class.</a:t>
            </a:r>
          </a:p>
          <a:p>
            <a:pPr marL="342900" indent="-342900" algn="just" fontAlgn="base">
              <a:buFont typeface="Arial" panose="020B0604020202020204" pitchFamily="34" charset="0"/>
              <a:buChar char="•"/>
            </a:pPr>
            <a:r>
              <a:rPr lang="en-GB" sz="2400" dirty="0"/>
              <a:t>Class is the template or blue print from which objects are created, so object is the </a:t>
            </a:r>
            <a:r>
              <a:rPr lang="en-GB" sz="2400" b="1" dirty="0"/>
              <a:t>instance (result) of the class</a:t>
            </a:r>
            <a:r>
              <a:rPr lang="en-GB" sz="2400" dirty="0"/>
              <a:t>.</a:t>
            </a:r>
          </a:p>
          <a:p>
            <a:pPr marL="342900" indent="-342900" algn="just" fontAlgn="base">
              <a:buFont typeface="Arial" panose="020B0604020202020204" pitchFamily="34" charset="0"/>
              <a:buChar char="•"/>
            </a:pPr>
            <a:r>
              <a:rPr lang="en-GB" sz="2400" dirty="0"/>
              <a:t>The space reserved in memory for class.</a:t>
            </a:r>
          </a:p>
          <a:p>
            <a:pPr algn="just" fontAlgn="base">
              <a:buNone/>
            </a:pPr>
            <a:endParaRPr lang="en-GB" sz="24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850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sz="4000" b="1" dirty="0"/>
              <a:t>Object… </a:t>
            </a:r>
            <a:endParaRPr lang="en-US" sz="4000" b="1" dirty="0"/>
          </a:p>
        </p:txBody>
      </p:sp>
      <p:sp>
        <p:nvSpPr>
          <p:cNvPr id="5" name="Content Placeholder 4">
            <a:extLst>
              <a:ext uri="{FF2B5EF4-FFF2-40B4-BE49-F238E27FC236}">
                <a16:creationId xmlns:a16="http://schemas.microsoft.com/office/drawing/2014/main" id="{05B917E2-C878-4425-A542-8BA53C91ED61}"/>
              </a:ext>
            </a:extLst>
          </p:cNvPr>
          <p:cNvSpPr>
            <a:spLocks noGrp="1"/>
          </p:cNvSpPr>
          <p:nvPr>
            <p:ph idx="1"/>
          </p:nvPr>
        </p:nvSpPr>
        <p:spPr>
          <a:xfrm>
            <a:off x="1097280" y="1845734"/>
            <a:ext cx="10058400" cy="4375184"/>
          </a:xfrm>
        </p:spPr>
        <p:txBody>
          <a:bodyPr>
            <a:normAutofit/>
          </a:bodyPr>
          <a:lstStyle/>
          <a:p>
            <a:pPr algn="just">
              <a:buFont typeface="Arial" panose="020B0604020202020204" pitchFamily="34" charset="0"/>
              <a:buChar char="•"/>
            </a:pPr>
            <a:r>
              <a:rPr lang="en-US" sz="2400" dirty="0"/>
              <a:t>Object is used to perform responsibility of communication between different classes.</a:t>
            </a:r>
          </a:p>
          <a:p>
            <a:pPr algn="just">
              <a:buFont typeface="Arial" panose="020B0604020202020204" pitchFamily="34" charset="0"/>
              <a:buChar char="•"/>
            </a:pPr>
            <a:r>
              <a:rPr lang="en-US" sz="2400" dirty="0"/>
              <a:t>Any entity that has state and behavior is known as an object. For example, a chair, pen, table, keyboard, bike, etc. It can be physical or logical.</a:t>
            </a:r>
          </a:p>
          <a:p>
            <a:pPr algn="just"/>
            <a:r>
              <a:rPr lang="en-US" sz="2400" b="1" dirty="0"/>
              <a:t>Example:</a:t>
            </a:r>
            <a:r>
              <a:rPr lang="en-US" sz="2400" dirty="0"/>
              <a:t> A dog is an object because it has states like color, name, breed, etc. as well as behaviors like wagging the tail, barking, eating, etc.</a:t>
            </a:r>
          </a:p>
          <a:p>
            <a:pPr algn="just" fontAlgn="base">
              <a:buNone/>
            </a:pPr>
            <a:endParaRPr lang="en-GB" sz="24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2" descr="Java Object">
            <a:extLst>
              <a:ext uri="{FF2B5EF4-FFF2-40B4-BE49-F238E27FC236}">
                <a16:creationId xmlns:a16="http://schemas.microsoft.com/office/drawing/2014/main" id="{3E2ACEF6-D61E-4EFA-9C71-DE667980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7494" y="3939978"/>
            <a:ext cx="2378186" cy="236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3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Class VS Object </a:t>
            </a:r>
            <a:endParaRPr lang="en-US" b="1" dirty="0"/>
          </a:p>
        </p:txBody>
      </p:sp>
      <p:sp>
        <p:nvSpPr>
          <p:cNvPr id="5" name="Content Placeholder 4">
            <a:extLst>
              <a:ext uri="{FF2B5EF4-FFF2-40B4-BE49-F238E27FC236}">
                <a16:creationId xmlns:a16="http://schemas.microsoft.com/office/drawing/2014/main" id="{05B917E2-C878-4425-A542-8BA53C91ED61}"/>
              </a:ext>
            </a:extLst>
          </p:cNvPr>
          <p:cNvSpPr>
            <a:spLocks noGrp="1"/>
          </p:cNvSpPr>
          <p:nvPr>
            <p:ph idx="1"/>
          </p:nvPr>
        </p:nvSpPr>
        <p:spPr/>
        <p:txBody>
          <a:bodyPr>
            <a:normAutofit/>
          </a:bodyPr>
          <a:lstStyle/>
          <a:p>
            <a:pPr marL="342900" indent="-342900" algn="just" fontAlgn="base">
              <a:buFont typeface="Arial" panose="020B0604020202020204" pitchFamily="34" charset="0"/>
              <a:buChar char="•"/>
            </a:pPr>
            <a:r>
              <a:rPr lang="en-GB" sz="2400" b="1" dirty="0"/>
              <a:t>Class: </a:t>
            </a:r>
            <a:r>
              <a:rPr lang="en-GB" sz="2400" dirty="0"/>
              <a:t>No data or function. Even no memory is allocated. It is only a blue-print, an early abstract plan for the design and implementation of an </a:t>
            </a:r>
            <a:r>
              <a:rPr lang="en-GB" sz="2400" i="1" dirty="0"/>
              <a:t>object</a:t>
            </a:r>
            <a:endParaRPr lang="en-GB" sz="2400" dirty="0"/>
          </a:p>
          <a:p>
            <a:pPr marL="342900" indent="-342900" algn="just" fontAlgn="base">
              <a:buFont typeface="Arial" panose="020B0604020202020204" pitchFamily="34" charset="0"/>
              <a:buChar char="•"/>
            </a:pPr>
            <a:r>
              <a:rPr lang="en-GB" sz="2400" b="1" dirty="0"/>
              <a:t>Object: </a:t>
            </a:r>
            <a:r>
              <a:rPr lang="en-GB" sz="2400" dirty="0"/>
              <a:t>Having both data and associated functions. Memory is allocated as per need. </a:t>
            </a:r>
          </a:p>
          <a:p>
            <a:endParaRPr lang="en-US" sz="24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549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Member data and member function </a:t>
            </a:r>
            <a:endParaRPr lang="en-US" b="1" dirty="0"/>
          </a:p>
        </p:txBody>
      </p:sp>
      <p:sp>
        <p:nvSpPr>
          <p:cNvPr id="5" name="Content Placeholder 4">
            <a:extLst>
              <a:ext uri="{FF2B5EF4-FFF2-40B4-BE49-F238E27FC236}">
                <a16:creationId xmlns:a16="http://schemas.microsoft.com/office/drawing/2014/main" id="{05B917E2-C878-4425-A542-8BA53C91ED61}"/>
              </a:ext>
            </a:extLst>
          </p:cNvPr>
          <p:cNvSpPr>
            <a:spLocks noGrp="1"/>
          </p:cNvSpPr>
          <p:nvPr>
            <p:ph idx="1"/>
          </p:nvPr>
        </p:nvSpPr>
        <p:spPr>
          <a:xfrm>
            <a:off x="1097280" y="1845734"/>
            <a:ext cx="10058400" cy="4375184"/>
          </a:xfrm>
        </p:spPr>
        <p:txBody>
          <a:bodyPr>
            <a:normAutofit/>
          </a:bodyPr>
          <a:lstStyle/>
          <a:p>
            <a:pPr algn="just" fontAlgn="base">
              <a:buNone/>
            </a:pPr>
            <a:r>
              <a:rPr lang="en-GB" sz="2400" b="1" dirty="0"/>
              <a:t>Member data or data members: </a:t>
            </a:r>
            <a:r>
              <a:rPr lang="en-GB" sz="2400" dirty="0"/>
              <a:t>The data or the attributes defined within a class is called member data.</a:t>
            </a:r>
          </a:p>
          <a:p>
            <a:pPr algn="just" fontAlgn="base">
              <a:buNone/>
            </a:pPr>
            <a:r>
              <a:rPr lang="en-GB" sz="2400" b="1" dirty="0"/>
              <a:t>Member Function: </a:t>
            </a:r>
            <a:r>
              <a:rPr lang="en-GB" sz="2400" dirty="0"/>
              <a:t>The functions that are used to work on the data items are called member functions.</a:t>
            </a:r>
          </a:p>
          <a:p>
            <a:pPr algn="just" fontAlgn="base">
              <a:buNone/>
            </a:pPr>
            <a:r>
              <a:rPr lang="en-GB" sz="2400" dirty="0"/>
              <a:t>Member functions are used to process and access data members of an object.</a:t>
            </a:r>
          </a:p>
          <a:p>
            <a:pPr algn="just" fontAlgn="base">
              <a:buNone/>
            </a:pPr>
            <a:r>
              <a:rPr lang="en-GB" sz="2400" dirty="0"/>
              <a:t>Member functions are functions that are included within the class.</a:t>
            </a:r>
          </a:p>
          <a:p>
            <a:pPr marL="342900" indent="-342900" algn="just" fontAlgn="base">
              <a:buFont typeface="Arial" panose="020B0604020202020204" pitchFamily="34" charset="0"/>
              <a:buChar char="•"/>
            </a:pPr>
            <a:endParaRPr lang="en-GB" sz="2400" dirty="0"/>
          </a:p>
          <a:p>
            <a:pPr marL="0" indent="0">
              <a:buNone/>
            </a:pPr>
            <a:endParaRPr lang="en-US" sz="24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0293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Instance variable in java</a:t>
            </a:r>
            <a:endParaRPr lang="en-US" b="1" dirty="0"/>
          </a:p>
        </p:txBody>
      </p:sp>
      <p:sp>
        <p:nvSpPr>
          <p:cNvPr id="5" name="Content Placeholder 4">
            <a:extLst>
              <a:ext uri="{FF2B5EF4-FFF2-40B4-BE49-F238E27FC236}">
                <a16:creationId xmlns:a16="http://schemas.microsoft.com/office/drawing/2014/main" id="{05B917E2-C878-4425-A542-8BA53C91ED61}"/>
              </a:ext>
            </a:extLst>
          </p:cNvPr>
          <p:cNvSpPr>
            <a:spLocks noGrp="1"/>
          </p:cNvSpPr>
          <p:nvPr>
            <p:ph idx="1"/>
          </p:nvPr>
        </p:nvSpPr>
        <p:spPr>
          <a:xfrm>
            <a:off x="1097280" y="1845734"/>
            <a:ext cx="10058400" cy="4375184"/>
          </a:xfrm>
        </p:spPr>
        <p:txBody>
          <a:bodyPr>
            <a:normAutofit/>
          </a:bodyPr>
          <a:lstStyle/>
          <a:p>
            <a:pPr marL="342900" indent="-342900" algn="just" fontAlgn="base">
              <a:buFont typeface="Arial" panose="020B0604020202020204" pitchFamily="34" charset="0"/>
              <a:buChar char="•"/>
            </a:pPr>
            <a:r>
              <a:rPr lang="en-GB" sz="2400" dirty="0"/>
              <a:t>A variable that is created inside a class but outside a method is called instance variable.</a:t>
            </a:r>
          </a:p>
          <a:p>
            <a:pPr marL="342900" indent="-342900" algn="just" fontAlgn="base">
              <a:buFont typeface="Arial" panose="020B0604020202020204" pitchFamily="34" charset="0"/>
              <a:buChar char="•"/>
            </a:pPr>
            <a:r>
              <a:rPr lang="en-GB" sz="2400" dirty="0"/>
              <a:t>Instance variable does not get memory at compile time. </a:t>
            </a:r>
          </a:p>
          <a:p>
            <a:pPr marL="342900" indent="-342900" algn="just" fontAlgn="base">
              <a:buFont typeface="Arial" panose="020B0604020202020204" pitchFamily="34" charset="0"/>
              <a:buChar char="•"/>
            </a:pPr>
            <a:r>
              <a:rPr lang="en-GB" sz="2400" dirty="0"/>
              <a:t>It gets memory at runtime when an object (instance) is created. That is why it called instance variable.</a:t>
            </a:r>
          </a:p>
          <a:p>
            <a:endParaRPr lang="en-US" sz="24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4899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Defining a Class</a:t>
            </a:r>
            <a:endParaRPr lang="en-US" sz="4000" b="1" dirty="0"/>
          </a:p>
        </p:txBody>
      </p:sp>
      <p:pic>
        <p:nvPicPr>
          <p:cNvPr id="5" name="Content Placeholder 4">
            <a:extLst>
              <a:ext uri="{FF2B5EF4-FFF2-40B4-BE49-F238E27FC236}">
                <a16:creationId xmlns:a16="http://schemas.microsoft.com/office/drawing/2014/main" id="{9891177C-5A49-4956-A69D-A6294B3EA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8724" y="2354806"/>
            <a:ext cx="7716327" cy="3591426"/>
          </a:xfrm>
          <a:solidFill>
            <a:schemeClr val="bg2">
              <a:lumMod val="90000"/>
            </a:schemeClr>
          </a:solidFill>
          <a:ln>
            <a:solidFill>
              <a:schemeClr val="bg2">
                <a:lumMod val="10000"/>
              </a:schemeClr>
            </a:solidFill>
          </a:ln>
        </p:spPr>
      </p:pic>
    </p:spTree>
    <p:extLst>
      <p:ext uri="{BB962C8B-B14F-4D97-AF65-F5344CB8AC3E}">
        <p14:creationId xmlns:p14="http://schemas.microsoft.com/office/powerpoint/2010/main" val="643349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AU" sz="4000" b="1" dirty="0"/>
              <a:t>Classes and Objects</a:t>
            </a:r>
            <a:endParaRPr lang="en-US" sz="4000" b="1" dirty="0"/>
          </a:p>
        </p:txBody>
      </p:sp>
      <p:pic>
        <p:nvPicPr>
          <p:cNvPr id="5" name="Picture 2">
            <a:extLst>
              <a:ext uri="{FF2B5EF4-FFF2-40B4-BE49-F238E27FC236}">
                <a16:creationId xmlns:a16="http://schemas.microsoft.com/office/drawing/2014/main" id="{A92301FB-BC1A-431A-B9D0-9691C2BC9239}"/>
              </a:ext>
            </a:extLst>
          </p:cNvPr>
          <p:cNvPicPr>
            <a:picLocks noChangeAspect="1" noChangeArrowheads="1"/>
          </p:cNvPicPr>
          <p:nvPr/>
        </p:nvPicPr>
        <p:blipFill>
          <a:blip r:embed="rId2" cstate="print"/>
          <a:srcRect/>
          <a:stretch>
            <a:fillRect/>
          </a:stretch>
        </p:blipFill>
        <p:spPr bwMode="auto">
          <a:xfrm>
            <a:off x="1097280" y="2058729"/>
            <a:ext cx="6142969" cy="3971648"/>
          </a:xfrm>
          <a:prstGeom prst="rect">
            <a:avLst/>
          </a:prstGeom>
          <a:noFill/>
          <a:ln w="9525">
            <a:noFill/>
            <a:miter lim="800000"/>
            <a:headEnd/>
            <a:tailEnd/>
          </a:ln>
        </p:spPr>
      </p:pic>
      <p:sp>
        <p:nvSpPr>
          <p:cNvPr id="6" name="Rectangle 1">
            <a:extLst>
              <a:ext uri="{FF2B5EF4-FFF2-40B4-BE49-F238E27FC236}">
                <a16:creationId xmlns:a16="http://schemas.microsoft.com/office/drawing/2014/main" id="{2D3187AA-990A-4255-8370-CDF86D191A6E}"/>
              </a:ext>
            </a:extLst>
          </p:cNvPr>
          <p:cNvSpPr>
            <a:spLocks noChangeArrowheads="1"/>
          </p:cNvSpPr>
          <p:nvPr/>
        </p:nvSpPr>
        <p:spPr bwMode="auto">
          <a:xfrm>
            <a:off x="7834672" y="2683985"/>
            <a:ext cx="3600400" cy="584775"/>
          </a:xfrm>
          <a:prstGeom prst="rect">
            <a:avLst/>
          </a:prstGeom>
          <a:solidFill>
            <a:srgbClr val="EEEEEE"/>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B91AF"/>
                </a:solidFill>
                <a:effectLst/>
                <a:latin typeface="Consolas" pitchFamily="49" charset="0"/>
                <a:cs typeface="Consolas" pitchFamily="49" charset="0"/>
              </a:rPr>
              <a:t>MyClass</a:t>
            </a:r>
            <a:r>
              <a:rPr kumimoji="0" lang="en-US" sz="1600" b="0" i="0" u="none" strike="noStrike" cap="none" normalizeH="0" baseline="0" dirty="0">
                <a:ln>
                  <a:noFill/>
                </a:ln>
                <a:solidFill>
                  <a:srgbClr val="000000"/>
                </a:solidFill>
                <a:effectLst/>
                <a:latin typeface="Consolas" pitchFamily="49" charset="0"/>
                <a:cs typeface="Consolas" pitchFamily="49" charset="0"/>
              </a:rPr>
              <a:t> </a:t>
            </a:r>
            <a:r>
              <a:rPr kumimoji="0" lang="en-US" sz="1600" b="0" i="0" u="none" strike="noStrike" cap="none" normalizeH="0" baseline="0" dirty="0" err="1">
                <a:ln>
                  <a:noFill/>
                </a:ln>
                <a:solidFill>
                  <a:srgbClr val="000000"/>
                </a:solidFill>
                <a:effectLst/>
                <a:latin typeface="Consolas" pitchFamily="49" charset="0"/>
                <a:cs typeface="Consolas" pitchFamily="49" charset="0"/>
              </a:rPr>
              <a:t>obj</a:t>
            </a:r>
            <a:r>
              <a:rPr kumimoji="0" lang="en-US" sz="1600" b="0" i="0" u="none" strike="noStrike" cap="none" normalizeH="0" baseline="0" dirty="0">
                <a:ln>
                  <a:noFill/>
                </a:ln>
                <a:solidFill>
                  <a:srgbClr val="000000"/>
                </a:solidFill>
                <a:effectLst/>
                <a:latin typeface="Consolas" pitchFamily="49" charset="0"/>
                <a:cs typeface="Consolas" pitchFamily="49" charset="0"/>
              </a:rPr>
              <a:t> = </a:t>
            </a:r>
            <a:r>
              <a:rPr kumimoji="0" lang="en-US" sz="1600" b="0" i="0" u="none" strike="noStrike" cap="none" normalizeH="0" baseline="0" dirty="0">
                <a:ln>
                  <a:noFill/>
                </a:ln>
                <a:solidFill>
                  <a:srgbClr val="00008B"/>
                </a:solidFill>
                <a:effectLst/>
                <a:latin typeface="Consolas" pitchFamily="49" charset="0"/>
                <a:cs typeface="Consolas" pitchFamily="49" charset="0"/>
              </a:rPr>
              <a:t>new</a:t>
            </a:r>
            <a:r>
              <a:rPr kumimoji="0" lang="en-US" sz="1600" b="0" i="0" u="none" strike="noStrike" cap="none" normalizeH="0" baseline="0" dirty="0">
                <a:ln>
                  <a:noFill/>
                </a:ln>
                <a:solidFill>
                  <a:srgbClr val="000000"/>
                </a:solidFill>
                <a:effectLst/>
                <a:latin typeface="Consolas" pitchFamily="49" charset="0"/>
                <a:cs typeface="Consolas" pitchFamily="49" charset="0"/>
              </a:rPr>
              <a:t> </a:t>
            </a:r>
            <a:r>
              <a:rPr kumimoji="0" lang="en-US" sz="1600" b="0" i="0" u="none" strike="noStrike" cap="none" normalizeH="0" baseline="0" dirty="0" err="1">
                <a:ln>
                  <a:noFill/>
                </a:ln>
                <a:solidFill>
                  <a:srgbClr val="2B91AF"/>
                </a:solidFill>
                <a:effectLst/>
                <a:latin typeface="Consolas" pitchFamily="49" charset="0"/>
                <a:cs typeface="Consolas" pitchFamily="49" charset="0"/>
              </a:rPr>
              <a:t>MyClass</a:t>
            </a:r>
            <a:r>
              <a:rPr kumimoji="0" lang="en-US" sz="1600" b="0" i="0" u="none" strike="noStrike" cap="none" normalizeH="0" baseline="0" dirty="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sz="1600" dirty="0">
              <a:latin typeface="Consolas" pitchFamily="49" charset="0"/>
              <a:cs typeface="Consolas" pitchFamily="49" charset="0"/>
            </a:endParaRPr>
          </a:p>
        </p:txBody>
      </p:sp>
      <p:sp>
        <p:nvSpPr>
          <p:cNvPr id="7" name="Rectangle 6">
            <a:extLst>
              <a:ext uri="{FF2B5EF4-FFF2-40B4-BE49-F238E27FC236}">
                <a16:creationId xmlns:a16="http://schemas.microsoft.com/office/drawing/2014/main" id="{EBAB63C1-3D8B-48B2-AA27-27EBC524D0DD}"/>
              </a:ext>
            </a:extLst>
          </p:cNvPr>
          <p:cNvSpPr/>
          <p:nvPr/>
        </p:nvSpPr>
        <p:spPr>
          <a:xfrm>
            <a:off x="7834672" y="3736776"/>
            <a:ext cx="3708247" cy="615553"/>
          </a:xfrm>
          <a:prstGeom prst="rect">
            <a:avLst/>
          </a:prstGeom>
        </p:spPr>
        <p:txBody>
          <a:bodyPr wrap="square">
            <a:spAutoFit/>
          </a:bodyPr>
          <a:lstStyle/>
          <a:p>
            <a:pPr lvl="0" fontAlgn="base">
              <a:spcBef>
                <a:spcPct val="0"/>
              </a:spcBef>
              <a:spcAft>
                <a:spcPct val="0"/>
              </a:spcAft>
            </a:pPr>
            <a:r>
              <a:rPr lang="en-US" b="1" dirty="0">
                <a:latin typeface="Consolas" pitchFamily="49" charset="0"/>
                <a:cs typeface="Consolas" pitchFamily="49" charset="0"/>
              </a:rPr>
              <a:t>Note:</a:t>
            </a:r>
            <a:r>
              <a:rPr lang="en-US" dirty="0">
                <a:latin typeface="Consolas" pitchFamily="49" charset="0"/>
                <a:cs typeface="Consolas" pitchFamily="49" charset="0"/>
              </a:rPr>
              <a:t> new keyword is used for object instantiation  in heap</a:t>
            </a:r>
            <a:r>
              <a:rPr lang="en-US" sz="2000" dirty="0">
                <a:solidFill>
                  <a:schemeClr val="tx1"/>
                </a:solidFill>
                <a:latin typeface="Arial" pitchFamily="34" charset="0"/>
                <a:cs typeface="Arial" pitchFamily="34" charset="0"/>
              </a:rPr>
              <a:t> </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236735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AU" sz="4000" b="1" dirty="0"/>
              <a:t>Classes and Objects…</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272098"/>
          </a:xfrm>
        </p:spPr>
        <p:txBody>
          <a:bodyPr>
            <a:normAutofit/>
          </a:bodyPr>
          <a:lstStyle/>
          <a:p>
            <a:pPr>
              <a:lnSpc>
                <a:spcPct val="100000"/>
              </a:lnSpc>
            </a:pPr>
            <a:r>
              <a:rPr lang="en-US" sz="2400" b="1" dirty="0"/>
              <a:t>Object declaration</a:t>
            </a:r>
          </a:p>
          <a:p>
            <a:pPr>
              <a:lnSpc>
                <a:spcPct val="100000"/>
              </a:lnSpc>
            </a:pPr>
            <a:r>
              <a:rPr lang="en-US" sz="2400" dirty="0"/>
              <a:t>Student obj   ;    // obj is reference variable</a:t>
            </a:r>
          </a:p>
          <a:p>
            <a:pPr>
              <a:lnSpc>
                <a:spcPct val="100000"/>
              </a:lnSpc>
            </a:pPr>
            <a:r>
              <a:rPr lang="en-US" sz="2400" b="1" dirty="0"/>
              <a:t>Object instantiation </a:t>
            </a:r>
          </a:p>
          <a:p>
            <a:pPr>
              <a:lnSpc>
                <a:spcPct val="100000"/>
              </a:lnSpc>
            </a:pPr>
            <a:r>
              <a:rPr lang="en-US" sz="2400" dirty="0"/>
              <a:t>obj  =  new Student();</a:t>
            </a:r>
          </a:p>
          <a:p>
            <a:pPr>
              <a:lnSpc>
                <a:spcPct val="100000"/>
              </a:lnSpc>
            </a:pPr>
            <a:endParaRPr lang="en-US" sz="2400" dirty="0"/>
          </a:p>
          <a:p>
            <a:pPr>
              <a:lnSpc>
                <a:spcPct val="100000"/>
              </a:lnSpc>
            </a:pPr>
            <a:r>
              <a:rPr lang="en-US" sz="2400" b="1" dirty="0"/>
              <a:t>                     OR</a:t>
            </a:r>
          </a:p>
          <a:p>
            <a:pPr>
              <a:lnSpc>
                <a:spcPct val="100000"/>
              </a:lnSpc>
            </a:pPr>
            <a:r>
              <a:rPr lang="en-US" sz="2400" dirty="0"/>
              <a:t>Student obj  =  new Student();</a:t>
            </a:r>
          </a:p>
        </p:txBody>
      </p:sp>
    </p:spTree>
    <p:extLst>
      <p:ext uri="{BB962C8B-B14F-4D97-AF65-F5344CB8AC3E}">
        <p14:creationId xmlns:p14="http://schemas.microsoft.com/office/powerpoint/2010/main" val="3571205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pPr>
              <a:lnSpc>
                <a:spcPct val="100000"/>
              </a:lnSpc>
            </a:pPr>
            <a:r>
              <a:rPr lang="en-US" sz="4000" b="1" dirty="0"/>
              <a:t>How to Access member of a class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a:bodyPr>
          <a:lstStyle/>
          <a:p>
            <a:pPr>
              <a:lnSpc>
                <a:spcPct val="100000"/>
              </a:lnSpc>
            </a:pPr>
            <a:r>
              <a:rPr lang="en-US" sz="2400" dirty="0"/>
              <a:t>1) </a:t>
            </a:r>
            <a:r>
              <a:rPr lang="en-US" sz="2400" dirty="0" err="1"/>
              <a:t>obj.variableName</a:t>
            </a:r>
            <a:r>
              <a:rPr lang="en-US" sz="2400" dirty="0"/>
              <a:t>  = value;   // to access data member</a:t>
            </a:r>
          </a:p>
          <a:p>
            <a:pPr>
              <a:lnSpc>
                <a:spcPct val="100000"/>
              </a:lnSpc>
            </a:pPr>
            <a:r>
              <a:rPr lang="en-US" sz="2400" dirty="0"/>
              <a:t>2) </a:t>
            </a:r>
            <a:r>
              <a:rPr lang="en-US" sz="2400" dirty="0" err="1"/>
              <a:t>obj.methodName</a:t>
            </a:r>
            <a:r>
              <a:rPr lang="en-US" sz="2400" dirty="0"/>
              <a:t>(parameter list);    // to access method</a:t>
            </a:r>
          </a:p>
          <a:p>
            <a:pPr marL="0" indent="0">
              <a:lnSpc>
                <a:spcPct val="100000"/>
              </a:lnSpc>
              <a:buNone/>
            </a:pPr>
            <a:endParaRPr lang="en-US" sz="2400" b="1" dirty="0"/>
          </a:p>
          <a:p>
            <a:pPr marL="0" indent="0">
              <a:lnSpc>
                <a:spcPct val="100000"/>
              </a:lnSpc>
              <a:buNone/>
            </a:pPr>
            <a:r>
              <a:rPr lang="en-US" sz="2400" b="1" dirty="0"/>
              <a:t>Examples</a:t>
            </a:r>
          </a:p>
          <a:p>
            <a:pPr>
              <a:lnSpc>
                <a:spcPct val="100000"/>
              </a:lnSpc>
            </a:pPr>
            <a:r>
              <a:rPr lang="en-US" sz="2400" dirty="0" err="1"/>
              <a:t>obj.rollNo</a:t>
            </a:r>
            <a:r>
              <a:rPr lang="en-US" sz="2400" dirty="0"/>
              <a:t> = 123;</a:t>
            </a:r>
          </a:p>
          <a:p>
            <a:pPr>
              <a:lnSpc>
                <a:spcPct val="100000"/>
              </a:lnSpc>
            </a:pPr>
            <a:r>
              <a:rPr lang="en-US" sz="2400" dirty="0" err="1"/>
              <a:t>obj.getRollNo</a:t>
            </a:r>
            <a:r>
              <a:rPr lang="en-US" sz="2400" dirty="0"/>
              <a:t>();  </a:t>
            </a:r>
          </a:p>
          <a:p>
            <a:pPr>
              <a:lnSpc>
                <a:spcPct val="100000"/>
              </a:lnSpc>
            </a:pPr>
            <a:endParaRPr lang="en-US" sz="2400" dirty="0"/>
          </a:p>
        </p:txBody>
      </p:sp>
    </p:spTree>
    <p:extLst>
      <p:ext uri="{BB962C8B-B14F-4D97-AF65-F5344CB8AC3E}">
        <p14:creationId xmlns:p14="http://schemas.microsoft.com/office/powerpoint/2010/main" val="396675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C8ED-952B-4702-83A0-C46D6CECD48A}"/>
              </a:ext>
            </a:extLst>
          </p:cNvPr>
          <p:cNvSpPr>
            <a:spLocks noGrp="1"/>
          </p:cNvSpPr>
          <p:nvPr>
            <p:ph type="ctrTitle"/>
          </p:nvPr>
        </p:nvSpPr>
        <p:spPr/>
        <p:txBody>
          <a:bodyPr>
            <a:normAutofit/>
          </a:bodyPr>
          <a:lstStyle/>
          <a:p>
            <a:pPr algn="ctr"/>
            <a:r>
              <a:rPr lang="en-US" sz="6000" b="1" dirty="0"/>
              <a:t>Object Oriented Programming</a:t>
            </a:r>
            <a:br>
              <a:rPr lang="en-US" sz="6000" b="1" dirty="0"/>
            </a:br>
            <a:r>
              <a:rPr lang="en-US" sz="6000" b="1" dirty="0"/>
              <a:t>(Classes and objects)</a:t>
            </a:r>
          </a:p>
        </p:txBody>
      </p:sp>
    </p:spTree>
    <p:extLst>
      <p:ext uri="{BB962C8B-B14F-4D97-AF65-F5344CB8AC3E}">
        <p14:creationId xmlns:p14="http://schemas.microsoft.com/office/powerpoint/2010/main" val="3259813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AU" sz="4000" b="1" dirty="0"/>
              <a:t>Classes and Objects…</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a:bodyPr>
          <a:lstStyle/>
          <a:p>
            <a:pPr marL="0" indent="0">
              <a:buNone/>
            </a:pPr>
            <a:r>
              <a:rPr lang="en-US" sz="2400" dirty="0">
                <a:solidFill>
                  <a:srgbClr val="008200"/>
                </a:solidFill>
                <a:latin typeface="verdana" panose="020B0604030504040204" pitchFamily="34" charset="0"/>
              </a:rPr>
              <a:t>//Java Program to illustrate how to define a class and fields</a:t>
            </a:r>
            <a:r>
              <a:rPr lang="en-US" sz="2400" dirty="0">
                <a:latin typeface="verdana" panose="020B0604030504040204" pitchFamily="34" charset="0"/>
              </a:rPr>
              <a:t>  </a:t>
            </a:r>
          </a:p>
          <a:p>
            <a:pPr marL="0" indent="0">
              <a:buNone/>
            </a:pPr>
            <a:r>
              <a:rPr lang="en-US" sz="2400" dirty="0">
                <a:solidFill>
                  <a:srgbClr val="008200"/>
                </a:solidFill>
                <a:latin typeface="verdana" panose="020B0604030504040204" pitchFamily="34" charset="0"/>
              </a:rPr>
              <a:t>//Defining a Student class.</a:t>
            </a:r>
            <a:r>
              <a:rPr lang="en-US" sz="2400" dirty="0">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class</a:t>
            </a:r>
            <a:r>
              <a:rPr lang="en-US" sz="2400" dirty="0">
                <a:latin typeface="verdana" panose="020B0604030504040204" pitchFamily="34" charset="0"/>
              </a:rPr>
              <a:t> Student{  </a:t>
            </a:r>
          </a:p>
          <a:p>
            <a:pPr marL="0" indent="0">
              <a:buNone/>
            </a:pPr>
            <a:r>
              <a:rPr lang="en-US" sz="2400" dirty="0">
                <a:latin typeface="verdana" panose="020B0604030504040204" pitchFamily="34" charset="0"/>
              </a:rPr>
              <a:t> </a:t>
            </a:r>
            <a:r>
              <a:rPr lang="en-US" sz="2400" dirty="0">
                <a:solidFill>
                  <a:srgbClr val="008200"/>
                </a:solidFill>
                <a:latin typeface="verdana" panose="020B0604030504040204" pitchFamily="34" charset="0"/>
              </a:rPr>
              <a:t>//defining fields</a:t>
            </a:r>
            <a:r>
              <a:rPr lang="en-US" sz="2400" dirty="0">
                <a:latin typeface="verdana" panose="020B0604030504040204" pitchFamily="34" charset="0"/>
              </a:rPr>
              <a:t>  </a:t>
            </a:r>
          </a:p>
          <a:p>
            <a:pPr marL="0" indent="0">
              <a:buNone/>
            </a:pPr>
            <a:r>
              <a:rPr lang="en-US" sz="2400" b="1" dirty="0">
                <a:solidFill>
                  <a:srgbClr val="006699"/>
                </a:solidFill>
                <a:latin typeface="verdana" panose="020B0604030504040204" pitchFamily="34" charset="0"/>
              </a:rPr>
              <a:t>int</a:t>
            </a:r>
            <a:r>
              <a:rPr lang="en-US" sz="2400" dirty="0">
                <a:latin typeface="verdana" panose="020B0604030504040204" pitchFamily="34" charset="0"/>
              </a:rPr>
              <a:t> id;       </a:t>
            </a:r>
            <a:r>
              <a:rPr lang="en-US" sz="2400" dirty="0">
                <a:solidFill>
                  <a:srgbClr val="008200"/>
                </a:solidFill>
                <a:latin typeface="verdana" panose="020B0604030504040204" pitchFamily="34" charset="0"/>
              </a:rPr>
              <a:t>//field or data member or instance variable</a:t>
            </a:r>
            <a:r>
              <a:rPr lang="en-US" sz="2400" dirty="0">
                <a:latin typeface="verdana" panose="020B0604030504040204" pitchFamily="34" charset="0"/>
              </a:rPr>
              <a:t>  </a:t>
            </a:r>
          </a:p>
          <a:p>
            <a:pPr marL="0" indent="0">
              <a:buNone/>
            </a:pPr>
            <a:r>
              <a:rPr lang="en-US" sz="2400" dirty="0">
                <a:latin typeface="verdana" panose="020B0604030504040204" pitchFamily="34" charset="0"/>
              </a:rPr>
              <a:t>String name;  </a:t>
            </a:r>
          </a:p>
        </p:txBody>
      </p:sp>
    </p:spTree>
    <p:extLst>
      <p:ext uri="{BB962C8B-B14F-4D97-AF65-F5344CB8AC3E}">
        <p14:creationId xmlns:p14="http://schemas.microsoft.com/office/powerpoint/2010/main" val="4138540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AU" sz="4000" b="1" dirty="0"/>
              <a:t>Classes and Objects…</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fontScale="92500" lnSpcReduction="10000"/>
          </a:bodyPr>
          <a:lstStyle/>
          <a:p>
            <a:pPr marL="0" indent="0">
              <a:buNone/>
            </a:pPr>
            <a:r>
              <a:rPr lang="en-US" sz="2400" dirty="0">
                <a:latin typeface="verdana" panose="020B0604030504040204" pitchFamily="34" charset="0"/>
              </a:rPr>
              <a:t> </a:t>
            </a:r>
            <a:r>
              <a:rPr lang="en-US" sz="2400" dirty="0">
                <a:solidFill>
                  <a:srgbClr val="008200"/>
                </a:solidFill>
                <a:latin typeface="verdana" panose="020B0604030504040204" pitchFamily="34" charset="0"/>
              </a:rPr>
              <a:t>//creating main method inside the Student class</a:t>
            </a:r>
            <a:r>
              <a:rPr lang="en-US" sz="2400" dirty="0">
                <a:latin typeface="verdana" panose="020B0604030504040204" pitchFamily="34" charset="0"/>
              </a:rPr>
              <a:t>  </a:t>
            </a:r>
          </a:p>
          <a:p>
            <a:pPr marL="0" indent="0">
              <a:buNone/>
            </a:pPr>
            <a:r>
              <a:rPr lang="en-US" sz="2400" dirty="0">
                <a:latin typeface="verdana" panose="020B0604030504040204" pitchFamily="34" charset="0"/>
              </a:rPr>
              <a:t> </a:t>
            </a:r>
            <a:r>
              <a:rPr lang="en-US" sz="2400" b="1" dirty="0">
                <a:solidFill>
                  <a:srgbClr val="006699"/>
                </a:solidFill>
                <a:latin typeface="verdana" panose="020B0604030504040204" pitchFamily="34" charset="0"/>
              </a:rPr>
              <a:t>public</a:t>
            </a:r>
            <a:r>
              <a:rPr lang="en-US" sz="2400" dirty="0">
                <a:latin typeface="verdana" panose="020B0604030504040204" pitchFamily="34" charset="0"/>
              </a:rPr>
              <a:t> </a:t>
            </a:r>
            <a:r>
              <a:rPr lang="en-US" sz="2400" b="1" dirty="0">
                <a:solidFill>
                  <a:srgbClr val="006699"/>
                </a:solidFill>
                <a:latin typeface="verdana" panose="020B0604030504040204" pitchFamily="34" charset="0"/>
              </a:rPr>
              <a:t>static</a:t>
            </a:r>
            <a:r>
              <a:rPr lang="en-US" sz="2400" dirty="0">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latin typeface="verdana" panose="020B0604030504040204" pitchFamily="34" charset="0"/>
              </a:rPr>
              <a:t> main(String </a:t>
            </a:r>
            <a:r>
              <a:rPr lang="en-US" sz="2400" dirty="0" err="1">
                <a:latin typeface="verdana" panose="020B0604030504040204" pitchFamily="34" charset="0"/>
              </a:rPr>
              <a:t>args</a:t>
            </a:r>
            <a:r>
              <a:rPr lang="en-US" sz="2400" dirty="0">
                <a:latin typeface="verdana" panose="020B0604030504040204" pitchFamily="34" charset="0"/>
              </a:rPr>
              <a:t>[]){  </a:t>
            </a:r>
          </a:p>
          <a:p>
            <a:pPr marL="0" indent="0">
              <a:buNone/>
            </a:pPr>
            <a:r>
              <a:rPr lang="en-US" sz="2400" dirty="0">
                <a:latin typeface="verdana" panose="020B0604030504040204" pitchFamily="34" charset="0"/>
              </a:rPr>
              <a:t>  </a:t>
            </a:r>
            <a:r>
              <a:rPr lang="en-US" sz="2400" dirty="0">
                <a:solidFill>
                  <a:srgbClr val="008200"/>
                </a:solidFill>
                <a:latin typeface="verdana" panose="020B0604030504040204" pitchFamily="34" charset="0"/>
              </a:rPr>
              <a:t>//Creating an object or instance</a:t>
            </a:r>
            <a:r>
              <a:rPr lang="en-US" sz="2400" dirty="0">
                <a:latin typeface="verdana" panose="020B0604030504040204" pitchFamily="34" charset="0"/>
              </a:rPr>
              <a:t>  </a:t>
            </a:r>
          </a:p>
          <a:p>
            <a:pPr marL="0" indent="0">
              <a:buNone/>
            </a:pPr>
            <a:r>
              <a:rPr lang="en-US" sz="2400" dirty="0">
                <a:latin typeface="verdana" panose="020B0604030504040204" pitchFamily="34" charset="0"/>
              </a:rPr>
              <a:t>  Student s1=</a:t>
            </a:r>
            <a:r>
              <a:rPr lang="en-US" sz="2400" b="1" dirty="0">
                <a:solidFill>
                  <a:srgbClr val="006699"/>
                </a:solidFill>
                <a:latin typeface="verdana" panose="020B0604030504040204" pitchFamily="34" charset="0"/>
              </a:rPr>
              <a:t>new</a:t>
            </a:r>
            <a:r>
              <a:rPr lang="en-US" sz="2400" dirty="0">
                <a:latin typeface="verdana" panose="020B0604030504040204" pitchFamily="34" charset="0"/>
              </a:rPr>
              <a:t> Student();  </a:t>
            </a:r>
            <a:r>
              <a:rPr lang="en-US" sz="2400" dirty="0">
                <a:solidFill>
                  <a:srgbClr val="008200"/>
                </a:solidFill>
                <a:latin typeface="verdana" panose="020B0604030504040204" pitchFamily="34" charset="0"/>
              </a:rPr>
              <a:t>//creating an object of Student</a:t>
            </a:r>
            <a:r>
              <a:rPr lang="en-US" sz="2400" dirty="0">
                <a:latin typeface="verdana" panose="020B0604030504040204" pitchFamily="34" charset="0"/>
              </a:rPr>
              <a:t>  </a:t>
            </a:r>
          </a:p>
          <a:p>
            <a:pPr marL="0" indent="0">
              <a:buNone/>
            </a:pPr>
            <a:r>
              <a:rPr lang="en-US" sz="2400" dirty="0">
                <a:latin typeface="verdana" panose="020B0604030504040204" pitchFamily="34" charset="0"/>
              </a:rPr>
              <a:t>  </a:t>
            </a:r>
            <a:r>
              <a:rPr lang="en-US" sz="2400" dirty="0">
                <a:solidFill>
                  <a:srgbClr val="008200"/>
                </a:solidFill>
                <a:latin typeface="verdana" panose="020B0604030504040204" pitchFamily="34" charset="0"/>
              </a:rPr>
              <a:t>//Printing values of the object</a:t>
            </a:r>
            <a:r>
              <a:rPr lang="en-US" sz="2400" dirty="0">
                <a:latin typeface="verdana" panose="020B0604030504040204" pitchFamily="34" charset="0"/>
              </a:rPr>
              <a:t>  </a:t>
            </a:r>
          </a:p>
          <a:p>
            <a:pPr marL="0" indent="0">
              <a:buNone/>
            </a:pPr>
            <a:r>
              <a:rPr lang="en-US" sz="2400" dirty="0">
                <a:latin typeface="verdana" panose="020B0604030504040204" pitchFamily="34" charset="0"/>
              </a:rPr>
              <a:t>  </a:t>
            </a:r>
            <a:r>
              <a:rPr lang="en-US" sz="2400" dirty="0" err="1">
                <a:latin typeface="verdana" panose="020B0604030504040204" pitchFamily="34" charset="0"/>
              </a:rPr>
              <a:t>System.out.println</a:t>
            </a:r>
            <a:r>
              <a:rPr lang="en-US" sz="2400" dirty="0">
                <a:latin typeface="verdana" panose="020B0604030504040204" pitchFamily="34" charset="0"/>
              </a:rPr>
              <a:t>(s1.id);  </a:t>
            </a:r>
            <a:r>
              <a:rPr lang="en-US" sz="2400" dirty="0">
                <a:solidFill>
                  <a:srgbClr val="008200"/>
                </a:solidFill>
                <a:latin typeface="verdana" panose="020B0604030504040204" pitchFamily="34" charset="0"/>
              </a:rPr>
              <a:t>//accessing member through reference variable</a:t>
            </a:r>
            <a:r>
              <a:rPr lang="en-US" sz="2400" dirty="0">
                <a:latin typeface="verdana" panose="020B0604030504040204" pitchFamily="34" charset="0"/>
              </a:rPr>
              <a:t>  </a:t>
            </a:r>
          </a:p>
          <a:p>
            <a:pPr marL="0" indent="0">
              <a:buNone/>
            </a:pPr>
            <a:r>
              <a:rPr lang="en-US" sz="2400" dirty="0">
                <a:latin typeface="verdana" panose="020B0604030504040204" pitchFamily="34" charset="0"/>
              </a:rPr>
              <a:t> </a:t>
            </a:r>
            <a:r>
              <a:rPr lang="en-US" sz="2400" dirty="0" err="1">
                <a:latin typeface="verdana" panose="020B0604030504040204" pitchFamily="34" charset="0"/>
              </a:rPr>
              <a:t>System.out.println</a:t>
            </a:r>
            <a:r>
              <a:rPr lang="en-US" sz="2400" dirty="0">
                <a:latin typeface="verdana" panose="020B0604030504040204" pitchFamily="34" charset="0"/>
              </a:rPr>
              <a:t>(s1.name);  </a:t>
            </a:r>
          </a:p>
          <a:p>
            <a:pPr marL="0" indent="0">
              <a:buNone/>
            </a:pPr>
            <a:r>
              <a:rPr lang="en-US" sz="2400" dirty="0">
                <a:latin typeface="verdana" panose="020B0604030504040204" pitchFamily="34" charset="0"/>
              </a:rPr>
              <a:t> }  </a:t>
            </a:r>
          </a:p>
          <a:p>
            <a:pPr marL="0" indent="0">
              <a:buNone/>
            </a:pPr>
            <a:r>
              <a:rPr lang="en-US" sz="2400" dirty="0">
                <a:latin typeface="verdana" panose="020B0604030504040204" pitchFamily="34" charset="0"/>
              </a:rPr>
              <a:t>}</a:t>
            </a:r>
          </a:p>
          <a:p>
            <a:pPr>
              <a:lnSpc>
                <a:spcPct val="200000"/>
              </a:lnSpc>
            </a:pPr>
            <a:endParaRPr lang="en-US" sz="2400" dirty="0"/>
          </a:p>
        </p:txBody>
      </p:sp>
      <p:sp>
        <p:nvSpPr>
          <p:cNvPr id="3" name="Rectangle 2">
            <a:extLst>
              <a:ext uri="{FF2B5EF4-FFF2-40B4-BE49-F238E27FC236}">
                <a16:creationId xmlns:a16="http://schemas.microsoft.com/office/drawing/2014/main" id="{F9BFA6B7-D7AC-4B45-8BC1-D62BEB5FC1D1}"/>
              </a:ext>
            </a:extLst>
          </p:cNvPr>
          <p:cNvSpPr/>
          <p:nvPr/>
        </p:nvSpPr>
        <p:spPr>
          <a:xfrm>
            <a:off x="9526748" y="4197311"/>
            <a:ext cx="2033666" cy="923330"/>
          </a:xfrm>
          <a:prstGeom prst="rect">
            <a:avLst/>
          </a:prstGeom>
        </p:spPr>
        <p:txBody>
          <a:bodyPr wrap="square">
            <a:spAutoFit/>
          </a:bodyPr>
          <a:lstStyle/>
          <a:p>
            <a:r>
              <a:rPr lang="en-US" b="1" dirty="0">
                <a:latin typeface="verdana" panose="020B0604030504040204" pitchFamily="34" charset="0"/>
              </a:rPr>
              <a:t>Output:</a:t>
            </a:r>
          </a:p>
          <a:p>
            <a:pPr lvl="0"/>
            <a:r>
              <a:rPr lang="en-US" dirty="0">
                <a:latin typeface="Arial Unicode MS" panose="020B0604020202020204" pitchFamily="34" charset="-128"/>
              </a:rPr>
              <a:t>0 </a:t>
            </a:r>
          </a:p>
          <a:p>
            <a:pPr lvl="0"/>
            <a:r>
              <a:rPr lang="en-US" dirty="0">
                <a:latin typeface="Arial Unicode MS" panose="020B0604020202020204" pitchFamily="34" charset="-128"/>
              </a:rPr>
              <a:t>null</a:t>
            </a:r>
            <a:r>
              <a:rPr lang="en-US" sz="1600" dirty="0"/>
              <a:t> </a:t>
            </a:r>
            <a:endParaRPr lang="en-US" sz="4400" dirty="0">
              <a:latin typeface="Arial" panose="020B0604020202020204" pitchFamily="34" charset="0"/>
            </a:endParaRPr>
          </a:p>
        </p:txBody>
      </p:sp>
    </p:spTree>
    <p:extLst>
      <p:ext uri="{BB962C8B-B14F-4D97-AF65-F5344CB8AC3E}">
        <p14:creationId xmlns:p14="http://schemas.microsoft.com/office/powerpoint/2010/main" val="146124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Ways to initialize object</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r>
              <a:rPr lang="en-US" sz="2400" dirty="0">
                <a:latin typeface="verdana" panose="020B0604030504040204" pitchFamily="34" charset="0"/>
              </a:rPr>
              <a:t>There are 3 ways to initialize object in Java.</a:t>
            </a:r>
          </a:p>
          <a:p>
            <a:pPr>
              <a:buFont typeface="+mj-lt"/>
              <a:buAutoNum type="arabicPeriod"/>
            </a:pPr>
            <a:r>
              <a:rPr lang="en-US" sz="2400" dirty="0">
                <a:latin typeface="verdana" panose="020B0604030504040204" pitchFamily="34" charset="0"/>
              </a:rPr>
              <a:t>By reference variable</a:t>
            </a:r>
          </a:p>
          <a:p>
            <a:pPr>
              <a:buFont typeface="+mj-lt"/>
              <a:buAutoNum type="arabicPeriod"/>
            </a:pPr>
            <a:r>
              <a:rPr lang="en-US" sz="2400" dirty="0">
                <a:latin typeface="verdana" panose="020B0604030504040204" pitchFamily="34" charset="0"/>
              </a:rPr>
              <a:t>By method</a:t>
            </a:r>
          </a:p>
          <a:p>
            <a:pPr>
              <a:buFont typeface="+mj-lt"/>
              <a:buAutoNum type="arabicPeriod"/>
            </a:pPr>
            <a:r>
              <a:rPr lang="en-US" sz="2400" dirty="0">
                <a:latin typeface="verdana" panose="020B0604030504040204" pitchFamily="34" charset="0"/>
              </a:rPr>
              <a:t>By constructor</a:t>
            </a:r>
          </a:p>
        </p:txBody>
      </p:sp>
    </p:spTree>
    <p:extLst>
      <p:ext uri="{BB962C8B-B14F-4D97-AF65-F5344CB8AC3E}">
        <p14:creationId xmlns:p14="http://schemas.microsoft.com/office/powerpoint/2010/main" val="1433971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1) Initialization through reference</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a:bodyPr>
          <a:lstStyle/>
          <a:p>
            <a:pPr algn="just"/>
            <a:r>
              <a:rPr lang="en-US" sz="2800" dirty="0"/>
              <a:t>Initializing an object means storing data into the object. Let's see a simple example where we are going to initialize the object through a reference variable.</a:t>
            </a:r>
          </a:p>
          <a:p>
            <a:pPr algn="just"/>
            <a:r>
              <a:rPr lang="en-US" sz="2800" b="1" dirty="0">
                <a:solidFill>
                  <a:srgbClr val="FF0000"/>
                </a:solidFill>
              </a:rPr>
              <a:t>Driver Class: </a:t>
            </a:r>
            <a:r>
              <a:rPr lang="en-US" sz="2800" dirty="0"/>
              <a:t>Class which contains main method is called main Class or driver class.</a:t>
            </a:r>
          </a:p>
          <a:p>
            <a:r>
              <a:rPr lang="en-US" sz="2800" b="1" dirty="0"/>
              <a:t>class</a:t>
            </a:r>
            <a:r>
              <a:rPr lang="en-US" sz="2800" dirty="0"/>
              <a:t> Student{  </a:t>
            </a:r>
          </a:p>
          <a:p>
            <a:r>
              <a:rPr lang="en-US" sz="2800" dirty="0"/>
              <a:t> </a:t>
            </a:r>
            <a:r>
              <a:rPr lang="en-US" sz="2800" b="1" dirty="0"/>
              <a:t>int</a:t>
            </a:r>
            <a:r>
              <a:rPr lang="en-US" sz="2800" dirty="0"/>
              <a:t> id;  </a:t>
            </a:r>
          </a:p>
          <a:p>
            <a:r>
              <a:rPr lang="en-US" sz="2800" dirty="0"/>
              <a:t> String name;  </a:t>
            </a:r>
          </a:p>
          <a:p>
            <a:r>
              <a:rPr lang="en-US" sz="2800" dirty="0"/>
              <a:t>}  </a:t>
            </a:r>
          </a:p>
        </p:txBody>
      </p:sp>
    </p:spTree>
    <p:extLst>
      <p:ext uri="{BB962C8B-B14F-4D97-AF65-F5344CB8AC3E}">
        <p14:creationId xmlns:p14="http://schemas.microsoft.com/office/powerpoint/2010/main" val="388369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1) Initialization through reference</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a:bodyPr>
          <a:lstStyle/>
          <a:p>
            <a:r>
              <a:rPr lang="en-US" sz="2800" dirty="0">
                <a:solidFill>
                  <a:srgbClr val="FF0000"/>
                </a:solidFill>
              </a:rPr>
              <a:t>// driver class</a:t>
            </a:r>
            <a:endParaRPr lang="en-US" sz="2800" b="1" dirty="0"/>
          </a:p>
          <a:p>
            <a:r>
              <a:rPr lang="en-US" sz="2400" b="1" dirty="0"/>
              <a:t>class</a:t>
            </a:r>
            <a:r>
              <a:rPr lang="en-US" sz="2400" dirty="0"/>
              <a:t> TestStudent2 {  </a:t>
            </a:r>
            <a:r>
              <a:rPr lang="en-US" sz="2400" dirty="0">
                <a:solidFill>
                  <a:srgbClr val="FF0000"/>
                </a:solidFill>
              </a:rPr>
              <a:t>            </a:t>
            </a:r>
          </a:p>
          <a:p>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r>
              <a:rPr lang="en-US" sz="2400" dirty="0"/>
              <a:t>  Student s1=</a:t>
            </a:r>
            <a:r>
              <a:rPr lang="en-US" sz="2400" b="1" dirty="0"/>
              <a:t>new</a:t>
            </a:r>
            <a:r>
              <a:rPr lang="en-US" sz="2400" dirty="0"/>
              <a:t> Student();  </a:t>
            </a:r>
          </a:p>
          <a:p>
            <a:r>
              <a:rPr lang="en-US" sz="2400" dirty="0"/>
              <a:t>  s1.id=101;  </a:t>
            </a:r>
          </a:p>
          <a:p>
            <a:r>
              <a:rPr lang="en-US" sz="2400" dirty="0"/>
              <a:t>  s1.name="</a:t>
            </a:r>
            <a:r>
              <a:rPr lang="en-US" sz="2400" dirty="0" err="1"/>
              <a:t>Sonoo</a:t>
            </a:r>
            <a:r>
              <a:rPr lang="en-US" sz="2400" dirty="0"/>
              <a:t>";  </a:t>
            </a:r>
          </a:p>
          <a:p>
            <a:r>
              <a:rPr lang="en-US" sz="2400" dirty="0"/>
              <a:t>  System.out.println(s1.id+" "+s1.name); //printing members with a white space  </a:t>
            </a:r>
          </a:p>
          <a:p>
            <a:r>
              <a:rPr lang="en-US" sz="2400" dirty="0"/>
              <a:t> }  }  </a:t>
            </a:r>
          </a:p>
          <a:p>
            <a:pPr>
              <a:lnSpc>
                <a:spcPct val="200000"/>
              </a:lnSpc>
            </a:pPr>
            <a:endParaRPr lang="en-US" sz="2400" dirty="0"/>
          </a:p>
        </p:txBody>
      </p:sp>
      <p:sp>
        <p:nvSpPr>
          <p:cNvPr id="3" name="Rectangle 2">
            <a:extLst>
              <a:ext uri="{FF2B5EF4-FFF2-40B4-BE49-F238E27FC236}">
                <a16:creationId xmlns:a16="http://schemas.microsoft.com/office/drawing/2014/main" id="{BA283531-917E-4C8A-BE88-32842D3A8F9D}"/>
              </a:ext>
            </a:extLst>
          </p:cNvPr>
          <p:cNvSpPr/>
          <p:nvPr/>
        </p:nvSpPr>
        <p:spPr>
          <a:xfrm>
            <a:off x="9713626" y="2652542"/>
            <a:ext cx="1603949" cy="923330"/>
          </a:xfrm>
          <a:prstGeom prst="rect">
            <a:avLst/>
          </a:prstGeom>
        </p:spPr>
        <p:txBody>
          <a:bodyPr wrap="square">
            <a:spAutoFit/>
          </a:bodyPr>
          <a:lstStyle/>
          <a:p>
            <a:pPr lvl="0"/>
            <a:r>
              <a:rPr lang="en-US" b="1" dirty="0">
                <a:latin typeface="Arial Unicode MS" panose="020B0604020202020204" pitchFamily="34" charset="-128"/>
              </a:rPr>
              <a:t>Output</a:t>
            </a:r>
          </a:p>
          <a:p>
            <a:pPr lvl="0"/>
            <a:r>
              <a:rPr lang="en-US" dirty="0">
                <a:latin typeface="Arial Unicode MS" panose="020B0604020202020204" pitchFamily="34" charset="-128"/>
              </a:rPr>
              <a:t>101 </a:t>
            </a:r>
            <a:r>
              <a:rPr lang="en-US" dirty="0" err="1">
                <a:latin typeface="Arial Unicode MS" panose="020B0604020202020204" pitchFamily="34" charset="-128"/>
              </a:rPr>
              <a:t>Sonoo</a:t>
            </a:r>
            <a:r>
              <a:rPr lang="en-US" sz="1600" dirty="0"/>
              <a:t> </a:t>
            </a:r>
            <a:endParaRPr lang="en-US" sz="4400" dirty="0">
              <a:latin typeface="Arial" panose="020B0604020202020204" pitchFamily="34" charset="0"/>
            </a:endParaRPr>
          </a:p>
          <a:p>
            <a:endParaRPr lang="en-US" b="1" dirty="0"/>
          </a:p>
        </p:txBody>
      </p:sp>
    </p:spTree>
    <p:extLst>
      <p:ext uri="{BB962C8B-B14F-4D97-AF65-F5344CB8AC3E}">
        <p14:creationId xmlns:p14="http://schemas.microsoft.com/office/powerpoint/2010/main" val="2860804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2) Initialization through method</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02078"/>
          </a:xfrm>
        </p:spPr>
        <p:txBody>
          <a:bodyPr>
            <a:normAutofit/>
          </a:bodyPr>
          <a:lstStyle/>
          <a:p>
            <a:pPr algn="just">
              <a:lnSpc>
                <a:spcPct val="200000"/>
              </a:lnSpc>
            </a:pPr>
            <a:r>
              <a:rPr lang="en-US" sz="2400" dirty="0"/>
              <a:t>In this example, we are creating the two objects of Student class and initializing the value to these objects by invoking the </a:t>
            </a:r>
            <a:r>
              <a:rPr lang="en-US" sz="2400" dirty="0" err="1"/>
              <a:t>insertRecord</a:t>
            </a:r>
            <a:r>
              <a:rPr lang="en-US" sz="2400" dirty="0"/>
              <a:t> method. Here, we are displaying the state (data) of the objects by invoking the </a:t>
            </a:r>
            <a:r>
              <a:rPr lang="en-US" sz="2400" dirty="0" err="1"/>
              <a:t>displayInformation</a:t>
            </a:r>
            <a:r>
              <a:rPr lang="en-US" sz="2400" dirty="0"/>
              <a:t>() method.</a:t>
            </a:r>
          </a:p>
          <a:p>
            <a:pPr marL="0" indent="0" algn="just">
              <a:buNone/>
            </a:pPr>
            <a:endParaRPr lang="en-US" sz="2800" dirty="0">
              <a:latin typeface="verdana" panose="020B0604030504040204" pitchFamily="34" charset="0"/>
            </a:endParaRPr>
          </a:p>
          <a:p>
            <a:pPr marL="0" indent="0" algn="just">
              <a:lnSpc>
                <a:spcPct val="200000"/>
              </a:lnSpc>
              <a:buNone/>
            </a:pPr>
            <a:endParaRPr lang="en-US" sz="2400" dirty="0"/>
          </a:p>
        </p:txBody>
      </p:sp>
    </p:spTree>
    <p:extLst>
      <p:ext uri="{BB962C8B-B14F-4D97-AF65-F5344CB8AC3E}">
        <p14:creationId xmlns:p14="http://schemas.microsoft.com/office/powerpoint/2010/main" val="137705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2) Initialization through method</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02078"/>
          </a:xfrm>
        </p:spPr>
        <p:txBody>
          <a:bodyPr>
            <a:normAutofit lnSpcReduction="10000"/>
          </a:bodyPr>
          <a:lstStyle/>
          <a:p>
            <a:pPr marL="0" indent="0">
              <a:buNone/>
            </a:pPr>
            <a:r>
              <a:rPr lang="en-US" sz="2400" b="1" dirty="0"/>
              <a:t>  class</a:t>
            </a:r>
            <a:r>
              <a:rPr lang="en-US" sz="2400" dirty="0"/>
              <a:t> Student{  </a:t>
            </a:r>
          </a:p>
          <a:p>
            <a:r>
              <a:rPr lang="en-US" sz="2400" dirty="0"/>
              <a:t> </a:t>
            </a:r>
            <a:r>
              <a:rPr lang="en-US" sz="2400" b="1" dirty="0"/>
              <a:t>int</a:t>
            </a:r>
            <a:r>
              <a:rPr lang="en-US" sz="2400" dirty="0"/>
              <a:t> </a:t>
            </a:r>
            <a:r>
              <a:rPr lang="en-US" sz="2400" dirty="0" err="1"/>
              <a:t>rollno</a:t>
            </a:r>
            <a:r>
              <a:rPr lang="en-US" sz="2400" dirty="0"/>
              <a:t>;  </a:t>
            </a:r>
          </a:p>
          <a:p>
            <a:r>
              <a:rPr lang="en-US" sz="2400" dirty="0"/>
              <a:t> String name;  </a:t>
            </a:r>
          </a:p>
          <a:p>
            <a:r>
              <a:rPr lang="en-US" sz="2400" dirty="0"/>
              <a:t> </a:t>
            </a:r>
            <a:r>
              <a:rPr lang="en-US" sz="2400" b="1" dirty="0"/>
              <a:t>void</a:t>
            </a:r>
            <a:r>
              <a:rPr lang="en-US" sz="2400" dirty="0"/>
              <a:t> </a:t>
            </a:r>
            <a:r>
              <a:rPr lang="en-US" sz="2400" dirty="0" err="1"/>
              <a:t>insertRecord</a:t>
            </a:r>
            <a:r>
              <a:rPr lang="en-US" sz="2400" dirty="0"/>
              <a:t>(</a:t>
            </a:r>
            <a:r>
              <a:rPr lang="en-US" sz="2400" b="1" dirty="0"/>
              <a:t>int</a:t>
            </a:r>
            <a:r>
              <a:rPr lang="en-US" sz="2400" dirty="0"/>
              <a:t> r, String n){  </a:t>
            </a:r>
          </a:p>
          <a:p>
            <a:r>
              <a:rPr lang="en-US" sz="2400" dirty="0"/>
              <a:t>  </a:t>
            </a:r>
            <a:r>
              <a:rPr lang="en-US" sz="2400" dirty="0" err="1"/>
              <a:t>rollno</a:t>
            </a:r>
            <a:r>
              <a:rPr lang="en-US" sz="2400" dirty="0"/>
              <a:t>=r;  </a:t>
            </a:r>
          </a:p>
          <a:p>
            <a:r>
              <a:rPr lang="en-US" sz="2400" dirty="0"/>
              <a:t>  name=n;  </a:t>
            </a:r>
          </a:p>
          <a:p>
            <a:r>
              <a:rPr lang="en-US" sz="2400" dirty="0"/>
              <a:t> }  </a:t>
            </a:r>
          </a:p>
          <a:p>
            <a:r>
              <a:rPr lang="en-US" sz="2400" dirty="0"/>
              <a:t> </a:t>
            </a:r>
            <a:r>
              <a:rPr lang="en-US" sz="2400" b="1" dirty="0"/>
              <a:t>void</a:t>
            </a:r>
            <a:r>
              <a:rPr lang="en-US" sz="2400" dirty="0"/>
              <a:t> </a:t>
            </a:r>
            <a:r>
              <a:rPr lang="en-US" sz="2400" dirty="0" err="1"/>
              <a:t>displayInformation</a:t>
            </a:r>
            <a:r>
              <a:rPr lang="en-US" sz="2400" dirty="0"/>
              <a:t>(){</a:t>
            </a:r>
            <a:r>
              <a:rPr lang="en-US" sz="2400" dirty="0" err="1"/>
              <a:t>System.out.println</a:t>
            </a:r>
            <a:r>
              <a:rPr lang="en-US" sz="2400" dirty="0"/>
              <a:t>(</a:t>
            </a:r>
            <a:r>
              <a:rPr lang="en-US" sz="2400" dirty="0" err="1"/>
              <a:t>rollno</a:t>
            </a:r>
            <a:r>
              <a:rPr lang="en-US" sz="2400" dirty="0"/>
              <a:t>+" "+name);}  </a:t>
            </a:r>
          </a:p>
          <a:p>
            <a:r>
              <a:rPr lang="en-US" sz="2400" dirty="0"/>
              <a:t>}  </a:t>
            </a:r>
          </a:p>
          <a:p>
            <a:pPr marL="0" indent="0">
              <a:buNone/>
            </a:pPr>
            <a:endParaRPr lang="en-US" sz="2800" dirty="0">
              <a:latin typeface="verdana" panose="020B0604030504040204" pitchFamily="34" charset="0"/>
            </a:endParaRPr>
          </a:p>
          <a:p>
            <a:pPr marL="0" indent="0">
              <a:lnSpc>
                <a:spcPct val="200000"/>
              </a:lnSpc>
              <a:buNone/>
            </a:pPr>
            <a:endParaRPr lang="en-US" sz="2400" dirty="0"/>
          </a:p>
        </p:txBody>
      </p:sp>
    </p:spTree>
    <p:extLst>
      <p:ext uri="{BB962C8B-B14F-4D97-AF65-F5344CB8AC3E}">
        <p14:creationId xmlns:p14="http://schemas.microsoft.com/office/powerpoint/2010/main" val="1628214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2) Initialization through method…</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32058"/>
          </a:xfrm>
        </p:spPr>
        <p:txBody>
          <a:bodyPr>
            <a:normAutofit fontScale="85000" lnSpcReduction="20000"/>
          </a:bodyPr>
          <a:lstStyle/>
          <a:p>
            <a:pPr marL="0" indent="0">
              <a:buNone/>
            </a:pPr>
            <a:r>
              <a:rPr lang="en-US" sz="2400" b="1" dirty="0"/>
              <a:t> class</a:t>
            </a:r>
            <a:r>
              <a:rPr lang="en-US" sz="2400" dirty="0"/>
              <a:t> TestStudent4{ </a:t>
            </a:r>
          </a:p>
          <a:p>
            <a:pPr marL="0" indent="0">
              <a:buNone/>
            </a:pPr>
            <a:r>
              <a:rPr lang="en-US" sz="2400" dirty="0"/>
              <a:t> </a:t>
            </a:r>
          </a:p>
          <a:p>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r>
              <a:rPr lang="en-US" sz="2400" dirty="0"/>
              <a:t>  Student s1=</a:t>
            </a:r>
            <a:r>
              <a:rPr lang="en-US" sz="2400" b="1" dirty="0"/>
              <a:t>new</a:t>
            </a:r>
            <a:r>
              <a:rPr lang="en-US" sz="2400" dirty="0"/>
              <a:t> Student();  </a:t>
            </a:r>
          </a:p>
          <a:p>
            <a:r>
              <a:rPr lang="en-US" sz="2400" dirty="0"/>
              <a:t>  Student s2=</a:t>
            </a:r>
            <a:r>
              <a:rPr lang="en-US" sz="2400" b="1" dirty="0"/>
              <a:t>new</a:t>
            </a:r>
            <a:r>
              <a:rPr lang="en-US" sz="2400" dirty="0"/>
              <a:t> Student();  </a:t>
            </a:r>
          </a:p>
          <a:p>
            <a:r>
              <a:rPr lang="en-US" sz="2400" dirty="0"/>
              <a:t>  s1.insertRecord(111,"Karan");  </a:t>
            </a:r>
          </a:p>
          <a:p>
            <a:r>
              <a:rPr lang="en-US" sz="2400" dirty="0"/>
              <a:t>  s2.insertRecord(222,"Aryan");  </a:t>
            </a:r>
          </a:p>
          <a:p>
            <a:r>
              <a:rPr lang="en-US" sz="2400" dirty="0"/>
              <a:t>  s1.displayInformation();  </a:t>
            </a:r>
          </a:p>
          <a:p>
            <a:r>
              <a:rPr lang="en-US" sz="2400" dirty="0"/>
              <a:t>  s2.displayInformation();  </a:t>
            </a:r>
          </a:p>
          <a:p>
            <a:r>
              <a:rPr lang="en-US" sz="2400" dirty="0"/>
              <a:t> }  </a:t>
            </a:r>
          </a:p>
          <a:p>
            <a:r>
              <a:rPr lang="en-US" sz="2400" dirty="0"/>
              <a:t>}  </a:t>
            </a:r>
          </a:p>
          <a:p>
            <a:endParaRPr lang="en-US" sz="2800" dirty="0">
              <a:latin typeface="verdana" panose="020B0604030504040204" pitchFamily="34" charset="0"/>
            </a:endParaRPr>
          </a:p>
          <a:p>
            <a:pPr marL="0" indent="0">
              <a:lnSpc>
                <a:spcPct val="200000"/>
              </a:lnSpc>
              <a:buNone/>
            </a:pPr>
            <a:endParaRPr lang="en-US" sz="2400" dirty="0"/>
          </a:p>
        </p:txBody>
      </p:sp>
      <p:sp>
        <p:nvSpPr>
          <p:cNvPr id="5" name="Rectangle 4">
            <a:extLst>
              <a:ext uri="{FF2B5EF4-FFF2-40B4-BE49-F238E27FC236}">
                <a16:creationId xmlns:a16="http://schemas.microsoft.com/office/drawing/2014/main" id="{DC623AD0-F71F-464B-B416-8E815260519E}"/>
              </a:ext>
            </a:extLst>
          </p:cNvPr>
          <p:cNvSpPr/>
          <p:nvPr/>
        </p:nvSpPr>
        <p:spPr>
          <a:xfrm>
            <a:off x="9846111" y="2366565"/>
            <a:ext cx="1309569" cy="1169551"/>
          </a:xfrm>
          <a:prstGeom prst="rect">
            <a:avLst/>
          </a:prstGeom>
        </p:spPr>
        <p:txBody>
          <a:bodyPr wrap="square">
            <a:spAutoFit/>
          </a:bodyPr>
          <a:lstStyle/>
          <a:p>
            <a:pPr lvl="0"/>
            <a:r>
              <a:rPr lang="en-US" b="1" dirty="0">
                <a:latin typeface="Arial Unicode MS" panose="020B0604020202020204" pitchFamily="34" charset="-128"/>
              </a:rPr>
              <a:t>Output</a:t>
            </a:r>
          </a:p>
          <a:p>
            <a:pPr lvl="0"/>
            <a:r>
              <a:rPr lang="en-US" dirty="0">
                <a:latin typeface="Arial Unicode MS" panose="020B0604020202020204" pitchFamily="34" charset="-128"/>
              </a:rPr>
              <a:t>111 Karan 222 Aryan</a:t>
            </a:r>
            <a:r>
              <a:rPr lang="en-US" sz="1200" dirty="0">
                <a:solidFill>
                  <a:schemeClr val="tx1"/>
                </a:solidFill>
              </a:rPr>
              <a:t> </a:t>
            </a:r>
            <a:endParaRPr lang="en-US" sz="3600" dirty="0">
              <a:solidFill>
                <a:schemeClr val="tx1"/>
              </a:solidFill>
              <a:latin typeface="Arial" panose="020B0604020202020204" pitchFamily="34" charset="0"/>
            </a:endParaRPr>
          </a:p>
          <a:p>
            <a:endParaRPr lang="en-US" b="1" dirty="0"/>
          </a:p>
          <a:p>
            <a:endParaRPr lang="en-US" b="1" dirty="0"/>
          </a:p>
        </p:txBody>
      </p:sp>
    </p:spTree>
    <p:extLst>
      <p:ext uri="{BB962C8B-B14F-4D97-AF65-F5344CB8AC3E}">
        <p14:creationId xmlns:p14="http://schemas.microsoft.com/office/powerpoint/2010/main" val="2241058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2) Initialization through method…</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a:lnSpc>
                <a:spcPct val="100000"/>
              </a:lnSpc>
            </a:pPr>
            <a:r>
              <a:rPr lang="en-US" sz="2400" dirty="0"/>
              <a:t>As you can see in the below figure, object gets the memory in heap memory area. The reference variable refers to the object allocated in the heap memory area. Here, s1 and s2 both are reference variables that refer to the objects allocated in memory.</a:t>
            </a:r>
          </a:p>
          <a:p>
            <a:pPr algn="just">
              <a:lnSpc>
                <a:spcPct val="200000"/>
              </a:lnSpc>
            </a:pPr>
            <a:endParaRPr lang="en-US" sz="2400" dirty="0"/>
          </a:p>
        </p:txBody>
      </p:sp>
      <p:pic>
        <p:nvPicPr>
          <p:cNvPr id="5" name="Picture 2" descr="Object in Java with values">
            <a:extLst>
              <a:ext uri="{FF2B5EF4-FFF2-40B4-BE49-F238E27FC236}">
                <a16:creationId xmlns:a16="http://schemas.microsoft.com/office/drawing/2014/main" id="{0E917D9E-17F5-4ACF-8E4B-DBEB95199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7109" y="3072985"/>
            <a:ext cx="5531370" cy="313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07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2) Initialization through method…</a:t>
            </a:r>
          </a:p>
        </p:txBody>
      </p:sp>
      <p:pic>
        <p:nvPicPr>
          <p:cNvPr id="5" name="Picture 2" descr="Object in Java with values">
            <a:extLst>
              <a:ext uri="{FF2B5EF4-FFF2-40B4-BE49-F238E27FC236}">
                <a16:creationId xmlns:a16="http://schemas.microsoft.com/office/drawing/2014/main" id="{0E917D9E-17F5-4ACF-8E4B-DBEB95199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436" y="1862527"/>
            <a:ext cx="7824865" cy="420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66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lstStyle/>
          <a:p>
            <a:r>
              <a:rPr lang="en-US" b="1" dirty="0"/>
              <a:t>Contents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202210" y="1845733"/>
            <a:ext cx="10058400" cy="4330215"/>
          </a:xfrm>
        </p:spPr>
        <p:txBody>
          <a:bodyPr>
            <a:normAutofit fontScale="85000" lnSpcReduction="20000"/>
          </a:bodyPr>
          <a:lstStyle/>
          <a:p>
            <a:pPr marL="658368" lvl="1" indent="-457200" eaLnBrk="0" fontAlgn="base" hangingPunct="0">
              <a:lnSpc>
                <a:spcPct val="170000"/>
              </a:lnSpc>
              <a:spcBef>
                <a:spcPct val="0"/>
              </a:spcBef>
              <a:spcAft>
                <a:spcPct val="0"/>
              </a:spcAft>
              <a:buFont typeface="+mj-lt"/>
              <a:buAutoNum type="arabicParenR"/>
            </a:pPr>
            <a:r>
              <a:rPr lang="en-GB" sz="2400" dirty="0">
                <a:ea typeface="Roboto Condensed" panose="020B0604020202020204" charset="0"/>
                <a:cs typeface="Times New Roman" pitchFamily="18" charset="0"/>
              </a:rPr>
              <a:t>Object Oriented Programming </a:t>
            </a:r>
          </a:p>
          <a:p>
            <a:pPr marL="658368" lvl="1" indent="-457200" eaLnBrk="0" fontAlgn="base" hangingPunct="0">
              <a:lnSpc>
                <a:spcPct val="170000"/>
              </a:lnSpc>
              <a:spcBef>
                <a:spcPct val="0"/>
              </a:spcBef>
              <a:spcAft>
                <a:spcPct val="0"/>
              </a:spcAft>
              <a:buFont typeface="+mj-lt"/>
              <a:buAutoNum type="arabicParenR"/>
            </a:pPr>
            <a:r>
              <a:rPr lang="en-GB" sz="2400" dirty="0">
                <a:ea typeface="Roboto Condensed" panose="020B0604020202020204" charset="0"/>
                <a:cs typeface="Times New Roman" pitchFamily="18" charset="0"/>
              </a:rPr>
              <a:t>Classes and  Objects in Java</a:t>
            </a:r>
          </a:p>
          <a:p>
            <a:pPr marL="658368" lvl="1" indent="-457200" eaLnBrk="0" fontAlgn="base" hangingPunct="0">
              <a:lnSpc>
                <a:spcPct val="170000"/>
              </a:lnSpc>
              <a:spcBef>
                <a:spcPct val="0"/>
              </a:spcBef>
              <a:spcAft>
                <a:spcPct val="0"/>
              </a:spcAft>
              <a:buFont typeface="+mj-lt"/>
              <a:buAutoNum type="arabicParenR"/>
            </a:pPr>
            <a:r>
              <a:rPr lang="en-GB" sz="2400" dirty="0">
                <a:ea typeface="Roboto Condensed" panose="020B0604020202020204" charset="0"/>
                <a:cs typeface="Times New Roman" pitchFamily="18" charset="0"/>
              </a:rPr>
              <a:t>Ways to initialize objects </a:t>
            </a:r>
          </a:p>
          <a:p>
            <a:pPr marL="658368" lvl="1" indent="-457200" eaLnBrk="0" fontAlgn="base" hangingPunct="0">
              <a:lnSpc>
                <a:spcPct val="170000"/>
              </a:lnSpc>
              <a:spcBef>
                <a:spcPct val="0"/>
              </a:spcBef>
              <a:spcAft>
                <a:spcPct val="0"/>
              </a:spcAft>
              <a:buFont typeface="+mj-lt"/>
              <a:buAutoNum type="arabicParenR"/>
            </a:pPr>
            <a:r>
              <a:rPr lang="en-GB" sz="2400" dirty="0">
                <a:ea typeface="Roboto Condensed" panose="020B0604020202020204" charset="0"/>
                <a:cs typeface="Times New Roman" pitchFamily="18" charset="0"/>
              </a:rPr>
              <a:t>Anonymous objects</a:t>
            </a:r>
            <a:endParaRPr lang="en-AU" sz="2400" dirty="0">
              <a:ea typeface="Roboto Condensed" panose="020B0604020202020204" charset="0"/>
              <a:cs typeface="Times New Roman" pitchFamily="18" charset="0"/>
            </a:endParaRPr>
          </a:p>
          <a:p>
            <a:pPr marL="658368" lvl="1" indent="-457200" eaLnBrk="0" fontAlgn="base" hangingPunct="0">
              <a:lnSpc>
                <a:spcPct val="170000"/>
              </a:lnSpc>
              <a:spcBef>
                <a:spcPct val="0"/>
              </a:spcBef>
              <a:spcAft>
                <a:spcPct val="0"/>
              </a:spcAft>
              <a:buFont typeface="+mj-lt"/>
              <a:buAutoNum type="arabicParenR"/>
            </a:pPr>
            <a:r>
              <a:rPr lang="en-AU" sz="2400" dirty="0">
                <a:ea typeface="Roboto Condensed" panose="020B0604020202020204" charset="0"/>
                <a:cs typeface="Times New Roman" pitchFamily="18" charset="0"/>
              </a:rPr>
              <a:t>Access specifier</a:t>
            </a:r>
          </a:p>
          <a:p>
            <a:pPr marL="658368" lvl="1" indent="-457200" eaLnBrk="0" fontAlgn="base" hangingPunct="0">
              <a:lnSpc>
                <a:spcPct val="170000"/>
              </a:lnSpc>
              <a:spcBef>
                <a:spcPct val="0"/>
              </a:spcBef>
              <a:spcAft>
                <a:spcPct val="0"/>
              </a:spcAft>
              <a:buFont typeface="+mj-lt"/>
              <a:buAutoNum type="arabicParenR"/>
            </a:pPr>
            <a:r>
              <a:rPr lang="en-AU" sz="2400" dirty="0">
                <a:ea typeface="Roboto Condensed" panose="020B0604020202020204" charset="0"/>
                <a:cs typeface="Times New Roman" pitchFamily="18" charset="0"/>
              </a:rPr>
              <a:t>Constructors </a:t>
            </a:r>
          </a:p>
          <a:p>
            <a:pPr marL="658368" lvl="1" indent="-457200" eaLnBrk="0" fontAlgn="base" hangingPunct="0">
              <a:lnSpc>
                <a:spcPct val="170000"/>
              </a:lnSpc>
              <a:spcBef>
                <a:spcPct val="0"/>
              </a:spcBef>
              <a:spcAft>
                <a:spcPct val="0"/>
              </a:spcAft>
              <a:buFont typeface="+mj-lt"/>
              <a:buAutoNum type="arabicParenR"/>
            </a:pPr>
            <a:r>
              <a:rPr lang="en-AU" sz="2400" dirty="0">
                <a:ea typeface="Roboto Condensed" panose="020B0604020202020204" charset="0"/>
                <a:cs typeface="Times New Roman" pitchFamily="18" charset="0"/>
              </a:rPr>
              <a:t>Types of constructors</a:t>
            </a:r>
          </a:p>
          <a:p>
            <a:pPr marL="658368" lvl="1" indent="-457200" eaLnBrk="0" fontAlgn="base" hangingPunct="0">
              <a:lnSpc>
                <a:spcPct val="170000"/>
              </a:lnSpc>
              <a:spcBef>
                <a:spcPct val="0"/>
              </a:spcBef>
              <a:spcAft>
                <a:spcPct val="0"/>
              </a:spcAft>
              <a:buFont typeface="+mj-lt"/>
              <a:buAutoNum type="arabicParenR"/>
            </a:pPr>
            <a:r>
              <a:rPr lang="en-AU" sz="2400" dirty="0">
                <a:ea typeface="Roboto Condensed" panose="020B0604020202020204" charset="0"/>
                <a:cs typeface="Times New Roman" pitchFamily="18" charset="0"/>
              </a:rPr>
              <a:t>Constructor overloading</a:t>
            </a:r>
          </a:p>
          <a:p>
            <a:pPr marL="658368" lvl="1" indent="-457200" eaLnBrk="0" fontAlgn="base" hangingPunct="0">
              <a:lnSpc>
                <a:spcPct val="170000"/>
              </a:lnSpc>
              <a:spcBef>
                <a:spcPct val="0"/>
              </a:spcBef>
              <a:spcAft>
                <a:spcPct val="0"/>
              </a:spcAft>
              <a:buFont typeface="+mj-lt"/>
              <a:buAutoNum type="arabicParenR"/>
            </a:pPr>
            <a:r>
              <a:rPr lang="en-AU" sz="2400" dirty="0">
                <a:ea typeface="Roboto Condensed" panose="020B0604020202020204" charset="0"/>
                <a:cs typeface="Times New Roman" pitchFamily="18" charset="0"/>
              </a:rPr>
              <a:t>Copy constructor</a:t>
            </a:r>
          </a:p>
        </p:txBody>
      </p:sp>
    </p:spTree>
    <p:extLst>
      <p:ext uri="{BB962C8B-B14F-4D97-AF65-F5344CB8AC3E}">
        <p14:creationId xmlns:p14="http://schemas.microsoft.com/office/powerpoint/2010/main" val="251440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3) Initialization through a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fontScale="85000" lnSpcReduction="20000"/>
          </a:bodyPr>
          <a:lstStyle/>
          <a:p>
            <a:pPr marL="0" indent="0">
              <a:buNone/>
            </a:pPr>
            <a:r>
              <a:rPr lang="en-US" sz="2400" b="1" dirty="0">
                <a:solidFill>
                  <a:srgbClr val="006699"/>
                </a:solidFill>
                <a:latin typeface="verdana" panose="020B0604030504040204" pitchFamily="34" charset="0"/>
              </a:rPr>
              <a:t>    class</a:t>
            </a:r>
            <a:r>
              <a:rPr lang="en-US" sz="2400" dirty="0">
                <a:latin typeface="verdana" panose="020B0604030504040204" pitchFamily="34" charset="0"/>
              </a:rPr>
              <a:t> Student4{  </a:t>
            </a:r>
          </a:p>
          <a:p>
            <a:pPr marL="0" indent="0">
              <a:buNone/>
            </a:pPr>
            <a:r>
              <a:rPr lang="en-US" sz="2400" dirty="0">
                <a:latin typeface="verdana" panose="020B0604030504040204" pitchFamily="34" charset="0"/>
              </a:rPr>
              <a:t>    </a:t>
            </a:r>
            <a:r>
              <a:rPr lang="en-US" sz="2400" b="1" dirty="0">
                <a:solidFill>
                  <a:srgbClr val="006699"/>
                </a:solidFill>
                <a:latin typeface="verdana" panose="020B0604030504040204" pitchFamily="34" charset="0"/>
              </a:rPr>
              <a:t>int</a:t>
            </a:r>
            <a:r>
              <a:rPr lang="en-US" sz="2400" dirty="0">
                <a:latin typeface="verdana" panose="020B0604030504040204" pitchFamily="34" charset="0"/>
              </a:rPr>
              <a:t> id;  </a:t>
            </a:r>
          </a:p>
          <a:p>
            <a:pPr marL="0" indent="0">
              <a:buNone/>
            </a:pPr>
            <a:r>
              <a:rPr lang="en-US" sz="2400" dirty="0">
                <a:latin typeface="verdana" panose="020B0604030504040204" pitchFamily="34" charset="0"/>
              </a:rPr>
              <a:t>    String name;  </a:t>
            </a:r>
          </a:p>
          <a:p>
            <a:pPr marL="0" indent="0">
              <a:buNone/>
            </a:pPr>
            <a:r>
              <a:rPr lang="en-US" sz="2400" dirty="0">
                <a:latin typeface="verdana" panose="020B0604030504040204" pitchFamily="34" charset="0"/>
              </a:rPr>
              <a:t>    </a:t>
            </a:r>
            <a:r>
              <a:rPr lang="en-US" sz="2400" dirty="0">
                <a:solidFill>
                  <a:srgbClr val="008200"/>
                </a:solidFill>
                <a:latin typeface="verdana" panose="020B0604030504040204" pitchFamily="34" charset="0"/>
              </a:rPr>
              <a:t>//creating a parameterized constructor</a:t>
            </a:r>
            <a:r>
              <a:rPr lang="en-US" sz="2400" dirty="0">
                <a:latin typeface="verdana" panose="020B0604030504040204" pitchFamily="34" charset="0"/>
              </a:rPr>
              <a:t>  </a:t>
            </a:r>
          </a:p>
          <a:p>
            <a:pPr marL="0" indent="0">
              <a:buNone/>
            </a:pPr>
            <a:r>
              <a:rPr lang="en-US" sz="2400" dirty="0">
                <a:latin typeface="verdana" panose="020B0604030504040204" pitchFamily="34" charset="0"/>
              </a:rPr>
              <a:t>    Student4(</a:t>
            </a:r>
            <a:r>
              <a:rPr lang="en-US" sz="2400" b="1" dirty="0">
                <a:solidFill>
                  <a:srgbClr val="006699"/>
                </a:solidFill>
                <a:latin typeface="verdana" panose="020B0604030504040204" pitchFamily="34" charset="0"/>
              </a:rPr>
              <a:t>int</a:t>
            </a:r>
            <a:r>
              <a:rPr lang="en-US" sz="2400" dirty="0">
                <a:latin typeface="verdana" panose="020B0604030504040204" pitchFamily="34" charset="0"/>
              </a:rPr>
              <a:t> </a:t>
            </a:r>
            <a:r>
              <a:rPr lang="en-US" sz="2400" dirty="0" err="1">
                <a:latin typeface="verdana" panose="020B0604030504040204" pitchFamily="34" charset="0"/>
              </a:rPr>
              <a:t>i,String</a:t>
            </a:r>
            <a:r>
              <a:rPr lang="en-US" sz="2400" dirty="0">
                <a:latin typeface="verdana" panose="020B0604030504040204" pitchFamily="34" charset="0"/>
              </a:rPr>
              <a:t> n){  </a:t>
            </a:r>
          </a:p>
          <a:p>
            <a:pPr marL="0" indent="0">
              <a:buNone/>
            </a:pPr>
            <a:r>
              <a:rPr lang="en-US" sz="2400" dirty="0">
                <a:latin typeface="verdana" panose="020B0604030504040204" pitchFamily="34" charset="0"/>
              </a:rPr>
              <a:t>    id = </a:t>
            </a:r>
            <a:r>
              <a:rPr lang="en-US" sz="2400" dirty="0" err="1">
                <a:latin typeface="verdana" panose="020B0604030504040204" pitchFamily="34" charset="0"/>
              </a:rPr>
              <a:t>i</a:t>
            </a:r>
            <a:r>
              <a:rPr lang="en-US" sz="2400" dirty="0">
                <a:latin typeface="verdana" panose="020B0604030504040204" pitchFamily="34" charset="0"/>
              </a:rPr>
              <a:t>;  </a:t>
            </a:r>
          </a:p>
          <a:p>
            <a:pPr marL="0" indent="0">
              <a:buNone/>
            </a:pPr>
            <a:r>
              <a:rPr lang="en-US" sz="2400" dirty="0">
                <a:latin typeface="verdana" panose="020B0604030504040204" pitchFamily="34" charset="0"/>
              </a:rPr>
              <a:t>    name = n;  </a:t>
            </a:r>
          </a:p>
          <a:p>
            <a:pPr marL="0" indent="0">
              <a:buNone/>
            </a:pPr>
            <a:r>
              <a:rPr lang="en-US" sz="2400" dirty="0">
                <a:latin typeface="verdana" panose="020B0604030504040204" pitchFamily="34" charset="0"/>
              </a:rPr>
              <a:t>    }  </a:t>
            </a:r>
          </a:p>
          <a:p>
            <a:pPr marL="0" indent="0">
              <a:buNone/>
            </a:pPr>
            <a:r>
              <a:rPr lang="en-US" sz="2400" dirty="0">
                <a:latin typeface="verdana" panose="020B0604030504040204" pitchFamily="34" charset="0"/>
              </a:rPr>
              <a:t>    </a:t>
            </a:r>
            <a:r>
              <a:rPr lang="en-US" sz="2400" dirty="0">
                <a:solidFill>
                  <a:srgbClr val="008200"/>
                </a:solidFill>
                <a:latin typeface="verdana" panose="020B0604030504040204" pitchFamily="34" charset="0"/>
              </a:rPr>
              <a:t>//method to display the values</a:t>
            </a:r>
            <a:r>
              <a:rPr lang="en-US" sz="2400" dirty="0">
                <a:latin typeface="verdana" panose="020B0604030504040204" pitchFamily="34" charset="0"/>
              </a:rPr>
              <a:t>  </a:t>
            </a:r>
          </a:p>
          <a:p>
            <a:pPr marL="0" indent="0">
              <a:buNone/>
            </a:pPr>
            <a:r>
              <a:rPr lang="en-US" sz="2400" dirty="0">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latin typeface="verdana" panose="020B0604030504040204" pitchFamily="34" charset="0"/>
              </a:rPr>
              <a:t> display(){System.out.println(id+</a:t>
            </a:r>
            <a:r>
              <a:rPr lang="en-US" sz="2400" dirty="0">
                <a:solidFill>
                  <a:srgbClr val="0000FF"/>
                </a:solidFill>
                <a:latin typeface="verdana" panose="020B0604030504040204" pitchFamily="34" charset="0"/>
              </a:rPr>
              <a:t>" "</a:t>
            </a:r>
            <a:r>
              <a:rPr lang="en-US" sz="2400" dirty="0">
                <a:latin typeface="verdana" panose="020B0604030504040204" pitchFamily="34" charset="0"/>
              </a:rPr>
              <a:t>+name);}  </a:t>
            </a:r>
          </a:p>
          <a:p>
            <a:pPr marL="0" indent="0">
              <a:buNone/>
            </a:pPr>
            <a:endParaRPr lang="en-US" sz="2400" dirty="0"/>
          </a:p>
        </p:txBody>
      </p:sp>
    </p:spTree>
    <p:extLst>
      <p:ext uri="{BB962C8B-B14F-4D97-AF65-F5344CB8AC3E}">
        <p14:creationId xmlns:p14="http://schemas.microsoft.com/office/powerpoint/2010/main" val="2128138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3) Initialization through a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fontScale="92500" lnSpcReduction="10000"/>
          </a:bodyPr>
          <a:lstStyle/>
          <a:p>
            <a:pPr marL="0" indent="0">
              <a:buNone/>
            </a:pPr>
            <a:r>
              <a:rPr lang="en-US" sz="2400" dirty="0">
                <a:latin typeface="verdana" panose="020B0604030504040204" pitchFamily="34" charset="0"/>
              </a:rPr>
              <a:t>    </a:t>
            </a:r>
            <a:r>
              <a:rPr lang="en-US" sz="2400" b="1" dirty="0">
                <a:solidFill>
                  <a:srgbClr val="006699"/>
                </a:solidFill>
                <a:latin typeface="verdana" panose="020B0604030504040204" pitchFamily="34" charset="0"/>
              </a:rPr>
              <a:t>public</a:t>
            </a:r>
            <a:r>
              <a:rPr lang="en-US" sz="2400" dirty="0">
                <a:latin typeface="verdana" panose="020B0604030504040204" pitchFamily="34" charset="0"/>
              </a:rPr>
              <a:t> </a:t>
            </a:r>
            <a:r>
              <a:rPr lang="en-US" sz="2400" b="1" dirty="0">
                <a:solidFill>
                  <a:srgbClr val="006699"/>
                </a:solidFill>
                <a:latin typeface="verdana" panose="020B0604030504040204" pitchFamily="34" charset="0"/>
              </a:rPr>
              <a:t>static</a:t>
            </a:r>
            <a:r>
              <a:rPr lang="en-US" sz="2400" dirty="0">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latin typeface="verdana" panose="020B0604030504040204" pitchFamily="34" charset="0"/>
              </a:rPr>
              <a:t> main(String </a:t>
            </a:r>
            <a:r>
              <a:rPr lang="en-US" sz="2400" dirty="0" err="1">
                <a:latin typeface="verdana" panose="020B0604030504040204" pitchFamily="34" charset="0"/>
              </a:rPr>
              <a:t>args</a:t>
            </a:r>
            <a:r>
              <a:rPr lang="en-US" sz="2400" dirty="0">
                <a:latin typeface="verdana" panose="020B0604030504040204" pitchFamily="34" charset="0"/>
              </a:rPr>
              <a:t>[]){  </a:t>
            </a:r>
          </a:p>
          <a:p>
            <a:pPr marL="0" indent="0">
              <a:buNone/>
            </a:pPr>
            <a:r>
              <a:rPr lang="en-US" sz="2400" dirty="0">
                <a:latin typeface="verdana" panose="020B0604030504040204" pitchFamily="34" charset="0"/>
              </a:rPr>
              <a:t>    </a:t>
            </a:r>
            <a:r>
              <a:rPr lang="en-US" sz="2400" dirty="0">
                <a:solidFill>
                  <a:srgbClr val="008200"/>
                </a:solidFill>
                <a:latin typeface="verdana" panose="020B0604030504040204" pitchFamily="34" charset="0"/>
              </a:rPr>
              <a:t>//creating objects and passing values</a:t>
            </a:r>
            <a:r>
              <a:rPr lang="en-US" sz="2400" dirty="0">
                <a:latin typeface="verdana" panose="020B0604030504040204" pitchFamily="34" charset="0"/>
              </a:rPr>
              <a:t>  </a:t>
            </a:r>
          </a:p>
          <a:p>
            <a:pPr marL="0" indent="0">
              <a:buNone/>
            </a:pPr>
            <a:r>
              <a:rPr lang="en-US" sz="2400" dirty="0">
                <a:latin typeface="verdana" panose="020B0604030504040204" pitchFamily="34" charset="0"/>
              </a:rPr>
              <a:t>    Student4 s1 = </a:t>
            </a:r>
            <a:r>
              <a:rPr lang="en-US" sz="2400" b="1" dirty="0">
                <a:solidFill>
                  <a:srgbClr val="006699"/>
                </a:solidFill>
                <a:latin typeface="verdana" panose="020B0604030504040204" pitchFamily="34" charset="0"/>
              </a:rPr>
              <a:t>new</a:t>
            </a:r>
            <a:r>
              <a:rPr lang="en-US" sz="2400" dirty="0">
                <a:latin typeface="verdana" panose="020B0604030504040204" pitchFamily="34" charset="0"/>
              </a:rPr>
              <a:t> Student4(</a:t>
            </a:r>
            <a:r>
              <a:rPr lang="en-US" sz="2400" dirty="0">
                <a:solidFill>
                  <a:srgbClr val="C00000"/>
                </a:solidFill>
                <a:latin typeface="verdana" panose="020B0604030504040204" pitchFamily="34" charset="0"/>
              </a:rPr>
              <a:t>111</a:t>
            </a:r>
            <a:r>
              <a:rPr lang="en-US" sz="2400" dirty="0">
                <a:latin typeface="verdana" panose="020B0604030504040204" pitchFamily="34" charset="0"/>
              </a:rPr>
              <a:t>,</a:t>
            </a:r>
            <a:r>
              <a:rPr lang="en-US" sz="2400" dirty="0">
                <a:solidFill>
                  <a:srgbClr val="0000FF"/>
                </a:solidFill>
                <a:latin typeface="verdana" panose="020B0604030504040204" pitchFamily="34" charset="0"/>
              </a:rPr>
              <a:t>"Karan"</a:t>
            </a:r>
            <a:r>
              <a:rPr lang="en-US" sz="2400" dirty="0">
                <a:latin typeface="verdana" panose="020B0604030504040204" pitchFamily="34" charset="0"/>
              </a:rPr>
              <a:t>);  </a:t>
            </a:r>
          </a:p>
          <a:p>
            <a:pPr marL="0" indent="0">
              <a:buNone/>
            </a:pPr>
            <a:r>
              <a:rPr lang="en-US" sz="2400" dirty="0">
                <a:latin typeface="verdana" panose="020B0604030504040204" pitchFamily="34" charset="0"/>
              </a:rPr>
              <a:t>    Student4 s2 = </a:t>
            </a:r>
            <a:r>
              <a:rPr lang="en-US" sz="2400" b="1" dirty="0">
                <a:solidFill>
                  <a:srgbClr val="006699"/>
                </a:solidFill>
                <a:latin typeface="verdana" panose="020B0604030504040204" pitchFamily="34" charset="0"/>
              </a:rPr>
              <a:t>new</a:t>
            </a:r>
            <a:r>
              <a:rPr lang="en-US" sz="2400" dirty="0">
                <a:latin typeface="verdana" panose="020B0604030504040204" pitchFamily="34" charset="0"/>
              </a:rPr>
              <a:t> Student4(</a:t>
            </a:r>
            <a:r>
              <a:rPr lang="en-US" sz="2400" dirty="0">
                <a:solidFill>
                  <a:srgbClr val="C00000"/>
                </a:solidFill>
                <a:latin typeface="verdana" panose="020B0604030504040204" pitchFamily="34" charset="0"/>
              </a:rPr>
              <a:t>222</a:t>
            </a:r>
            <a:r>
              <a:rPr lang="en-US" sz="2400" dirty="0">
                <a:latin typeface="verdana" panose="020B0604030504040204" pitchFamily="34" charset="0"/>
              </a:rPr>
              <a:t>,</a:t>
            </a:r>
            <a:r>
              <a:rPr lang="en-US" sz="2400" dirty="0">
                <a:solidFill>
                  <a:srgbClr val="0000FF"/>
                </a:solidFill>
                <a:latin typeface="verdana" panose="020B0604030504040204" pitchFamily="34" charset="0"/>
              </a:rPr>
              <a:t>"Aryan"</a:t>
            </a:r>
            <a:r>
              <a:rPr lang="en-US" sz="2400" dirty="0">
                <a:latin typeface="verdana" panose="020B0604030504040204" pitchFamily="34" charset="0"/>
              </a:rPr>
              <a:t>);  </a:t>
            </a:r>
          </a:p>
          <a:p>
            <a:pPr marL="0" indent="0">
              <a:buNone/>
            </a:pPr>
            <a:r>
              <a:rPr lang="en-US" sz="2400" dirty="0">
                <a:latin typeface="verdana" panose="020B0604030504040204" pitchFamily="34" charset="0"/>
              </a:rPr>
              <a:t>    </a:t>
            </a:r>
            <a:r>
              <a:rPr lang="en-US" sz="2400" dirty="0">
                <a:solidFill>
                  <a:srgbClr val="008200"/>
                </a:solidFill>
                <a:latin typeface="verdana" panose="020B0604030504040204" pitchFamily="34" charset="0"/>
              </a:rPr>
              <a:t>//calling method to display the values of object</a:t>
            </a:r>
            <a:r>
              <a:rPr lang="en-US" sz="2400" dirty="0">
                <a:latin typeface="verdana" panose="020B0604030504040204" pitchFamily="34" charset="0"/>
              </a:rPr>
              <a:t>  </a:t>
            </a:r>
          </a:p>
          <a:p>
            <a:pPr marL="0" indent="0">
              <a:buNone/>
            </a:pPr>
            <a:r>
              <a:rPr lang="en-US" sz="2400" dirty="0">
                <a:latin typeface="verdana" panose="020B0604030504040204" pitchFamily="34" charset="0"/>
              </a:rPr>
              <a:t>    s1.display();  </a:t>
            </a:r>
          </a:p>
          <a:p>
            <a:pPr marL="0" indent="0">
              <a:buNone/>
            </a:pPr>
            <a:r>
              <a:rPr lang="en-US" sz="2400" dirty="0">
                <a:latin typeface="verdana" panose="020B0604030504040204" pitchFamily="34" charset="0"/>
              </a:rPr>
              <a:t>    s2.display();  </a:t>
            </a:r>
          </a:p>
          <a:p>
            <a:pPr marL="0" indent="0">
              <a:buNone/>
            </a:pPr>
            <a:r>
              <a:rPr lang="en-US" sz="2400" dirty="0">
                <a:latin typeface="verdana" panose="020B0604030504040204" pitchFamily="34" charset="0"/>
              </a:rPr>
              <a:t>   }  </a:t>
            </a:r>
          </a:p>
          <a:p>
            <a:pPr marL="0" indent="0">
              <a:buNone/>
            </a:pPr>
            <a:r>
              <a:rPr lang="en-US" sz="2400" dirty="0">
                <a:latin typeface="verdana" panose="020B0604030504040204" pitchFamily="34" charset="0"/>
              </a:rPr>
              <a:t>}  </a:t>
            </a:r>
          </a:p>
          <a:p>
            <a:pPr marL="0" indent="0">
              <a:buNone/>
            </a:pPr>
            <a:endParaRPr lang="en-US" sz="2400" dirty="0"/>
          </a:p>
        </p:txBody>
      </p:sp>
      <p:sp>
        <p:nvSpPr>
          <p:cNvPr id="5" name="Rectangle 4">
            <a:extLst>
              <a:ext uri="{FF2B5EF4-FFF2-40B4-BE49-F238E27FC236}">
                <a16:creationId xmlns:a16="http://schemas.microsoft.com/office/drawing/2014/main" id="{AC4EBFDB-351D-40F0-809B-A7E810BB78ED}"/>
              </a:ext>
            </a:extLst>
          </p:cNvPr>
          <p:cNvSpPr/>
          <p:nvPr/>
        </p:nvSpPr>
        <p:spPr>
          <a:xfrm>
            <a:off x="9303336" y="2351782"/>
            <a:ext cx="1821864" cy="1077218"/>
          </a:xfrm>
          <a:prstGeom prst="rect">
            <a:avLst/>
          </a:prstGeom>
        </p:spPr>
        <p:txBody>
          <a:bodyPr wrap="square">
            <a:spAutoFit/>
          </a:bodyPr>
          <a:lstStyle/>
          <a:p>
            <a:pPr lvl="0" eaLnBrk="0" fontAlgn="base" hangingPunct="0">
              <a:spcBef>
                <a:spcPct val="0"/>
              </a:spcBef>
              <a:spcAft>
                <a:spcPct val="0"/>
              </a:spcAft>
            </a:pPr>
            <a:r>
              <a:rPr lang="en-US" sz="1600" b="1" dirty="0">
                <a:latin typeface="verdana" panose="020B0604030504040204" pitchFamily="34" charset="0"/>
              </a:rPr>
              <a:t>Output:</a:t>
            </a:r>
            <a:endParaRPr lang="en-US" sz="1400" b="1" dirty="0">
              <a:solidFill>
                <a:schemeClr val="tx1"/>
              </a:solidFill>
            </a:endParaRPr>
          </a:p>
          <a:p>
            <a:pPr lvl="0" eaLnBrk="0" fontAlgn="base" hangingPunct="0">
              <a:spcBef>
                <a:spcPct val="0"/>
              </a:spcBef>
              <a:spcAft>
                <a:spcPct val="0"/>
              </a:spcAft>
            </a:pPr>
            <a:r>
              <a:rPr lang="en-US" sz="2400" dirty="0">
                <a:latin typeface="Arial Unicode MS" panose="020B0604020202020204" pitchFamily="34" charset="-128"/>
              </a:rPr>
              <a:t>111 Karan</a:t>
            </a:r>
          </a:p>
          <a:p>
            <a:pPr lvl="0" eaLnBrk="0" fontAlgn="base" hangingPunct="0">
              <a:spcBef>
                <a:spcPct val="0"/>
              </a:spcBef>
              <a:spcAft>
                <a:spcPct val="0"/>
              </a:spcAft>
            </a:pPr>
            <a:r>
              <a:rPr lang="en-US" sz="2400" dirty="0">
                <a:latin typeface="Arial Unicode MS" panose="020B0604020202020204" pitchFamily="34" charset="-128"/>
              </a:rPr>
              <a:t> 222 Aryan</a:t>
            </a:r>
            <a:endParaRPr lang="en-US" sz="40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44996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Anonymous object</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62038"/>
          </a:xfrm>
        </p:spPr>
        <p:txBody>
          <a:bodyPr>
            <a:normAutofit lnSpcReduction="10000"/>
          </a:bodyPr>
          <a:lstStyle/>
          <a:p>
            <a:pPr algn="just"/>
            <a:r>
              <a:rPr lang="en-US" sz="2800" dirty="0"/>
              <a:t>Anonymous simply means nameless. An object which has no reference is known as an anonymous object. It can be used at the time of object creation only.</a:t>
            </a:r>
          </a:p>
          <a:p>
            <a:pPr algn="just"/>
            <a:endParaRPr lang="en-US" sz="2800" dirty="0"/>
          </a:p>
          <a:p>
            <a:pPr algn="just"/>
            <a:r>
              <a:rPr lang="en-US" sz="2800" dirty="0"/>
              <a:t>If you have to use an object only once, an anonymous object is a good approach.</a:t>
            </a:r>
          </a:p>
          <a:p>
            <a:pPr algn="just"/>
            <a:endParaRPr lang="en-US" sz="2800" dirty="0"/>
          </a:p>
          <a:p>
            <a:pPr algn="just"/>
            <a:r>
              <a:rPr lang="en-US" sz="2800" dirty="0"/>
              <a:t>For example:</a:t>
            </a:r>
          </a:p>
          <a:p>
            <a:pPr algn="just"/>
            <a:r>
              <a:rPr lang="en-US" sz="3200" b="1" dirty="0"/>
              <a:t>new</a:t>
            </a:r>
            <a:r>
              <a:rPr lang="en-US" sz="3200" dirty="0"/>
              <a:t> Calculation();    //anonymous object  </a:t>
            </a:r>
          </a:p>
        </p:txBody>
      </p:sp>
    </p:spTree>
    <p:extLst>
      <p:ext uri="{BB962C8B-B14F-4D97-AF65-F5344CB8AC3E}">
        <p14:creationId xmlns:p14="http://schemas.microsoft.com/office/powerpoint/2010/main" val="1230156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Anonymous object</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62038"/>
          </a:xfrm>
        </p:spPr>
        <p:txBody>
          <a:bodyPr>
            <a:normAutofit/>
          </a:bodyPr>
          <a:lstStyle/>
          <a:p>
            <a:pPr marL="0" indent="0">
              <a:buNone/>
            </a:pPr>
            <a:r>
              <a:rPr lang="en-US" sz="2400" b="1" dirty="0"/>
              <a:t>Calling method through a reference:</a:t>
            </a:r>
          </a:p>
          <a:p>
            <a:r>
              <a:rPr lang="en-US" sz="2400" dirty="0"/>
              <a:t>Calculation c=</a:t>
            </a:r>
            <a:r>
              <a:rPr lang="en-US" sz="2400" b="1" dirty="0"/>
              <a:t>new</a:t>
            </a:r>
            <a:r>
              <a:rPr lang="en-US" sz="2400" dirty="0"/>
              <a:t> Calculation();  </a:t>
            </a:r>
          </a:p>
          <a:p>
            <a:r>
              <a:rPr lang="en-US" sz="2400" dirty="0" err="1"/>
              <a:t>c.fact</a:t>
            </a:r>
            <a:r>
              <a:rPr lang="en-US" sz="2400" dirty="0"/>
              <a:t>(5);  </a:t>
            </a:r>
          </a:p>
          <a:p>
            <a:pPr marL="0" indent="0">
              <a:buNone/>
            </a:pPr>
            <a:endParaRPr lang="en-US" sz="2400" dirty="0"/>
          </a:p>
          <a:p>
            <a:pPr marL="0" indent="0">
              <a:buNone/>
            </a:pPr>
            <a:r>
              <a:rPr lang="en-US" sz="2400" b="1" dirty="0"/>
              <a:t>Calling method through an anonymous object</a:t>
            </a:r>
          </a:p>
          <a:p>
            <a:r>
              <a:rPr lang="en-US" sz="2400" b="1" dirty="0"/>
              <a:t>new</a:t>
            </a:r>
            <a:r>
              <a:rPr lang="en-US" sz="2400" dirty="0"/>
              <a:t> Calculation().fact(5);</a:t>
            </a:r>
          </a:p>
        </p:txBody>
      </p:sp>
    </p:spTree>
    <p:extLst>
      <p:ext uri="{BB962C8B-B14F-4D97-AF65-F5344CB8AC3E}">
        <p14:creationId xmlns:p14="http://schemas.microsoft.com/office/powerpoint/2010/main" val="73442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Anonymous object…</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77028"/>
          </a:xfrm>
        </p:spPr>
        <p:txBody>
          <a:bodyPr>
            <a:normAutofit fontScale="70000" lnSpcReduction="20000"/>
          </a:bodyPr>
          <a:lstStyle/>
          <a:p>
            <a:r>
              <a:rPr lang="en-US" sz="2400" dirty="0"/>
              <a:t>Let's see the full example of an anonymous object in Java.</a:t>
            </a:r>
            <a:endParaRPr lang="en-US" sz="2400" b="1" dirty="0"/>
          </a:p>
          <a:p>
            <a:r>
              <a:rPr lang="en-US" sz="2400" b="1" dirty="0"/>
              <a:t>class</a:t>
            </a:r>
            <a:r>
              <a:rPr lang="en-US" sz="2400" dirty="0"/>
              <a:t> Calculation{  </a:t>
            </a:r>
          </a:p>
          <a:p>
            <a:r>
              <a:rPr lang="en-US" sz="2400" dirty="0"/>
              <a:t> </a:t>
            </a:r>
            <a:r>
              <a:rPr lang="en-US" sz="2400" b="1" dirty="0"/>
              <a:t>void</a:t>
            </a:r>
            <a:r>
              <a:rPr lang="en-US" sz="2400" dirty="0"/>
              <a:t> fact(</a:t>
            </a:r>
            <a:r>
              <a:rPr lang="en-US" sz="2400" b="1" dirty="0"/>
              <a:t>int</a:t>
            </a:r>
            <a:r>
              <a:rPr lang="en-US" sz="2400" dirty="0"/>
              <a:t>  n){  </a:t>
            </a:r>
          </a:p>
          <a:p>
            <a:r>
              <a:rPr lang="en-US" sz="2400" dirty="0"/>
              <a:t>  </a:t>
            </a:r>
            <a:r>
              <a:rPr lang="en-US" sz="2400" b="1" dirty="0"/>
              <a:t>int</a:t>
            </a:r>
            <a:r>
              <a:rPr lang="en-US" sz="2400" dirty="0"/>
              <a:t> fact=1;  </a:t>
            </a:r>
          </a:p>
          <a:p>
            <a:r>
              <a:rPr lang="en-US" sz="2400" dirty="0"/>
              <a:t>  </a:t>
            </a:r>
            <a:r>
              <a:rPr lang="en-US" sz="2400" b="1" dirty="0"/>
              <a:t>for</a:t>
            </a:r>
            <a:r>
              <a:rPr lang="en-US" sz="2400" dirty="0"/>
              <a:t>(</a:t>
            </a:r>
            <a:r>
              <a:rPr lang="en-US" sz="2400" b="1" dirty="0"/>
              <a:t>int</a:t>
            </a:r>
            <a:r>
              <a:rPr lang="en-US" sz="2400" dirty="0"/>
              <a:t> </a:t>
            </a:r>
            <a:r>
              <a:rPr lang="en-US" sz="2400" dirty="0" err="1"/>
              <a:t>i</a:t>
            </a:r>
            <a:r>
              <a:rPr lang="en-US" sz="2400" dirty="0"/>
              <a:t>=1;i&lt;=</a:t>
            </a:r>
            <a:r>
              <a:rPr lang="en-US" sz="2400" dirty="0" err="1"/>
              <a:t>n;i</a:t>
            </a:r>
            <a:r>
              <a:rPr lang="en-US" sz="2400" dirty="0"/>
              <a:t>++){  </a:t>
            </a:r>
          </a:p>
          <a:p>
            <a:r>
              <a:rPr lang="en-US" sz="2400" dirty="0"/>
              <a:t>   fact=fact*</a:t>
            </a:r>
            <a:r>
              <a:rPr lang="en-US" sz="2400" dirty="0" err="1"/>
              <a:t>i</a:t>
            </a:r>
            <a:r>
              <a:rPr lang="en-US" sz="2400" dirty="0"/>
              <a:t>;  </a:t>
            </a:r>
          </a:p>
          <a:p>
            <a:r>
              <a:rPr lang="en-US" sz="2400" dirty="0"/>
              <a:t>  }  </a:t>
            </a:r>
          </a:p>
          <a:p>
            <a:r>
              <a:rPr lang="en-US" sz="2400" dirty="0"/>
              <a:t> </a:t>
            </a:r>
            <a:r>
              <a:rPr lang="en-US" sz="2400" dirty="0" err="1"/>
              <a:t>System.out.println</a:t>
            </a:r>
            <a:r>
              <a:rPr lang="en-US" sz="2400" dirty="0"/>
              <a:t>("factorial is "+fact);  </a:t>
            </a:r>
          </a:p>
          <a:p>
            <a:r>
              <a:rPr lang="en-US" sz="2400" dirty="0"/>
              <a:t>}  </a:t>
            </a:r>
          </a:p>
          <a:p>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r>
              <a:rPr lang="en-US" sz="2400" dirty="0"/>
              <a:t> </a:t>
            </a:r>
            <a:r>
              <a:rPr lang="en-US" sz="2400" b="1" dirty="0"/>
              <a:t>new</a:t>
            </a:r>
            <a:r>
              <a:rPr lang="en-US" sz="2400" dirty="0"/>
              <a:t> Calculation().fact(5);     //calling method with anonymous object  </a:t>
            </a:r>
          </a:p>
          <a:p>
            <a:r>
              <a:rPr lang="en-US" sz="2400" dirty="0"/>
              <a:t>}  }</a:t>
            </a:r>
          </a:p>
          <a:p>
            <a:pPr>
              <a:lnSpc>
                <a:spcPct val="200000"/>
              </a:lnSpc>
            </a:pPr>
            <a:endParaRPr lang="en-US" sz="2400" dirty="0"/>
          </a:p>
        </p:txBody>
      </p:sp>
      <p:sp>
        <p:nvSpPr>
          <p:cNvPr id="5" name="Rectangle 4">
            <a:extLst>
              <a:ext uri="{FF2B5EF4-FFF2-40B4-BE49-F238E27FC236}">
                <a16:creationId xmlns:a16="http://schemas.microsoft.com/office/drawing/2014/main" id="{734108DE-A820-4F02-825A-9F9C38DBFEEF}"/>
              </a:ext>
            </a:extLst>
          </p:cNvPr>
          <p:cNvSpPr/>
          <p:nvPr/>
        </p:nvSpPr>
        <p:spPr>
          <a:xfrm>
            <a:off x="10012419" y="2242293"/>
            <a:ext cx="1441420" cy="523220"/>
          </a:xfrm>
          <a:prstGeom prst="rect">
            <a:avLst/>
          </a:prstGeom>
        </p:spPr>
        <p:txBody>
          <a:bodyPr wrap="none">
            <a:spAutoFit/>
          </a:bodyPr>
          <a:lstStyle/>
          <a:p>
            <a:pPr lvl="0" eaLnBrk="0" fontAlgn="base" hangingPunct="0">
              <a:spcBef>
                <a:spcPct val="0"/>
              </a:spcBef>
              <a:spcAft>
                <a:spcPct val="0"/>
              </a:spcAft>
            </a:pPr>
            <a:r>
              <a:rPr lang="en-US" b="1" dirty="0">
                <a:latin typeface="Arial Unicode MS" panose="020B0604020202020204" pitchFamily="34" charset="-128"/>
              </a:rPr>
              <a:t>Output</a:t>
            </a:r>
          </a:p>
          <a:p>
            <a:pPr lvl="0" eaLnBrk="0" fontAlgn="base" hangingPunct="0">
              <a:spcBef>
                <a:spcPct val="0"/>
              </a:spcBef>
              <a:spcAft>
                <a:spcPct val="0"/>
              </a:spcAft>
            </a:pPr>
            <a:r>
              <a:rPr lang="en-US" dirty="0">
                <a:latin typeface="Arial Unicode MS" panose="020B0604020202020204" pitchFamily="34" charset="-128"/>
              </a:rPr>
              <a:t>Factorial is 120</a:t>
            </a:r>
            <a:r>
              <a:rPr lang="en-US" sz="1200" dirty="0">
                <a:solidFill>
                  <a:schemeClr val="tx1"/>
                </a:solidFill>
              </a:rPr>
              <a:t> </a:t>
            </a:r>
            <a:endParaRPr lang="en-US" sz="3600" dirty="0">
              <a:solidFill>
                <a:schemeClr val="tx1"/>
              </a:solidFill>
              <a:latin typeface="Arial" panose="020B0604020202020204" pitchFamily="34" charset="0"/>
            </a:endParaRPr>
          </a:p>
        </p:txBody>
      </p:sp>
    </p:spTree>
    <p:extLst>
      <p:ext uri="{BB962C8B-B14F-4D97-AF65-F5344CB8AC3E}">
        <p14:creationId xmlns:p14="http://schemas.microsoft.com/office/powerpoint/2010/main" val="1280039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Access Specifier</a:t>
            </a:r>
            <a:endParaRPr lang="en-US"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97280" y="1845733"/>
            <a:ext cx="10058400" cy="4420156"/>
          </a:xfrm>
        </p:spPr>
        <p:txBody>
          <a:bodyPr>
            <a:normAutofit lnSpcReduction="10000"/>
          </a:bodyPr>
          <a:lstStyle/>
          <a:p>
            <a:r>
              <a:rPr lang="en-GB" sz="2800" dirty="0"/>
              <a:t>It specifies that member of a class is accessible outside or not. It may be public, protected or private or default.</a:t>
            </a:r>
          </a:p>
          <a:p>
            <a:pPr algn="just" fontAlgn="base">
              <a:buFont typeface="Wingdings" panose="05000000000000000000" pitchFamily="2" charset="2"/>
              <a:buChar char="v"/>
            </a:pPr>
            <a:r>
              <a:rPr lang="en-GB" sz="2800" dirty="0"/>
              <a:t>A </a:t>
            </a:r>
            <a:r>
              <a:rPr lang="en-GB" sz="2800" b="1" dirty="0"/>
              <a:t>private</a:t>
            </a:r>
            <a:r>
              <a:rPr lang="en-GB" sz="2800" dirty="0"/>
              <a:t> member is </a:t>
            </a:r>
            <a:r>
              <a:rPr lang="en-GB" sz="2800" i="1" dirty="0"/>
              <a:t>only</a:t>
            </a:r>
            <a:r>
              <a:rPr lang="en-GB" sz="2800" dirty="0"/>
              <a:t> accessible within the same class as it is declared.</a:t>
            </a:r>
          </a:p>
          <a:p>
            <a:pPr algn="just" fontAlgn="base">
              <a:buFont typeface="Wingdings" panose="05000000000000000000" pitchFamily="2" charset="2"/>
              <a:buChar char="v"/>
            </a:pPr>
            <a:r>
              <a:rPr lang="en-GB" sz="2800" dirty="0"/>
              <a:t>A member with </a:t>
            </a:r>
            <a:r>
              <a:rPr lang="en-GB" sz="2800" b="1" dirty="0"/>
              <a:t>no access modifier (Default )</a:t>
            </a:r>
            <a:r>
              <a:rPr lang="en-GB" sz="2800" dirty="0"/>
              <a:t> is only accessible within classes in the same package.</a:t>
            </a:r>
          </a:p>
          <a:p>
            <a:pPr algn="just" fontAlgn="base">
              <a:buFont typeface="Wingdings" panose="05000000000000000000" pitchFamily="2" charset="2"/>
              <a:buChar char="v"/>
            </a:pPr>
            <a:r>
              <a:rPr lang="en-GB" sz="2800" dirty="0"/>
              <a:t>A </a:t>
            </a:r>
            <a:r>
              <a:rPr lang="en-GB" sz="2800" b="1" dirty="0"/>
              <a:t>protected</a:t>
            </a:r>
            <a:r>
              <a:rPr lang="en-GB" sz="2800" dirty="0"/>
              <a:t> member is accessible within all classes in the same package </a:t>
            </a:r>
            <a:r>
              <a:rPr lang="en-GB" sz="2800" i="1" dirty="0"/>
              <a:t>and</a:t>
            </a:r>
            <a:r>
              <a:rPr lang="en-GB" sz="2800" dirty="0"/>
              <a:t> within subclasses in other packages.</a:t>
            </a:r>
          </a:p>
          <a:p>
            <a:pPr algn="just" fontAlgn="base">
              <a:buFont typeface="Wingdings" panose="05000000000000000000" pitchFamily="2" charset="2"/>
              <a:buChar char="v"/>
            </a:pPr>
            <a:r>
              <a:rPr lang="en-GB" sz="2800" dirty="0"/>
              <a:t>A </a:t>
            </a:r>
            <a:r>
              <a:rPr lang="en-GB" sz="2800" b="1" dirty="0"/>
              <a:t>public</a:t>
            </a:r>
            <a:r>
              <a:rPr lang="en-GB" sz="2800" dirty="0"/>
              <a:t> member is accessible to all classes (unless it resides in a </a:t>
            </a:r>
            <a:r>
              <a:rPr lang="en-GB" sz="2800" dirty="0">
                <a:hlinkClick r:id="rId2"/>
              </a:rPr>
              <a:t>module</a:t>
            </a:r>
            <a:r>
              <a:rPr lang="en-GB" sz="2800" dirty="0"/>
              <a:t> that does not export the package it is declared in).</a:t>
            </a:r>
          </a:p>
          <a:p>
            <a:endParaRPr lang="en-US" sz="28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1092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Access Specifier…</a:t>
            </a:r>
            <a:endParaRPr lang="en-US"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97280" y="1845733"/>
            <a:ext cx="10058400" cy="4345205"/>
          </a:xfrm>
        </p:spPr>
        <p:txBody>
          <a:bodyPr>
            <a:normAutofit/>
          </a:bodyPr>
          <a:lstStyle/>
          <a:p>
            <a:pPr fontAlgn="base">
              <a:buNone/>
            </a:pPr>
            <a:r>
              <a:rPr lang="en-GB" sz="2800" b="1" dirty="0"/>
              <a:t>Private</a:t>
            </a:r>
            <a:r>
              <a:rPr lang="en-GB" sz="2800" dirty="0"/>
              <a:t>: Limited access to class only</a:t>
            </a:r>
          </a:p>
          <a:p>
            <a:pPr fontAlgn="base">
              <a:buNone/>
            </a:pPr>
            <a:endParaRPr lang="en-GB" sz="2800" dirty="0"/>
          </a:p>
          <a:p>
            <a:pPr fontAlgn="base">
              <a:buNone/>
            </a:pPr>
            <a:r>
              <a:rPr lang="en-GB" sz="2800" b="1" dirty="0"/>
              <a:t>Default (no modifier)</a:t>
            </a:r>
            <a:r>
              <a:rPr lang="en-GB" sz="2800" dirty="0"/>
              <a:t>: Limited access to class and package</a:t>
            </a:r>
          </a:p>
          <a:p>
            <a:pPr fontAlgn="base">
              <a:buNone/>
            </a:pPr>
            <a:endParaRPr lang="en-GB" sz="2800" dirty="0"/>
          </a:p>
          <a:p>
            <a:pPr fontAlgn="base">
              <a:buNone/>
            </a:pPr>
            <a:r>
              <a:rPr lang="en-GB" sz="2800" b="1" dirty="0"/>
              <a:t>Protected</a:t>
            </a:r>
            <a:r>
              <a:rPr lang="en-GB" sz="2800" dirty="0"/>
              <a:t>: Limited access to class, package and subclasses (both inside and outside package)</a:t>
            </a:r>
          </a:p>
          <a:p>
            <a:pPr fontAlgn="base">
              <a:buNone/>
            </a:pPr>
            <a:endParaRPr lang="en-GB" sz="2800" dirty="0"/>
          </a:p>
          <a:p>
            <a:pPr fontAlgn="base">
              <a:buNone/>
            </a:pPr>
            <a:r>
              <a:rPr lang="en-GB" sz="2800" b="1" dirty="0"/>
              <a:t>Public</a:t>
            </a:r>
            <a:r>
              <a:rPr lang="en-GB" sz="2800" dirty="0"/>
              <a:t>: Accessible to class, package (all), and subclasses</a:t>
            </a:r>
          </a:p>
          <a:p>
            <a:endParaRPr lang="en-US" sz="28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5174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Access Specifier Table</a:t>
            </a:r>
            <a:endParaRPr lang="en-US" b="1"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175C6593-DEF0-442A-88F6-767428927BEE}"/>
              </a:ext>
            </a:extLst>
          </p:cNvPr>
          <p:cNvGraphicFramePr>
            <a:graphicFrameLocks noGrp="1"/>
          </p:cNvGraphicFramePr>
          <p:nvPr/>
        </p:nvGraphicFramePr>
        <p:xfrm>
          <a:off x="1155209" y="2163821"/>
          <a:ext cx="10058400" cy="3562632"/>
        </p:xfrm>
        <a:graphic>
          <a:graphicData uri="http://schemas.openxmlformats.org/drawingml/2006/table">
            <a:tbl>
              <a:tblPr/>
              <a:tblGrid>
                <a:gridCol w="2011680">
                  <a:extLst>
                    <a:ext uri="{9D8B030D-6E8A-4147-A177-3AD203B41FA5}">
                      <a16:colId xmlns:a16="http://schemas.microsoft.com/office/drawing/2014/main" val="1940944583"/>
                    </a:ext>
                  </a:extLst>
                </a:gridCol>
                <a:gridCol w="2011680">
                  <a:extLst>
                    <a:ext uri="{9D8B030D-6E8A-4147-A177-3AD203B41FA5}">
                      <a16:colId xmlns:a16="http://schemas.microsoft.com/office/drawing/2014/main" val="1008078888"/>
                    </a:ext>
                  </a:extLst>
                </a:gridCol>
                <a:gridCol w="2011680">
                  <a:extLst>
                    <a:ext uri="{9D8B030D-6E8A-4147-A177-3AD203B41FA5}">
                      <a16:colId xmlns:a16="http://schemas.microsoft.com/office/drawing/2014/main" val="3508825600"/>
                    </a:ext>
                  </a:extLst>
                </a:gridCol>
                <a:gridCol w="2011680">
                  <a:extLst>
                    <a:ext uri="{9D8B030D-6E8A-4147-A177-3AD203B41FA5}">
                      <a16:colId xmlns:a16="http://schemas.microsoft.com/office/drawing/2014/main" val="2216354677"/>
                    </a:ext>
                  </a:extLst>
                </a:gridCol>
                <a:gridCol w="2011680">
                  <a:extLst>
                    <a:ext uri="{9D8B030D-6E8A-4147-A177-3AD203B41FA5}">
                      <a16:colId xmlns:a16="http://schemas.microsoft.com/office/drawing/2014/main" val="765230363"/>
                    </a:ext>
                  </a:extLst>
                </a:gridCol>
              </a:tblGrid>
              <a:tr h="1114688">
                <a:tc>
                  <a:txBody>
                    <a:bodyPr/>
                    <a:lstStyle/>
                    <a:p>
                      <a:pPr algn="l" fontAlgn="t"/>
                      <a:r>
                        <a:rPr lang="en-US" sz="2000" b="1" dirty="0">
                          <a:solidFill>
                            <a:srgbClr val="000000"/>
                          </a:solidFill>
                          <a:effectLst/>
                          <a:latin typeface="times new roman" panose="02020603050405020304" pitchFamily="18" charset="0"/>
                        </a:rPr>
                        <a:t>Access Modifier</a:t>
                      </a:r>
                    </a:p>
                  </a:txBody>
                  <a:tcPr marL="114300" marR="114300" marT="114300" marB="114300">
                    <a:lnL w="9525" cap="flat" cmpd="sng" algn="ctr">
                      <a:solidFill>
                        <a:srgbClr val="183171"/>
                      </a:solidFill>
                      <a:prstDash val="solid"/>
                      <a:round/>
                      <a:headEnd type="none" w="med" len="med"/>
                      <a:tailEnd type="none" w="med" len="med"/>
                    </a:lnL>
                    <a:lnR w="9525" cap="flat" cmpd="sng" algn="ctr">
                      <a:solidFill>
                        <a:srgbClr val="183171"/>
                      </a:solidFill>
                      <a:prstDash val="solid"/>
                      <a:round/>
                      <a:headEnd type="none" w="med" len="med"/>
                      <a:tailEnd type="none" w="med" len="med"/>
                    </a:lnR>
                    <a:lnT w="9525" cap="flat" cmpd="sng" algn="ctr">
                      <a:solidFill>
                        <a:srgbClr val="1831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b="1" dirty="0">
                          <a:solidFill>
                            <a:srgbClr val="000000"/>
                          </a:solidFill>
                          <a:effectLst/>
                          <a:latin typeface="times new roman" panose="02020603050405020304" pitchFamily="18" charset="0"/>
                        </a:rPr>
                        <a:t>within class</a:t>
                      </a:r>
                    </a:p>
                  </a:txBody>
                  <a:tcPr marL="114300" marR="114300" marT="114300" marB="114300">
                    <a:lnL w="9525" cap="flat" cmpd="sng" algn="ctr">
                      <a:solidFill>
                        <a:srgbClr val="183171"/>
                      </a:solidFill>
                      <a:prstDash val="solid"/>
                      <a:round/>
                      <a:headEnd type="none" w="med" len="med"/>
                      <a:tailEnd type="none" w="med" len="med"/>
                    </a:lnL>
                    <a:lnR w="9525" cap="flat" cmpd="sng" algn="ctr">
                      <a:solidFill>
                        <a:srgbClr val="183171"/>
                      </a:solidFill>
                      <a:prstDash val="solid"/>
                      <a:round/>
                      <a:headEnd type="none" w="med" len="med"/>
                      <a:tailEnd type="none" w="med" len="med"/>
                    </a:lnR>
                    <a:lnT w="9525" cap="flat" cmpd="sng" algn="ctr">
                      <a:solidFill>
                        <a:srgbClr val="1831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within package</a:t>
                      </a:r>
                    </a:p>
                  </a:txBody>
                  <a:tcPr marL="114300" marR="114300" marT="114300" marB="114300">
                    <a:lnL w="9525" cap="flat" cmpd="sng" algn="ctr">
                      <a:solidFill>
                        <a:srgbClr val="183171"/>
                      </a:solidFill>
                      <a:prstDash val="solid"/>
                      <a:round/>
                      <a:headEnd type="none" w="med" len="med"/>
                      <a:tailEnd type="none" w="med" len="med"/>
                    </a:lnL>
                    <a:lnR w="9525" cap="flat" cmpd="sng" algn="ctr">
                      <a:solidFill>
                        <a:srgbClr val="183171"/>
                      </a:solidFill>
                      <a:prstDash val="solid"/>
                      <a:round/>
                      <a:headEnd type="none" w="med" len="med"/>
                      <a:tailEnd type="none" w="med" len="med"/>
                    </a:lnR>
                    <a:lnT w="9525" cap="flat" cmpd="sng" algn="ctr">
                      <a:solidFill>
                        <a:srgbClr val="1831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outside package by subclass only</a:t>
                      </a:r>
                    </a:p>
                  </a:txBody>
                  <a:tcPr marL="114300" marR="114300" marT="114300" marB="114300">
                    <a:lnL w="9525" cap="flat" cmpd="sng" algn="ctr">
                      <a:solidFill>
                        <a:srgbClr val="183171"/>
                      </a:solidFill>
                      <a:prstDash val="solid"/>
                      <a:round/>
                      <a:headEnd type="none" w="med" len="med"/>
                      <a:tailEnd type="none" w="med" len="med"/>
                    </a:lnL>
                    <a:lnR w="9525" cap="flat" cmpd="sng" algn="ctr">
                      <a:solidFill>
                        <a:srgbClr val="183171"/>
                      </a:solidFill>
                      <a:prstDash val="solid"/>
                      <a:round/>
                      <a:headEnd type="none" w="med" len="med"/>
                      <a:tailEnd type="none" w="med" len="med"/>
                    </a:lnR>
                    <a:lnT w="9525" cap="flat" cmpd="sng" algn="ctr">
                      <a:solidFill>
                        <a:srgbClr val="1831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0000"/>
                          </a:solidFill>
                          <a:effectLst/>
                          <a:latin typeface="times new roman" panose="02020603050405020304" pitchFamily="18" charset="0"/>
                        </a:rPr>
                        <a:t>outside package</a:t>
                      </a:r>
                    </a:p>
                  </a:txBody>
                  <a:tcPr marL="114300" marR="114300" marT="114300" marB="114300">
                    <a:lnL w="9525" cap="flat" cmpd="sng" algn="ctr">
                      <a:solidFill>
                        <a:srgbClr val="183171"/>
                      </a:solidFill>
                      <a:prstDash val="solid"/>
                      <a:round/>
                      <a:headEnd type="none" w="med" len="med"/>
                      <a:tailEnd type="none" w="med" len="med"/>
                    </a:lnL>
                    <a:lnR w="9525" cap="flat" cmpd="sng" algn="ctr">
                      <a:solidFill>
                        <a:srgbClr val="183171"/>
                      </a:solidFill>
                      <a:prstDash val="solid"/>
                      <a:round/>
                      <a:headEnd type="none" w="med" len="med"/>
                      <a:tailEnd type="none" w="med" len="med"/>
                    </a:lnR>
                    <a:lnT w="9525" cap="flat" cmpd="sng" algn="ctr">
                      <a:solidFill>
                        <a:srgbClr val="1831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65069261"/>
                  </a:ext>
                </a:extLst>
              </a:tr>
              <a:tr h="611986">
                <a:tc>
                  <a:txBody>
                    <a:bodyPr/>
                    <a:lstStyle/>
                    <a:p>
                      <a:pPr algn="l" fontAlgn="t"/>
                      <a:r>
                        <a:rPr lang="en-US" sz="1400" b="1">
                          <a:solidFill>
                            <a:srgbClr val="000000"/>
                          </a:solidFill>
                          <a:effectLst/>
                          <a:latin typeface="verdana" panose="020B0604030504040204" pitchFamily="34" charset="0"/>
                        </a:rPr>
                        <a:t>Private</a:t>
                      </a:r>
                      <a:endParaRPr lang="en-US" sz="140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3188137"/>
                  </a:ext>
                </a:extLst>
              </a:tr>
              <a:tr h="611986">
                <a:tc>
                  <a:txBody>
                    <a:bodyPr/>
                    <a:lstStyle/>
                    <a:p>
                      <a:pPr algn="l" fontAlgn="t"/>
                      <a:r>
                        <a:rPr lang="en-US" sz="1400" b="1">
                          <a:solidFill>
                            <a:srgbClr val="000000"/>
                          </a:solidFill>
                          <a:effectLst/>
                          <a:latin typeface="verdana" panose="020B0604030504040204" pitchFamily="34" charset="0"/>
                        </a:rPr>
                        <a:t>Default</a:t>
                      </a:r>
                      <a:endParaRPr lang="en-US" sz="140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1507653"/>
                  </a:ext>
                </a:extLst>
              </a:tr>
              <a:tr h="611986">
                <a:tc>
                  <a:txBody>
                    <a:bodyPr/>
                    <a:lstStyle/>
                    <a:p>
                      <a:pPr algn="l" fontAlgn="t"/>
                      <a:r>
                        <a:rPr lang="en-US" sz="1400" b="1">
                          <a:solidFill>
                            <a:srgbClr val="000000"/>
                          </a:solidFill>
                          <a:effectLst/>
                          <a:latin typeface="verdana" panose="020B0604030504040204" pitchFamily="34" charset="0"/>
                        </a:rPr>
                        <a:t>Protected</a:t>
                      </a:r>
                      <a:endParaRPr lang="en-US" sz="140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55270340"/>
                  </a:ext>
                </a:extLst>
              </a:tr>
              <a:tr h="611986">
                <a:tc>
                  <a:txBody>
                    <a:bodyPr/>
                    <a:lstStyle/>
                    <a:p>
                      <a:pPr algn="l" fontAlgn="t"/>
                      <a:r>
                        <a:rPr lang="en-US" sz="1400" b="1" dirty="0">
                          <a:solidFill>
                            <a:srgbClr val="000000"/>
                          </a:solidFill>
                          <a:effectLst/>
                          <a:latin typeface="verdana" panose="020B0604030504040204" pitchFamily="34" charset="0"/>
                        </a:rPr>
                        <a:t>Public</a:t>
                      </a:r>
                      <a:endParaRPr lang="en-US" sz="1400"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82180975"/>
                  </a:ext>
                </a:extLst>
              </a:tr>
            </a:tbl>
          </a:graphicData>
        </a:graphic>
      </p:graphicFrame>
    </p:spTree>
    <p:extLst>
      <p:ext uri="{BB962C8B-B14F-4D97-AF65-F5344CB8AC3E}">
        <p14:creationId xmlns:p14="http://schemas.microsoft.com/office/powerpoint/2010/main" val="476777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Access Specifier… (default)</a:t>
            </a:r>
            <a:endParaRPr lang="en-US" b="1"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2">
            <a:extLst>
              <a:ext uri="{FF2B5EF4-FFF2-40B4-BE49-F238E27FC236}">
                <a16:creationId xmlns:a16="http://schemas.microsoft.com/office/drawing/2014/main" id="{6A2CD9FB-B49B-46C1-A5DA-5B1B153A2219}"/>
              </a:ext>
            </a:extLst>
          </p:cNvPr>
          <p:cNvPicPr>
            <a:picLocks noChangeAspect="1" noChangeArrowheads="1"/>
          </p:cNvPicPr>
          <p:nvPr/>
        </p:nvPicPr>
        <p:blipFill>
          <a:blip r:embed="rId2" cstate="print"/>
          <a:srcRect/>
          <a:stretch>
            <a:fillRect/>
          </a:stretch>
        </p:blipFill>
        <p:spPr bwMode="auto">
          <a:xfrm>
            <a:off x="2023673" y="1873771"/>
            <a:ext cx="7510072" cy="4377128"/>
          </a:xfrm>
          <a:prstGeom prst="rect">
            <a:avLst/>
          </a:prstGeom>
          <a:noFill/>
          <a:ln w="9525">
            <a:noFill/>
            <a:miter lim="800000"/>
            <a:headEnd/>
            <a:tailEnd/>
          </a:ln>
        </p:spPr>
      </p:pic>
    </p:spTree>
    <p:extLst>
      <p:ext uri="{BB962C8B-B14F-4D97-AF65-F5344CB8AC3E}">
        <p14:creationId xmlns:p14="http://schemas.microsoft.com/office/powerpoint/2010/main" val="3121178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Access Specifier… (default)</a:t>
            </a:r>
            <a:endParaRPr lang="en-US" b="1"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2">
            <a:extLst>
              <a:ext uri="{FF2B5EF4-FFF2-40B4-BE49-F238E27FC236}">
                <a16:creationId xmlns:a16="http://schemas.microsoft.com/office/drawing/2014/main" id="{9E321392-547C-41B9-82DA-902314D1EFCD}"/>
              </a:ext>
            </a:extLst>
          </p:cNvPr>
          <p:cNvPicPr>
            <a:picLocks noChangeAspect="1" noChangeArrowheads="1"/>
          </p:cNvPicPr>
          <p:nvPr/>
        </p:nvPicPr>
        <p:blipFill>
          <a:blip r:embed="rId2" cstate="print"/>
          <a:srcRect/>
          <a:stretch>
            <a:fillRect/>
          </a:stretch>
        </p:blipFill>
        <p:spPr bwMode="auto">
          <a:xfrm>
            <a:off x="1240323" y="2023961"/>
            <a:ext cx="6359690" cy="4092026"/>
          </a:xfrm>
          <a:prstGeom prst="rect">
            <a:avLst/>
          </a:prstGeom>
          <a:noFill/>
          <a:ln w="9525">
            <a:noFill/>
            <a:miter lim="800000"/>
            <a:headEnd/>
            <a:tailEnd/>
          </a:ln>
        </p:spPr>
      </p:pic>
      <p:pic>
        <p:nvPicPr>
          <p:cNvPr id="8" name="Picture 3">
            <a:extLst>
              <a:ext uri="{FF2B5EF4-FFF2-40B4-BE49-F238E27FC236}">
                <a16:creationId xmlns:a16="http://schemas.microsoft.com/office/drawing/2014/main" id="{E7C90C3D-3002-4111-B4F0-829D4A3C36C8}"/>
              </a:ext>
            </a:extLst>
          </p:cNvPr>
          <p:cNvPicPr>
            <a:picLocks noChangeAspect="1" noChangeArrowheads="1"/>
          </p:cNvPicPr>
          <p:nvPr/>
        </p:nvPicPr>
        <p:blipFill>
          <a:blip r:embed="rId3" cstate="print"/>
          <a:srcRect/>
          <a:stretch>
            <a:fillRect/>
          </a:stretch>
        </p:blipFill>
        <p:spPr bwMode="auto">
          <a:xfrm>
            <a:off x="8974327" y="2189800"/>
            <a:ext cx="2740192" cy="2034796"/>
          </a:xfrm>
          <a:prstGeom prst="rect">
            <a:avLst/>
          </a:prstGeom>
          <a:noFill/>
          <a:ln w="9525">
            <a:noFill/>
            <a:miter lim="800000"/>
            <a:headEnd/>
            <a:tailEnd/>
          </a:ln>
        </p:spPr>
      </p:pic>
    </p:spTree>
    <p:extLst>
      <p:ext uri="{BB962C8B-B14F-4D97-AF65-F5344CB8AC3E}">
        <p14:creationId xmlns:p14="http://schemas.microsoft.com/office/powerpoint/2010/main" val="155875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a:xfrm>
            <a:off x="1066767" y="228600"/>
            <a:ext cx="10058400" cy="1450757"/>
          </a:xfrm>
        </p:spPr>
        <p:txBody>
          <a:bodyPr>
            <a:normAutofit/>
          </a:bodyPr>
          <a:lstStyle/>
          <a:p>
            <a:r>
              <a:rPr lang="en-GB" b="1" dirty="0"/>
              <a:t>Object Oriented Programming</a:t>
            </a:r>
            <a:endParaRPr lang="en-US"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202210" y="1810223"/>
            <a:ext cx="10058400" cy="4360194"/>
          </a:xfrm>
        </p:spPr>
        <p:txBody>
          <a:bodyPr>
            <a:normAutofit fontScale="77500" lnSpcReduction="20000"/>
          </a:bodyPr>
          <a:lstStyle/>
          <a:p>
            <a:pPr>
              <a:buFont typeface="Wingdings" panose="05000000000000000000" pitchFamily="2" charset="2"/>
              <a:buChar char="v"/>
            </a:pPr>
            <a:r>
              <a:rPr lang="en-US" sz="2100" dirty="0"/>
              <a:t>Programming languages that shape data and behavior in one unit called an </a:t>
            </a:r>
            <a:r>
              <a:rPr lang="en-US" sz="2100" i="1" dirty="0"/>
              <a:t>object </a:t>
            </a:r>
            <a:r>
              <a:rPr lang="en-US" sz="2100" dirty="0"/>
              <a:t>are called Object Oriented languages. A class provides an early plant </a:t>
            </a:r>
            <a:r>
              <a:rPr lang="en-US" sz="2100" i="1" dirty="0" err="1"/>
              <a:t>a.k.a</a:t>
            </a:r>
            <a:r>
              <a:rPr lang="en-US" sz="2100" i="1" dirty="0"/>
              <a:t> blue-print </a:t>
            </a:r>
            <a:r>
              <a:rPr lang="en-US" sz="2100" dirty="0"/>
              <a:t>for creating objects. </a:t>
            </a:r>
          </a:p>
          <a:p>
            <a:pPr>
              <a:buFont typeface="Wingdings" panose="05000000000000000000" pitchFamily="2" charset="2"/>
              <a:buChar char="v"/>
            </a:pPr>
            <a:r>
              <a:rPr lang="en-US" sz="2100" dirty="0"/>
              <a:t>As example </a:t>
            </a:r>
            <a:r>
              <a:rPr lang="en-US" sz="2100" i="1" dirty="0"/>
              <a:t>Car </a:t>
            </a:r>
            <a:r>
              <a:rPr lang="en-US" sz="2100" dirty="0"/>
              <a:t>is a class providing different attributes such as </a:t>
            </a:r>
            <a:r>
              <a:rPr lang="en-US" sz="2100" i="1" dirty="0"/>
              <a:t>manufacturer, model, color, </a:t>
            </a:r>
            <a:r>
              <a:rPr lang="en-US" sz="2100" i="1" dirty="0" err="1"/>
              <a:t>engineType</a:t>
            </a:r>
            <a:r>
              <a:rPr lang="en-US" sz="2100" i="1" dirty="0"/>
              <a:t> </a:t>
            </a:r>
            <a:r>
              <a:rPr lang="en-US" sz="2100" dirty="0"/>
              <a:t>etc. with functions like </a:t>
            </a:r>
            <a:r>
              <a:rPr lang="en-US" sz="2100" i="1" dirty="0"/>
              <a:t>drive, horn, maintain </a:t>
            </a:r>
            <a:r>
              <a:rPr lang="en-US" sz="2100" dirty="0"/>
              <a:t>etc. </a:t>
            </a:r>
          </a:p>
          <a:p>
            <a:pPr>
              <a:buFont typeface="Wingdings" panose="05000000000000000000" pitchFamily="2" charset="2"/>
              <a:buChar char="v"/>
            </a:pPr>
            <a:r>
              <a:rPr lang="en-US" sz="2100" dirty="0"/>
              <a:t>The different attributes and functions are grouped into an instance of the </a:t>
            </a:r>
            <a:r>
              <a:rPr lang="en-US" sz="2100" i="1" dirty="0"/>
              <a:t>Car </a:t>
            </a:r>
            <a:r>
              <a:rPr lang="en-US" sz="2100" dirty="0"/>
              <a:t>class known as </a:t>
            </a:r>
            <a:r>
              <a:rPr lang="en-US" sz="2100" i="1" dirty="0"/>
              <a:t>Object</a:t>
            </a:r>
            <a:r>
              <a:rPr lang="en-US" sz="2100" dirty="0"/>
              <a:t> </a:t>
            </a:r>
            <a:endParaRPr lang="en-US" sz="2100" i="1" dirty="0"/>
          </a:p>
          <a:p>
            <a:pPr>
              <a:buFont typeface="Wingdings" panose="05000000000000000000" pitchFamily="2" charset="2"/>
              <a:buChar char="v"/>
            </a:pPr>
            <a:r>
              <a:rPr lang="en-US" sz="2100" dirty="0"/>
              <a:t>Java is fundamentally object oriented. Every line of code you write in java must be inside a class (not counting import directives).OOP fundamental stones Encapsulation, Inheritance and  Polymorphism etc. are all fully supported by java.</a:t>
            </a:r>
          </a:p>
          <a:p>
            <a:pPr algn="just" fontAlgn="base">
              <a:buFont typeface="Wingdings" panose="05000000000000000000" pitchFamily="2" charset="2"/>
              <a:buChar char="v"/>
            </a:pPr>
            <a:r>
              <a:rPr lang="en-GB" sz="2100" dirty="0"/>
              <a:t> OOP is mythology or paradigm to design a program using class and object. OOP is paradigm that provides many concepts such as:</a:t>
            </a:r>
          </a:p>
          <a:p>
            <a:pPr marL="342900" indent="-342900" algn="just" fontAlgn="base">
              <a:buFont typeface="Arial" panose="020B0604020202020204" pitchFamily="34" charset="0"/>
              <a:buChar char="•"/>
            </a:pPr>
            <a:r>
              <a:rPr lang="en-GB" sz="2100" dirty="0"/>
              <a:t>Class and objects</a:t>
            </a:r>
          </a:p>
          <a:p>
            <a:pPr marL="342900" indent="-342900" algn="just" fontAlgn="base">
              <a:buFont typeface="Arial" panose="020B0604020202020204" pitchFamily="34" charset="0"/>
              <a:buChar char="•"/>
            </a:pPr>
            <a:r>
              <a:rPr lang="en-GB" sz="2100" dirty="0"/>
              <a:t>Inheritance</a:t>
            </a:r>
          </a:p>
          <a:p>
            <a:pPr marL="342900" indent="-342900" algn="just">
              <a:buFont typeface="Arial" pitchFamily="34" charset="0"/>
              <a:buChar char="•"/>
            </a:pPr>
            <a:r>
              <a:rPr lang="en-GB" sz="2100" dirty="0"/>
              <a:t>Modularity</a:t>
            </a:r>
          </a:p>
          <a:p>
            <a:pPr marL="342900" indent="-342900" algn="just">
              <a:buFont typeface="Arial" pitchFamily="34" charset="0"/>
              <a:buChar char="•"/>
            </a:pPr>
            <a:r>
              <a:rPr lang="en-GB" sz="2100" dirty="0"/>
              <a:t>Polymorphism</a:t>
            </a:r>
          </a:p>
          <a:p>
            <a:pPr marL="342900" indent="-342900" algn="just">
              <a:buFont typeface="Arial" pitchFamily="34" charset="0"/>
              <a:buChar char="•"/>
            </a:pPr>
            <a:r>
              <a:rPr lang="en-GB" sz="2100" dirty="0"/>
              <a:t>Encapsulation (binding code and its data) etc.</a:t>
            </a:r>
            <a:endParaRPr lang="en-US" sz="2100" dirty="0">
              <a:solidFill>
                <a:schemeClr val="tx1"/>
              </a:solidFill>
              <a:cs typeface="Aharoni" panose="02010803020104030203" pitchFamily="2" charset="-79"/>
            </a:endParaRPr>
          </a:p>
          <a:p>
            <a:endParaRPr lang="en-US" sz="1000" dirty="0">
              <a:solidFill>
                <a:schemeClr val="tx1"/>
              </a:solidFill>
              <a:cs typeface="Aharoni" panose="02010803020104030203" pitchFamily="2" charset="-79"/>
            </a:endParaRPr>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4757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lnSpcReduction="10000"/>
          </a:bodyPr>
          <a:lstStyle/>
          <a:p>
            <a:r>
              <a:rPr lang="en-US" sz="2400" dirty="0"/>
              <a:t>package </a:t>
            </a:r>
            <a:r>
              <a:rPr lang="en-US" sz="2400" dirty="0" err="1"/>
              <a:t>classes_objects_constructors</a:t>
            </a:r>
            <a:r>
              <a:rPr lang="en-US" sz="2400" dirty="0"/>
              <a:t>;     // </a:t>
            </a:r>
            <a:r>
              <a:rPr lang="en-US" sz="2400" dirty="0" err="1"/>
              <a:t>pakage</a:t>
            </a:r>
            <a:r>
              <a:rPr lang="en-US" sz="2400" dirty="0"/>
              <a:t> name</a:t>
            </a:r>
          </a:p>
          <a:p>
            <a:r>
              <a:rPr lang="en-US" sz="2400" dirty="0"/>
              <a:t>public class Student {</a:t>
            </a:r>
          </a:p>
          <a:p>
            <a:r>
              <a:rPr lang="en-US" sz="2400" dirty="0"/>
              <a:t>int </a:t>
            </a:r>
            <a:r>
              <a:rPr lang="en-US" sz="2400" dirty="0" err="1"/>
              <a:t>rollNo</a:t>
            </a:r>
            <a:r>
              <a:rPr lang="en-US" sz="2400" dirty="0"/>
              <a:t>;</a:t>
            </a:r>
          </a:p>
          <a:p>
            <a:r>
              <a:rPr lang="en-US" sz="2400" dirty="0"/>
              <a:t>String name;</a:t>
            </a:r>
          </a:p>
          <a:p>
            <a:pPr marL="0" indent="0">
              <a:buNone/>
            </a:pPr>
            <a:endParaRPr lang="en-US" sz="2400" dirty="0"/>
          </a:p>
          <a:p>
            <a:r>
              <a:rPr lang="en-US" sz="2400" dirty="0"/>
              <a:t>public void </a:t>
            </a:r>
            <a:r>
              <a:rPr lang="en-US" sz="2400" dirty="0" err="1"/>
              <a:t>setRollNo</a:t>
            </a:r>
            <a:r>
              <a:rPr lang="en-US" sz="2400" dirty="0"/>
              <a:t>(int </a:t>
            </a:r>
            <a:r>
              <a:rPr lang="en-US" sz="2400" dirty="0" err="1"/>
              <a:t>rno</a:t>
            </a:r>
            <a:r>
              <a:rPr lang="en-US" sz="2400" dirty="0"/>
              <a:t>)</a:t>
            </a:r>
          </a:p>
          <a:p>
            <a:r>
              <a:rPr lang="en-US" sz="2400" dirty="0"/>
              <a:t>{</a:t>
            </a:r>
          </a:p>
          <a:p>
            <a:r>
              <a:rPr lang="en-US" sz="2400" dirty="0" err="1"/>
              <a:t>rollNo</a:t>
            </a:r>
            <a:r>
              <a:rPr lang="en-US" sz="2400" dirty="0"/>
              <a:t> = </a:t>
            </a:r>
            <a:r>
              <a:rPr lang="en-US" sz="2400" dirty="0" err="1"/>
              <a:t>rno</a:t>
            </a:r>
            <a:r>
              <a:rPr lang="en-US" sz="2400" dirty="0"/>
              <a:t>;</a:t>
            </a:r>
          </a:p>
          <a:p>
            <a:r>
              <a:rPr lang="en-US" sz="2400" dirty="0"/>
              <a:t>}</a:t>
            </a:r>
          </a:p>
        </p:txBody>
      </p:sp>
    </p:spTree>
    <p:extLst>
      <p:ext uri="{BB962C8B-B14F-4D97-AF65-F5344CB8AC3E}">
        <p14:creationId xmlns:p14="http://schemas.microsoft.com/office/powerpoint/2010/main" val="685629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lnSpcReduction="10000"/>
          </a:bodyPr>
          <a:lstStyle/>
          <a:p>
            <a:r>
              <a:rPr lang="en-US" sz="3000" dirty="0"/>
              <a:t>public int </a:t>
            </a:r>
            <a:r>
              <a:rPr lang="en-US" sz="3000" dirty="0" err="1"/>
              <a:t>getRollNo</a:t>
            </a:r>
            <a:r>
              <a:rPr lang="en-US" sz="3000" dirty="0"/>
              <a:t>()</a:t>
            </a:r>
          </a:p>
          <a:p>
            <a:r>
              <a:rPr lang="en-US" sz="3000" dirty="0"/>
              <a:t>{</a:t>
            </a:r>
          </a:p>
          <a:p>
            <a:r>
              <a:rPr lang="en-US" sz="3000" dirty="0"/>
              <a:t>return </a:t>
            </a:r>
            <a:r>
              <a:rPr lang="en-US" sz="3000" dirty="0" err="1"/>
              <a:t>rollNo</a:t>
            </a:r>
            <a:r>
              <a:rPr lang="en-US" sz="3000" dirty="0"/>
              <a:t>;</a:t>
            </a:r>
          </a:p>
          <a:p>
            <a:r>
              <a:rPr lang="en-US" sz="3000" dirty="0"/>
              <a:t>}</a:t>
            </a:r>
          </a:p>
          <a:p>
            <a:r>
              <a:rPr lang="en-US" sz="3000" dirty="0"/>
              <a:t>public void </a:t>
            </a:r>
            <a:r>
              <a:rPr lang="en-US" sz="3000" dirty="0" err="1"/>
              <a:t>setName</a:t>
            </a:r>
            <a:r>
              <a:rPr lang="en-US" sz="3000" dirty="0"/>
              <a:t>(String n)</a:t>
            </a:r>
          </a:p>
          <a:p>
            <a:r>
              <a:rPr lang="en-US" sz="3000" dirty="0"/>
              <a:t>{</a:t>
            </a:r>
          </a:p>
          <a:p>
            <a:r>
              <a:rPr lang="en-US" sz="3000" dirty="0"/>
              <a:t>name = n;</a:t>
            </a:r>
          </a:p>
          <a:p>
            <a:r>
              <a:rPr lang="en-US" sz="3000" dirty="0"/>
              <a:t>}</a:t>
            </a:r>
          </a:p>
          <a:p>
            <a:endParaRPr lang="en-US" sz="3600" dirty="0"/>
          </a:p>
        </p:txBody>
      </p:sp>
    </p:spTree>
    <p:extLst>
      <p:ext uri="{BB962C8B-B14F-4D97-AF65-F5344CB8AC3E}">
        <p14:creationId xmlns:p14="http://schemas.microsoft.com/office/powerpoint/2010/main" val="1311900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a:bodyPr>
          <a:lstStyle/>
          <a:p>
            <a:r>
              <a:rPr lang="en-US" sz="2800" dirty="0"/>
              <a:t>public String </a:t>
            </a:r>
            <a:r>
              <a:rPr lang="en-US" sz="2800" dirty="0" err="1"/>
              <a:t>getName</a:t>
            </a:r>
            <a:r>
              <a:rPr lang="en-US" sz="2800" dirty="0"/>
              <a:t>()</a:t>
            </a:r>
          </a:p>
          <a:p>
            <a:r>
              <a:rPr lang="en-US" sz="2800" dirty="0"/>
              <a:t>{</a:t>
            </a:r>
          </a:p>
          <a:p>
            <a:r>
              <a:rPr lang="en-US" sz="2800" dirty="0"/>
              <a:t>return name;</a:t>
            </a:r>
          </a:p>
          <a:p>
            <a:r>
              <a:rPr lang="en-US" sz="2800" dirty="0"/>
              <a:t>}</a:t>
            </a:r>
          </a:p>
        </p:txBody>
      </p:sp>
    </p:spTree>
    <p:extLst>
      <p:ext uri="{BB962C8B-B14F-4D97-AF65-F5344CB8AC3E}">
        <p14:creationId xmlns:p14="http://schemas.microsoft.com/office/powerpoint/2010/main" val="2455234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a:bodyPr>
          <a:lstStyle/>
          <a:p>
            <a:r>
              <a:rPr lang="en-US" sz="2800" b="1" dirty="0"/>
              <a:t>public String </a:t>
            </a:r>
            <a:r>
              <a:rPr lang="en-US" sz="2800" b="1" dirty="0" err="1"/>
              <a:t>toString</a:t>
            </a:r>
            <a:r>
              <a:rPr lang="en-US" sz="2800" b="1" dirty="0"/>
              <a:t>() </a:t>
            </a:r>
          </a:p>
          <a:p>
            <a:r>
              <a:rPr lang="en-US" sz="2800" dirty="0"/>
              <a:t>{</a:t>
            </a:r>
          </a:p>
          <a:p>
            <a:r>
              <a:rPr lang="en-US" sz="2800" b="1" dirty="0"/>
              <a:t>return "Roll No is:" +</a:t>
            </a:r>
            <a:r>
              <a:rPr lang="en-US" sz="2800" b="1" dirty="0" err="1"/>
              <a:t>rollNo</a:t>
            </a:r>
            <a:r>
              <a:rPr lang="en-US" sz="2800" b="1" dirty="0"/>
              <a:t> + "\n" +"Name is:" +name;</a:t>
            </a:r>
          </a:p>
          <a:p>
            <a:r>
              <a:rPr lang="en-US" sz="2800" dirty="0"/>
              <a:t>}</a:t>
            </a:r>
          </a:p>
          <a:p>
            <a:endParaRPr lang="en-US" sz="2800" dirty="0"/>
          </a:p>
          <a:p>
            <a:r>
              <a:rPr lang="en-US" sz="2800" dirty="0"/>
              <a:t>}         // Student Class body closed    </a:t>
            </a:r>
          </a:p>
        </p:txBody>
      </p:sp>
    </p:spTree>
    <p:extLst>
      <p:ext uri="{BB962C8B-B14F-4D97-AF65-F5344CB8AC3E}">
        <p14:creationId xmlns:p14="http://schemas.microsoft.com/office/powerpoint/2010/main" val="3270072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lnSpcReduction="10000"/>
          </a:bodyPr>
          <a:lstStyle/>
          <a:p>
            <a:r>
              <a:rPr lang="en-US" sz="2800" b="1" dirty="0">
                <a:solidFill>
                  <a:srgbClr val="FF0000"/>
                </a:solidFill>
              </a:rPr>
              <a:t>Main Class:  </a:t>
            </a:r>
            <a:r>
              <a:rPr lang="en-US" sz="2800" dirty="0">
                <a:solidFill>
                  <a:srgbClr val="FF0000"/>
                </a:solidFill>
              </a:rPr>
              <a:t>Class which contains main method is called main class or driver class.</a:t>
            </a:r>
            <a:endParaRPr lang="en-US" sz="2400" b="1" dirty="0">
              <a:solidFill>
                <a:srgbClr val="FF0000"/>
              </a:solidFill>
            </a:endParaRPr>
          </a:p>
          <a:p>
            <a:r>
              <a:rPr lang="en-US" sz="2400" b="1" dirty="0"/>
              <a:t>package </a:t>
            </a:r>
            <a:r>
              <a:rPr lang="en-US" sz="2400" b="1" dirty="0" err="1"/>
              <a:t>classes_objects_constructors</a:t>
            </a:r>
            <a:r>
              <a:rPr lang="en-US" sz="2400" b="1" dirty="0"/>
              <a:t>;</a:t>
            </a:r>
            <a:endParaRPr lang="en-US" sz="2400" dirty="0"/>
          </a:p>
          <a:p>
            <a:r>
              <a:rPr lang="en-US" sz="2400" b="1" dirty="0"/>
              <a:t>public class </a:t>
            </a:r>
            <a:r>
              <a:rPr lang="en-US" sz="2400" b="1" dirty="0" err="1"/>
              <a:t>StudentTest</a:t>
            </a:r>
            <a:r>
              <a:rPr lang="en-US" sz="2400" b="1" dirty="0"/>
              <a:t> {</a:t>
            </a:r>
            <a:endParaRPr lang="en-US" sz="2400" dirty="0"/>
          </a:p>
          <a:p>
            <a:r>
              <a:rPr lang="en-US" sz="2400" b="1" dirty="0"/>
              <a:t>public static void main(String[] </a:t>
            </a:r>
            <a:r>
              <a:rPr lang="en-US" sz="2400" b="1" dirty="0" err="1"/>
              <a:t>args</a:t>
            </a:r>
            <a:r>
              <a:rPr lang="en-US" sz="2400" b="1" dirty="0"/>
              <a:t>) {</a:t>
            </a:r>
          </a:p>
          <a:p>
            <a:r>
              <a:rPr lang="en-US" sz="2400" dirty="0"/>
              <a:t>Student s= </a:t>
            </a:r>
            <a:r>
              <a:rPr lang="en-US" sz="2400" b="1" dirty="0"/>
              <a:t>new Student();</a:t>
            </a:r>
          </a:p>
          <a:p>
            <a:r>
              <a:rPr lang="en-US" sz="2400" dirty="0" err="1"/>
              <a:t>System.</a:t>
            </a:r>
            <a:r>
              <a:rPr lang="en-US" sz="2400" b="1" i="1" dirty="0" err="1"/>
              <a:t>out.println</a:t>
            </a:r>
            <a:r>
              <a:rPr lang="en-US" sz="2400" b="1" i="1" dirty="0"/>
              <a:t>(</a:t>
            </a:r>
            <a:r>
              <a:rPr lang="en-US" sz="2400" b="1" i="1" dirty="0" err="1"/>
              <a:t>s.getRollNo</a:t>
            </a:r>
            <a:r>
              <a:rPr lang="en-US" sz="2400" b="1" i="1" dirty="0"/>
              <a:t>());      // This will show "0" because no argument is passed</a:t>
            </a:r>
          </a:p>
          <a:p>
            <a:r>
              <a:rPr lang="en-US" sz="2400" dirty="0"/>
              <a:t>System.</a:t>
            </a:r>
            <a:r>
              <a:rPr lang="en-US" sz="2400" b="1" i="1" dirty="0"/>
              <a:t>out.println(</a:t>
            </a:r>
            <a:r>
              <a:rPr lang="en-US" sz="2400" b="1" i="1" dirty="0" err="1"/>
              <a:t>s.getName</a:t>
            </a:r>
            <a:r>
              <a:rPr lang="en-US" sz="2400" b="1" i="1" dirty="0"/>
              <a:t>());      // This will show "null" because no argument is passed</a:t>
            </a:r>
          </a:p>
        </p:txBody>
      </p:sp>
    </p:spTree>
    <p:extLst>
      <p:ext uri="{BB962C8B-B14F-4D97-AF65-F5344CB8AC3E}">
        <p14:creationId xmlns:p14="http://schemas.microsoft.com/office/powerpoint/2010/main" val="1611800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a:bodyPr>
          <a:lstStyle/>
          <a:p>
            <a:pPr marL="0" indent="0">
              <a:buNone/>
            </a:pPr>
            <a:r>
              <a:rPr lang="en-US" sz="2800" dirty="0"/>
              <a:t> System.</a:t>
            </a:r>
            <a:r>
              <a:rPr lang="en-US" sz="2800" b="1" i="1" dirty="0"/>
              <a:t>out.println("\</a:t>
            </a:r>
            <a:r>
              <a:rPr lang="en-US" sz="2800" b="1" i="1" dirty="0" err="1"/>
              <a:t>nAfter</a:t>
            </a:r>
            <a:r>
              <a:rPr lang="en-US" sz="2800" b="1" i="1" dirty="0"/>
              <a:t> Passing Arguments to Functions\n");</a:t>
            </a:r>
          </a:p>
          <a:p>
            <a:pPr marL="0" indent="0">
              <a:buNone/>
            </a:pPr>
            <a:endParaRPr lang="en-US" sz="3200" b="1" i="1" dirty="0"/>
          </a:p>
          <a:p>
            <a:r>
              <a:rPr lang="en-US" sz="3200" dirty="0" err="1"/>
              <a:t>s.setRollNo</a:t>
            </a:r>
            <a:r>
              <a:rPr lang="en-US" sz="3200" dirty="0"/>
              <a:t>(150535);</a:t>
            </a:r>
          </a:p>
          <a:p>
            <a:r>
              <a:rPr lang="en-US" sz="3200" dirty="0" err="1"/>
              <a:t>s.setName</a:t>
            </a:r>
            <a:r>
              <a:rPr lang="en-US" sz="3200" dirty="0"/>
              <a:t>(“Rizwan Ullah");</a:t>
            </a:r>
          </a:p>
          <a:p>
            <a:pPr marL="0" indent="0">
              <a:buNone/>
            </a:pPr>
            <a:endParaRPr lang="en-US" sz="3200" dirty="0"/>
          </a:p>
        </p:txBody>
      </p:sp>
    </p:spTree>
    <p:extLst>
      <p:ext uri="{BB962C8B-B14F-4D97-AF65-F5344CB8AC3E}">
        <p14:creationId xmlns:p14="http://schemas.microsoft.com/office/powerpoint/2010/main" val="3724283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a:bodyPr>
          <a:lstStyle/>
          <a:p>
            <a:r>
              <a:rPr lang="en-US" sz="2400" dirty="0"/>
              <a:t> </a:t>
            </a:r>
          </a:p>
          <a:p>
            <a:r>
              <a:rPr lang="en-US" sz="2400" dirty="0" err="1"/>
              <a:t>System.</a:t>
            </a:r>
            <a:r>
              <a:rPr lang="en-US" sz="2400" b="1" i="1" dirty="0" err="1"/>
              <a:t>out.println</a:t>
            </a:r>
            <a:r>
              <a:rPr lang="en-US" sz="2400" b="1" i="1" dirty="0"/>
              <a:t>("Roll Number is: "+</a:t>
            </a:r>
            <a:r>
              <a:rPr lang="en-US" sz="2400" b="1" i="1" dirty="0" err="1"/>
              <a:t>s.getRollNo</a:t>
            </a:r>
            <a:r>
              <a:rPr lang="en-US" sz="2400" b="1" i="1" dirty="0"/>
              <a:t>());     // This will show "150535" because argument is passed</a:t>
            </a:r>
          </a:p>
          <a:p>
            <a:r>
              <a:rPr lang="en-US" sz="2400" dirty="0" err="1"/>
              <a:t>System.</a:t>
            </a:r>
            <a:r>
              <a:rPr lang="en-US" sz="2400" b="1" i="1" dirty="0" err="1"/>
              <a:t>out.println</a:t>
            </a:r>
            <a:r>
              <a:rPr lang="en-US" sz="2400" b="1" i="1" dirty="0"/>
              <a:t>("Name is: " +</a:t>
            </a:r>
            <a:r>
              <a:rPr lang="en-US" sz="2400" b="1" i="1" dirty="0" err="1"/>
              <a:t>s.getName</a:t>
            </a:r>
            <a:r>
              <a:rPr lang="en-US" sz="2400" b="1" i="1" dirty="0"/>
              <a:t>());   // This will show “</a:t>
            </a:r>
            <a:r>
              <a:rPr lang="en-US" sz="2400" b="1" i="1" u="sng" dirty="0"/>
              <a:t>Rizwan Ullah" because argument is passed</a:t>
            </a:r>
          </a:p>
          <a:p>
            <a:r>
              <a:rPr lang="en-US" sz="2400" dirty="0"/>
              <a:t>/*System.out.println(s);   /*this will just print object reference because "</a:t>
            </a:r>
            <a:r>
              <a:rPr lang="en-US" sz="2400" u="sng" dirty="0" err="1"/>
              <a:t>tostring</a:t>
            </a:r>
            <a:r>
              <a:rPr lang="en-US" sz="2400" u="sng" dirty="0"/>
              <a:t>()" function is </a:t>
            </a:r>
            <a:r>
              <a:rPr lang="en-US" sz="2400" dirty="0"/>
              <a:t>not defined in student class  */</a:t>
            </a:r>
            <a:endParaRPr lang="en-US" sz="2800" dirty="0"/>
          </a:p>
        </p:txBody>
      </p:sp>
    </p:spTree>
    <p:extLst>
      <p:ext uri="{BB962C8B-B14F-4D97-AF65-F5344CB8AC3E}">
        <p14:creationId xmlns:p14="http://schemas.microsoft.com/office/powerpoint/2010/main" val="2429938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fontScale="92500" lnSpcReduction="10000"/>
          </a:bodyPr>
          <a:lstStyle/>
          <a:p>
            <a:r>
              <a:rPr lang="en-US" dirty="0" err="1"/>
              <a:t>System.</a:t>
            </a:r>
            <a:r>
              <a:rPr lang="en-US" b="1" i="1" dirty="0" err="1"/>
              <a:t>out.println</a:t>
            </a:r>
            <a:r>
              <a:rPr lang="en-US" b="1" i="1" dirty="0"/>
              <a:t>("\</a:t>
            </a:r>
            <a:r>
              <a:rPr lang="en-US" b="1" i="1" dirty="0" err="1"/>
              <a:t>nAfter</a:t>
            </a:r>
            <a:r>
              <a:rPr lang="en-US" b="1" i="1" dirty="0"/>
              <a:t> </a:t>
            </a:r>
            <a:r>
              <a:rPr lang="en-US" b="1" i="1" dirty="0" err="1"/>
              <a:t>defininig</a:t>
            </a:r>
            <a:r>
              <a:rPr lang="en-US" b="1" i="1" dirty="0"/>
              <a:t> </a:t>
            </a:r>
            <a:r>
              <a:rPr lang="en-US" b="1" i="1" dirty="0" err="1"/>
              <a:t>toString</a:t>
            </a:r>
            <a:r>
              <a:rPr lang="en-US" b="1" i="1" dirty="0"/>
              <a:t>() Function in Student Class\n");</a:t>
            </a:r>
          </a:p>
          <a:p>
            <a:endParaRPr lang="en-US" dirty="0"/>
          </a:p>
          <a:p>
            <a:r>
              <a:rPr lang="en-US" dirty="0"/>
              <a:t>System.</a:t>
            </a:r>
            <a:r>
              <a:rPr lang="en-US" b="1" i="1" dirty="0"/>
              <a:t>out.println(s);                  //this will call </a:t>
            </a:r>
            <a:r>
              <a:rPr lang="en-US" b="1" i="1" dirty="0" err="1"/>
              <a:t>toString</a:t>
            </a:r>
            <a:r>
              <a:rPr lang="en-US" b="1" i="1" dirty="0"/>
              <a:t> function</a:t>
            </a:r>
          </a:p>
          <a:p>
            <a:r>
              <a:rPr lang="en-US" dirty="0"/>
              <a:t>//</a:t>
            </a:r>
            <a:r>
              <a:rPr lang="en-US" dirty="0" err="1"/>
              <a:t>System.out.println</a:t>
            </a:r>
            <a:r>
              <a:rPr lang="en-US" dirty="0"/>
              <a:t>(</a:t>
            </a:r>
            <a:r>
              <a:rPr lang="en-US" dirty="0" err="1"/>
              <a:t>s.toString</a:t>
            </a:r>
            <a:r>
              <a:rPr lang="en-US" dirty="0"/>
              <a:t>());    // This will also call </a:t>
            </a:r>
            <a:r>
              <a:rPr lang="en-US" dirty="0" err="1"/>
              <a:t>toString</a:t>
            </a:r>
            <a:r>
              <a:rPr lang="en-US" dirty="0"/>
              <a:t>() Function</a:t>
            </a:r>
          </a:p>
          <a:p>
            <a:r>
              <a:rPr lang="en-US" dirty="0" err="1"/>
              <a:t>System.</a:t>
            </a:r>
            <a:r>
              <a:rPr lang="en-US" b="1" i="1" dirty="0" err="1"/>
              <a:t>out.println</a:t>
            </a:r>
            <a:r>
              <a:rPr lang="en-US" b="1" i="1" dirty="0"/>
              <a:t>("");</a:t>
            </a:r>
          </a:p>
          <a:p>
            <a:r>
              <a:rPr lang="en-US" dirty="0"/>
              <a:t>Student s2 = </a:t>
            </a:r>
            <a:r>
              <a:rPr lang="en-US" b="1" dirty="0"/>
              <a:t>new Student();</a:t>
            </a:r>
          </a:p>
          <a:p>
            <a:r>
              <a:rPr lang="en-US" dirty="0"/>
              <a:t>s2.setRollNo(150509);</a:t>
            </a:r>
          </a:p>
          <a:p>
            <a:r>
              <a:rPr lang="pl-PL" dirty="0"/>
              <a:t>s2.setName("Sami Ullah");</a:t>
            </a:r>
          </a:p>
          <a:p>
            <a:r>
              <a:rPr lang="en-US" dirty="0" err="1"/>
              <a:t>System.</a:t>
            </a:r>
            <a:r>
              <a:rPr lang="en-US" b="1" i="1" dirty="0" err="1"/>
              <a:t>out.println</a:t>
            </a:r>
            <a:r>
              <a:rPr lang="en-US" b="1" i="1" dirty="0"/>
              <a:t>(s2);</a:t>
            </a:r>
            <a:endParaRPr lang="en-US" dirty="0"/>
          </a:p>
          <a:p>
            <a:r>
              <a:rPr lang="en-US" dirty="0"/>
              <a:t>}</a:t>
            </a:r>
          </a:p>
          <a:p>
            <a:r>
              <a:rPr lang="en-US" dirty="0"/>
              <a:t>}    // </a:t>
            </a:r>
            <a:r>
              <a:rPr lang="en-US" dirty="0" err="1"/>
              <a:t>StudentTest</a:t>
            </a:r>
            <a:r>
              <a:rPr lang="en-US" dirty="0"/>
              <a:t> class body closed</a:t>
            </a:r>
            <a:endParaRPr lang="en-US" sz="2400" dirty="0"/>
          </a:p>
        </p:txBody>
      </p:sp>
    </p:spTree>
    <p:extLst>
      <p:ext uri="{BB962C8B-B14F-4D97-AF65-F5344CB8AC3E}">
        <p14:creationId xmlns:p14="http://schemas.microsoft.com/office/powerpoint/2010/main" val="1488005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347049"/>
          </a:xfrm>
        </p:spPr>
        <p:txBody>
          <a:bodyPr>
            <a:normAutofit lnSpcReduction="10000"/>
          </a:bodyPr>
          <a:lstStyle/>
          <a:p>
            <a:r>
              <a:rPr lang="en-US" sz="2800" b="1" dirty="0"/>
              <a:t>Note</a:t>
            </a:r>
          </a:p>
          <a:p>
            <a:pPr>
              <a:buFont typeface="Wingdings" panose="05000000000000000000" pitchFamily="2" charset="2"/>
              <a:buChar char="v"/>
            </a:pPr>
            <a:r>
              <a:rPr lang="en-US" sz="2400" dirty="0"/>
              <a:t>When we write it in main class  </a:t>
            </a:r>
            <a:r>
              <a:rPr lang="en-US" sz="2400" b="1" dirty="0"/>
              <a:t> “ </a:t>
            </a:r>
            <a:r>
              <a:rPr lang="en-US" sz="2400" dirty="0" err="1"/>
              <a:t>System.out.print</a:t>
            </a:r>
            <a:r>
              <a:rPr lang="en-US" sz="2400" dirty="0"/>
              <a:t>(s); </a:t>
            </a:r>
            <a:r>
              <a:rPr lang="en-US" sz="2400" b="1" dirty="0"/>
              <a:t> ”</a:t>
            </a:r>
          </a:p>
          <a:p>
            <a:r>
              <a:rPr lang="en-US" sz="2400" dirty="0"/>
              <a:t>This will print reference of an object “s” on screen because </a:t>
            </a:r>
            <a:r>
              <a:rPr lang="en-US" sz="2400" dirty="0" err="1"/>
              <a:t>toString</a:t>
            </a:r>
            <a:r>
              <a:rPr lang="en-US" sz="2400" dirty="0"/>
              <a:t>() function is not defined in student class, means in that class whose object has been created.</a:t>
            </a:r>
          </a:p>
          <a:p>
            <a:pPr>
              <a:buFont typeface="Wingdings" panose="05000000000000000000" pitchFamily="2" charset="2"/>
              <a:buChar char="v"/>
            </a:pPr>
            <a:r>
              <a:rPr lang="en-US" sz="2400" dirty="0"/>
              <a:t>After defining function :</a:t>
            </a:r>
          </a:p>
          <a:p>
            <a:pPr marL="0" indent="0">
              <a:buNone/>
            </a:pPr>
            <a:r>
              <a:rPr lang="en-US" sz="2400" dirty="0"/>
              <a:t>	public String </a:t>
            </a:r>
            <a:r>
              <a:rPr lang="en-US" sz="2400" dirty="0" err="1"/>
              <a:t>toString</a:t>
            </a:r>
            <a:r>
              <a:rPr lang="en-US" sz="2400" dirty="0"/>
              <a:t>()</a:t>
            </a:r>
          </a:p>
          <a:p>
            <a:pPr marL="0" indent="0">
              <a:buNone/>
            </a:pPr>
            <a:r>
              <a:rPr lang="en-US" sz="2400" dirty="0"/>
              <a:t>		{</a:t>
            </a:r>
          </a:p>
          <a:p>
            <a:pPr marL="0" indent="0">
              <a:buNone/>
            </a:pPr>
            <a:r>
              <a:rPr lang="en-US" sz="2400" dirty="0"/>
              <a:t> 			return (which thing do you want to return);</a:t>
            </a:r>
          </a:p>
          <a:p>
            <a:pPr marL="0" indent="0">
              <a:buNone/>
            </a:pPr>
            <a:r>
              <a:rPr lang="en-US" sz="2400" dirty="0"/>
              <a:t>		}</a:t>
            </a:r>
          </a:p>
        </p:txBody>
      </p:sp>
    </p:spTree>
    <p:extLst>
      <p:ext uri="{BB962C8B-B14F-4D97-AF65-F5344CB8AC3E}">
        <p14:creationId xmlns:p14="http://schemas.microsoft.com/office/powerpoint/2010/main" val="2081296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Program 01: Data member and member functions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36989"/>
          </a:xfrm>
        </p:spPr>
        <p:txBody>
          <a:bodyPr>
            <a:normAutofit/>
          </a:bodyPr>
          <a:lstStyle/>
          <a:p>
            <a:pPr marL="0" indent="0">
              <a:buNone/>
            </a:pPr>
            <a:r>
              <a:rPr lang="en-US" sz="2400" dirty="0" err="1"/>
              <a:t>System.out.println</a:t>
            </a:r>
            <a:r>
              <a:rPr lang="en-US" sz="2400" dirty="0"/>
              <a:t>(s);</a:t>
            </a:r>
          </a:p>
          <a:p>
            <a:pPr marL="0" indent="0">
              <a:buNone/>
            </a:pPr>
            <a:r>
              <a:rPr lang="en-US" sz="2400" dirty="0"/>
              <a:t>It will call </a:t>
            </a:r>
            <a:r>
              <a:rPr lang="en-US" sz="2400" dirty="0" err="1"/>
              <a:t>toString</a:t>
            </a:r>
            <a:r>
              <a:rPr lang="en-US" sz="2400" dirty="0"/>
              <a:t>() function and will display </a:t>
            </a:r>
            <a:r>
              <a:rPr lang="en-US" sz="2400" dirty="0" err="1"/>
              <a:t>RollNo</a:t>
            </a:r>
            <a:r>
              <a:rPr lang="en-US" sz="2400" dirty="0"/>
              <a:t> and name of object s.</a:t>
            </a:r>
          </a:p>
          <a:p>
            <a:pPr marL="0" indent="0">
              <a:buNone/>
            </a:pPr>
            <a:r>
              <a:rPr lang="en-US" sz="2400" dirty="0"/>
              <a:t>Means it will display member data of object.</a:t>
            </a:r>
          </a:p>
          <a:p>
            <a:pPr marL="0" indent="0">
              <a:buNone/>
            </a:pPr>
            <a:r>
              <a:rPr lang="en-US" sz="2400" dirty="0" err="1"/>
              <a:t>System.out.print</a:t>
            </a:r>
            <a:r>
              <a:rPr lang="en-US" sz="2400" dirty="0"/>
              <a:t>(</a:t>
            </a:r>
            <a:r>
              <a:rPr lang="en-US" sz="2400" dirty="0" err="1"/>
              <a:t>s.toString</a:t>
            </a:r>
            <a:r>
              <a:rPr lang="en-US" sz="2400" dirty="0"/>
              <a:t>());    This will also call </a:t>
            </a:r>
            <a:r>
              <a:rPr lang="en-US" sz="2400" dirty="0" err="1"/>
              <a:t>toString</a:t>
            </a:r>
            <a:r>
              <a:rPr lang="en-US" sz="2400" dirty="0"/>
              <a:t> function.</a:t>
            </a:r>
          </a:p>
          <a:p>
            <a:pPr marL="0" indent="0">
              <a:buNone/>
            </a:pPr>
            <a:endParaRPr lang="en-US" sz="2800" b="1" dirty="0"/>
          </a:p>
          <a:p>
            <a:pPr marL="0" indent="0">
              <a:buNone/>
            </a:pPr>
            <a:r>
              <a:rPr lang="en-US" sz="2800" b="1" dirty="0" err="1"/>
              <a:t>toString</a:t>
            </a:r>
            <a:r>
              <a:rPr lang="en-US" sz="2800" b="1" dirty="0"/>
              <a:t>() function</a:t>
            </a:r>
          </a:p>
          <a:p>
            <a:pPr lvl="1">
              <a:buFont typeface="Arial" panose="020B0604020202020204" pitchFamily="34" charset="0"/>
              <a:buChar char="•"/>
            </a:pPr>
            <a:r>
              <a:rPr lang="en-US" sz="2800" dirty="0"/>
              <a:t>Doing object representation.</a:t>
            </a:r>
          </a:p>
          <a:p>
            <a:pPr lvl="1">
              <a:buFont typeface="Arial" panose="020B0604020202020204" pitchFamily="34" charset="0"/>
              <a:buChar char="•"/>
            </a:pPr>
            <a:r>
              <a:rPr lang="en-US" sz="2800" dirty="0"/>
              <a:t>Used for combo boxes.</a:t>
            </a:r>
          </a:p>
          <a:p>
            <a:pPr marL="0" indent="0">
              <a:buNone/>
            </a:pPr>
            <a:endParaRPr lang="en-US" sz="2400" dirty="0"/>
          </a:p>
        </p:txBody>
      </p:sp>
    </p:spTree>
    <p:extLst>
      <p:ext uri="{BB962C8B-B14F-4D97-AF65-F5344CB8AC3E}">
        <p14:creationId xmlns:p14="http://schemas.microsoft.com/office/powerpoint/2010/main" val="316256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Object Oriented Programming</a:t>
            </a:r>
            <a:endParaRPr lang="en-US"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202210" y="1845734"/>
            <a:ext cx="10058400" cy="4360194"/>
          </a:xfrm>
        </p:spPr>
        <p:txBody>
          <a:bodyPr>
            <a:normAutofit/>
          </a:bodyPr>
          <a:lstStyle/>
          <a:p>
            <a:pPr>
              <a:buFont typeface="Wingdings" panose="05000000000000000000" pitchFamily="2" charset="2"/>
              <a:buChar char="v"/>
            </a:pPr>
            <a:r>
              <a:rPr lang="en-US" sz="2400" dirty="0"/>
              <a:t> Java is fundamentally object oriented. </a:t>
            </a:r>
          </a:p>
          <a:p>
            <a:pPr marL="0" indent="0">
              <a:buNone/>
            </a:pPr>
            <a:endParaRPr lang="en-US" sz="2400" dirty="0"/>
          </a:p>
          <a:p>
            <a:pPr algn="just">
              <a:buFont typeface="Wingdings" panose="05000000000000000000" pitchFamily="2" charset="2"/>
              <a:buChar char="v"/>
            </a:pPr>
            <a:r>
              <a:rPr lang="en-US" sz="2400" dirty="0"/>
              <a:t>Every line of code you write in java must be inside a class (not counting import directives).</a:t>
            </a:r>
          </a:p>
          <a:p>
            <a:pPr algn="just">
              <a:buFont typeface="Wingdings" panose="05000000000000000000" pitchFamily="2" charset="2"/>
              <a:buChar char="v"/>
            </a:pPr>
            <a:endParaRPr lang="en-US" sz="2400" dirty="0"/>
          </a:p>
          <a:p>
            <a:pPr algn="just">
              <a:buFont typeface="Wingdings" panose="05000000000000000000" pitchFamily="2" charset="2"/>
              <a:buChar char="v"/>
            </a:pPr>
            <a:r>
              <a:rPr lang="en-US" sz="2400" dirty="0"/>
              <a:t>OOP fundamental concepts like Encapsulation, Inheritance and  Polymorphism etc. are all fully supported by java.</a:t>
            </a:r>
          </a:p>
          <a:p>
            <a:endParaRPr lang="en-US" sz="1400" dirty="0">
              <a:solidFill>
                <a:schemeClr val="tx1"/>
              </a:solidFill>
              <a:cs typeface="Aharoni" panose="02010803020104030203" pitchFamily="2" charset="-79"/>
            </a:endParaRPr>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2184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sz="4000" b="1" dirty="0"/>
              <a:t>Constructor</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32058"/>
          </a:xfrm>
        </p:spPr>
        <p:txBody>
          <a:bodyPr>
            <a:normAutofit fontScale="92500" lnSpcReduction="10000"/>
          </a:bodyPr>
          <a:lstStyle/>
          <a:p>
            <a:pPr algn="just" fontAlgn="base">
              <a:buFont typeface="Wingdings" panose="05000000000000000000" pitchFamily="2" charset="2"/>
              <a:buChar char="v"/>
            </a:pPr>
            <a:r>
              <a:rPr lang="en-GB" sz="2800" dirty="0"/>
              <a:t>Special method that is implicitly invoked.</a:t>
            </a:r>
          </a:p>
          <a:p>
            <a:pPr marL="0" indent="0" algn="just" fontAlgn="base">
              <a:buNone/>
            </a:pPr>
            <a:endParaRPr lang="en-GB" sz="2800" dirty="0"/>
          </a:p>
          <a:p>
            <a:pPr algn="just" fontAlgn="base">
              <a:buFont typeface="Wingdings" panose="05000000000000000000" pitchFamily="2" charset="2"/>
              <a:buChar char="v"/>
            </a:pPr>
            <a:r>
              <a:rPr lang="en-GB" sz="2800" dirty="0"/>
              <a:t>Used to create an object (an instance of the class) and initialize it.</a:t>
            </a:r>
          </a:p>
          <a:p>
            <a:pPr marL="0" indent="0" algn="just" fontAlgn="base">
              <a:buNone/>
            </a:pPr>
            <a:endParaRPr lang="en-GB" sz="2800" dirty="0"/>
          </a:p>
          <a:p>
            <a:pPr algn="just" fontAlgn="base">
              <a:buFont typeface="Wingdings" panose="05000000000000000000" pitchFamily="2" charset="2"/>
              <a:buChar char="v"/>
            </a:pPr>
            <a:r>
              <a:rPr lang="en-US" sz="2800" dirty="0"/>
              <a:t>Every time an object is created using the new() keyword, at least one constructor is called.</a:t>
            </a:r>
          </a:p>
          <a:p>
            <a:pPr marL="0" indent="0" algn="just" fontAlgn="base">
              <a:buNone/>
            </a:pPr>
            <a:endParaRPr lang="en-GB" sz="2800" dirty="0"/>
          </a:p>
          <a:p>
            <a:pPr algn="just" fontAlgn="base">
              <a:buFont typeface="Wingdings" panose="05000000000000000000" pitchFamily="2" charset="2"/>
              <a:buChar char="v"/>
            </a:pPr>
            <a:r>
              <a:rPr lang="en-GB" sz="2800" dirty="0"/>
              <a:t>It is special member function having same name as class name and is used to initialize object.</a:t>
            </a:r>
          </a:p>
        </p:txBody>
      </p:sp>
    </p:spTree>
    <p:extLst>
      <p:ext uri="{BB962C8B-B14F-4D97-AF65-F5344CB8AC3E}">
        <p14:creationId xmlns:p14="http://schemas.microsoft.com/office/powerpoint/2010/main" val="12465926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sz="4000" b="1" dirty="0"/>
              <a:t>Constructor…</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32058"/>
          </a:xfrm>
        </p:spPr>
        <p:txBody>
          <a:bodyPr>
            <a:normAutofit/>
          </a:bodyPr>
          <a:lstStyle/>
          <a:p>
            <a:pPr algn="just" fontAlgn="base">
              <a:buFont typeface="Wingdings" panose="05000000000000000000" pitchFamily="2" charset="2"/>
              <a:buChar char="v"/>
            </a:pPr>
            <a:r>
              <a:rPr lang="en-GB" sz="2800" dirty="0"/>
              <a:t>It is invoked/called at the time of object creation.</a:t>
            </a:r>
          </a:p>
          <a:p>
            <a:pPr marL="0" indent="0" algn="just" fontAlgn="base">
              <a:buNone/>
            </a:pPr>
            <a:endParaRPr lang="en-GB" sz="2800" dirty="0"/>
          </a:p>
          <a:p>
            <a:pPr algn="just" fontAlgn="base">
              <a:buFont typeface="Wingdings" panose="05000000000000000000" pitchFamily="2" charset="2"/>
              <a:buChar char="v"/>
            </a:pPr>
            <a:r>
              <a:rPr lang="en-GB" sz="2800" dirty="0"/>
              <a:t>It constructs value i.e. provide data for the object that is why it called constructor.</a:t>
            </a:r>
          </a:p>
          <a:p>
            <a:pPr marL="0" indent="0" algn="just" fontAlgn="base">
              <a:buNone/>
            </a:pPr>
            <a:endParaRPr lang="en-GB" sz="2800" dirty="0"/>
          </a:p>
          <a:p>
            <a:pPr algn="just" fontAlgn="base">
              <a:buFont typeface="Wingdings" panose="05000000000000000000" pitchFamily="2" charset="2"/>
              <a:buChar char="v"/>
            </a:pPr>
            <a:r>
              <a:rPr lang="en-GB" sz="2800" dirty="0"/>
              <a:t>Can have parameter list or argument list.</a:t>
            </a:r>
          </a:p>
          <a:p>
            <a:pPr marL="0" indent="0" algn="just" fontAlgn="base">
              <a:buNone/>
            </a:pPr>
            <a:endParaRPr lang="en-GB" sz="2800" dirty="0"/>
          </a:p>
          <a:p>
            <a:pPr algn="just" fontAlgn="base">
              <a:buFont typeface="Wingdings" panose="05000000000000000000" pitchFamily="2" charset="2"/>
              <a:buChar char="v"/>
            </a:pPr>
            <a:r>
              <a:rPr lang="en-GB" sz="2800" dirty="0"/>
              <a:t>Can never return any value (no even void).</a:t>
            </a:r>
          </a:p>
        </p:txBody>
      </p:sp>
    </p:spTree>
    <p:extLst>
      <p:ext uri="{BB962C8B-B14F-4D97-AF65-F5344CB8AC3E}">
        <p14:creationId xmlns:p14="http://schemas.microsoft.com/office/powerpoint/2010/main" val="16060082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sz="4000" b="1" dirty="0"/>
              <a:t>Constructor…</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fontAlgn="base">
              <a:buFont typeface="Wingdings" panose="05000000000000000000" pitchFamily="2" charset="2"/>
              <a:buChar char="v"/>
            </a:pPr>
            <a:r>
              <a:rPr lang="en-GB" sz="2800" dirty="0"/>
              <a:t>Normally declared as public.</a:t>
            </a:r>
          </a:p>
          <a:p>
            <a:pPr algn="just" fontAlgn="base">
              <a:buFont typeface="Wingdings" panose="05000000000000000000" pitchFamily="2" charset="2"/>
              <a:buChar char="v"/>
            </a:pPr>
            <a:endParaRPr lang="en-US" sz="2800" dirty="0"/>
          </a:p>
          <a:p>
            <a:pPr algn="just" fontAlgn="base">
              <a:buFont typeface="Wingdings" panose="05000000000000000000" pitchFamily="2" charset="2"/>
              <a:buChar char="v"/>
            </a:pPr>
            <a:r>
              <a:rPr lang="en-US" sz="2800" dirty="0"/>
              <a:t>At the time of calling constructor, memory for the object is allocated in the memory.</a:t>
            </a:r>
          </a:p>
          <a:p>
            <a:pPr algn="just" fontAlgn="base">
              <a:buFont typeface="Wingdings" panose="05000000000000000000" pitchFamily="2" charset="2"/>
              <a:buChar char="v"/>
            </a:pPr>
            <a:endParaRPr lang="en-US" sz="2800" dirty="0"/>
          </a:p>
          <a:p>
            <a:pPr algn="just" fontAlgn="base">
              <a:buFont typeface="Wingdings" panose="05000000000000000000" pitchFamily="2" charset="2"/>
              <a:buChar char="v"/>
            </a:pPr>
            <a:r>
              <a:rPr lang="en-US" sz="2800" dirty="0"/>
              <a:t>It calls a default constructor if there is no constructor available in the class. In such case, Java compiler provides a default constructor by default.</a:t>
            </a:r>
          </a:p>
        </p:txBody>
      </p:sp>
    </p:spTree>
    <p:extLst>
      <p:ext uri="{BB962C8B-B14F-4D97-AF65-F5344CB8AC3E}">
        <p14:creationId xmlns:p14="http://schemas.microsoft.com/office/powerpoint/2010/main" val="1019788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sz="4000" b="1" dirty="0"/>
              <a:t>Constructor…</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marL="285750" indent="-285750" algn="just" fontAlgn="base">
              <a:buFont typeface="Arial" panose="020B0604020202020204" pitchFamily="34" charset="0"/>
              <a:buChar char="•"/>
            </a:pPr>
            <a:r>
              <a:rPr lang="en-US" sz="2800" b="1" dirty="0"/>
              <a:t>Note:</a:t>
            </a:r>
            <a:r>
              <a:rPr lang="en-US" sz="2800" dirty="0"/>
              <a:t> It is called constructor because it constructs the values at the time of object creation. It is not necessary to write a constructor for a class. It is because java compiler creates a default constructor if your class doesn't have any.</a:t>
            </a:r>
            <a:endParaRPr lang="en-GB" sz="2800" dirty="0"/>
          </a:p>
        </p:txBody>
      </p:sp>
    </p:spTree>
    <p:extLst>
      <p:ext uri="{BB962C8B-B14F-4D97-AF65-F5344CB8AC3E}">
        <p14:creationId xmlns:p14="http://schemas.microsoft.com/office/powerpoint/2010/main" val="290517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Rules for creating Java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a:buNone/>
            </a:pPr>
            <a:r>
              <a:rPr lang="en-US" sz="2800" dirty="0"/>
              <a:t>There are some rules defined for the constructor.</a:t>
            </a:r>
          </a:p>
          <a:p>
            <a:pPr algn="just">
              <a:buNone/>
            </a:pPr>
            <a:endParaRPr lang="en-US" sz="2800" dirty="0"/>
          </a:p>
          <a:p>
            <a:pPr lvl="1" algn="just">
              <a:buFont typeface="Wingdings" panose="05000000000000000000" pitchFamily="2" charset="2"/>
              <a:buChar char="v"/>
            </a:pPr>
            <a:r>
              <a:rPr lang="en-US" sz="2800" dirty="0"/>
              <a:t>Constructor name must be the same as its class name</a:t>
            </a:r>
          </a:p>
          <a:p>
            <a:pPr marL="292608" lvl="1" indent="0" algn="just">
              <a:buNone/>
            </a:pPr>
            <a:endParaRPr lang="en-US" sz="2800" dirty="0"/>
          </a:p>
          <a:p>
            <a:pPr lvl="1" algn="just">
              <a:buFont typeface="Wingdings" panose="05000000000000000000" pitchFamily="2" charset="2"/>
              <a:buChar char="v"/>
            </a:pPr>
            <a:r>
              <a:rPr lang="en-US" sz="2800" dirty="0"/>
              <a:t>A Constructor must have no explicit return type.</a:t>
            </a:r>
          </a:p>
          <a:p>
            <a:pPr marL="292608" lvl="1" indent="0" algn="just">
              <a:buNone/>
            </a:pPr>
            <a:endParaRPr lang="en-US" sz="2800" dirty="0"/>
          </a:p>
          <a:p>
            <a:pPr lvl="1" algn="just">
              <a:buFont typeface="Wingdings" panose="05000000000000000000" pitchFamily="2" charset="2"/>
              <a:buChar char="v"/>
            </a:pPr>
            <a:r>
              <a:rPr lang="en-US" sz="2800" dirty="0"/>
              <a:t>A Java constructor cannot be abstract, static, final, and synchronized.</a:t>
            </a:r>
          </a:p>
          <a:p>
            <a:pPr algn="just">
              <a:lnSpc>
                <a:spcPct val="200000"/>
              </a:lnSpc>
            </a:pPr>
            <a:endParaRPr lang="en-US" sz="2800" dirty="0"/>
          </a:p>
        </p:txBody>
      </p:sp>
    </p:spTree>
    <p:extLst>
      <p:ext uri="{BB962C8B-B14F-4D97-AF65-F5344CB8AC3E}">
        <p14:creationId xmlns:p14="http://schemas.microsoft.com/office/powerpoint/2010/main" val="1623865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Type of Java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buNone/>
            </a:pPr>
            <a:r>
              <a:rPr lang="en-US" sz="2800" dirty="0"/>
              <a:t>There are two types of constructors in Java:</a:t>
            </a:r>
          </a:p>
          <a:p>
            <a:pPr marL="514350" indent="-514350">
              <a:buFont typeface="+mj-lt"/>
              <a:buAutoNum type="arabicPeriod"/>
            </a:pPr>
            <a:r>
              <a:rPr lang="en-US" sz="2800" dirty="0"/>
              <a:t>Default constructor (no-</a:t>
            </a:r>
            <a:r>
              <a:rPr lang="en-US" sz="2800" dirty="0" err="1"/>
              <a:t>arg</a:t>
            </a:r>
            <a:r>
              <a:rPr lang="en-US" sz="2800" dirty="0"/>
              <a:t> constructor)</a:t>
            </a:r>
          </a:p>
          <a:p>
            <a:pPr marL="514350" indent="-514350">
              <a:buFont typeface="+mj-lt"/>
              <a:buAutoNum type="arabicPeriod"/>
            </a:pPr>
            <a:r>
              <a:rPr lang="en-US" sz="2800" dirty="0"/>
              <a:t>Parameterized constructor</a:t>
            </a:r>
          </a:p>
          <a:p>
            <a:pPr>
              <a:buNone/>
            </a:pPr>
            <a:endParaRPr lang="en-US" sz="2800" dirty="0"/>
          </a:p>
          <a:p>
            <a:pPr>
              <a:lnSpc>
                <a:spcPct val="200000"/>
              </a:lnSpc>
            </a:pPr>
            <a:endParaRPr lang="en-US" sz="2800" dirty="0"/>
          </a:p>
        </p:txBody>
      </p:sp>
    </p:spTree>
    <p:extLst>
      <p:ext uri="{BB962C8B-B14F-4D97-AF65-F5344CB8AC3E}">
        <p14:creationId xmlns:p14="http://schemas.microsoft.com/office/powerpoint/2010/main" val="4229665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Type of Java constructor…</a:t>
            </a:r>
          </a:p>
        </p:txBody>
      </p:sp>
      <p:pic>
        <p:nvPicPr>
          <p:cNvPr id="5" name="Picture 3" descr="Java Constructors">
            <a:extLst>
              <a:ext uri="{FF2B5EF4-FFF2-40B4-BE49-F238E27FC236}">
                <a16:creationId xmlns:a16="http://schemas.microsoft.com/office/drawing/2014/main" id="{D6C9F746-0FA8-4E98-9DDB-AAE1980A6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367" y="1888761"/>
            <a:ext cx="7090348" cy="4287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175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1) Java Default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242117"/>
          </a:xfrm>
        </p:spPr>
        <p:txBody>
          <a:bodyPr>
            <a:normAutofit fontScale="92500" lnSpcReduction="10000"/>
          </a:bodyPr>
          <a:lstStyle/>
          <a:p>
            <a:pPr algn="just">
              <a:buFont typeface="Wingdings" panose="05000000000000000000" pitchFamily="2" charset="2"/>
              <a:buChar char="v"/>
            </a:pPr>
            <a:r>
              <a:rPr lang="en-US" sz="2800" dirty="0"/>
              <a:t>A constructor is called "Default Constructor" when it doesn't have any parameter.</a:t>
            </a:r>
          </a:p>
          <a:p>
            <a:pPr algn="just">
              <a:buFont typeface="Wingdings" panose="05000000000000000000" pitchFamily="2" charset="2"/>
              <a:buChar char="v"/>
            </a:pPr>
            <a:r>
              <a:rPr lang="en-US" sz="2800" dirty="0"/>
              <a:t>It is also called non-parameterized constructor.</a:t>
            </a:r>
          </a:p>
          <a:p>
            <a:pPr algn="just">
              <a:buNone/>
            </a:pPr>
            <a:endParaRPr lang="en-US" sz="2800" b="1" dirty="0"/>
          </a:p>
          <a:p>
            <a:pPr algn="just">
              <a:buNone/>
            </a:pPr>
            <a:r>
              <a:rPr lang="en-US" sz="2800" b="1" dirty="0"/>
              <a:t>Syntax of default constructor:</a:t>
            </a:r>
          </a:p>
          <a:p>
            <a:pPr algn="just">
              <a:buNone/>
            </a:pPr>
            <a:endParaRPr lang="en-US" sz="2800" dirty="0"/>
          </a:p>
          <a:p>
            <a:pPr algn="just">
              <a:buNone/>
            </a:pPr>
            <a:r>
              <a:rPr lang="en-US" sz="2800" dirty="0"/>
              <a:t>Access Specifier </a:t>
            </a:r>
            <a:r>
              <a:rPr lang="en-US" sz="2800" dirty="0" err="1"/>
              <a:t>className</a:t>
            </a:r>
            <a:r>
              <a:rPr lang="en-US" sz="2800" dirty="0"/>
              <a:t>() </a:t>
            </a:r>
          </a:p>
          <a:p>
            <a:pPr algn="just">
              <a:buNone/>
            </a:pPr>
            <a:r>
              <a:rPr lang="en-US" sz="2800" dirty="0"/>
              <a:t>{</a:t>
            </a:r>
          </a:p>
          <a:p>
            <a:pPr algn="just">
              <a:buNone/>
            </a:pPr>
            <a:r>
              <a:rPr lang="en-US" sz="2800" dirty="0"/>
              <a:t>} </a:t>
            </a:r>
          </a:p>
        </p:txBody>
      </p:sp>
    </p:spTree>
    <p:extLst>
      <p:ext uri="{BB962C8B-B14F-4D97-AF65-F5344CB8AC3E}">
        <p14:creationId xmlns:p14="http://schemas.microsoft.com/office/powerpoint/2010/main" val="17815439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Java Default Constructor Example</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62038"/>
          </a:xfrm>
        </p:spPr>
        <p:txBody>
          <a:bodyPr>
            <a:normAutofit/>
          </a:bodyPr>
          <a:lstStyle/>
          <a:p>
            <a:pPr algn="just">
              <a:buNone/>
            </a:pPr>
            <a:r>
              <a:rPr lang="en-US" sz="2400" dirty="0">
                <a:solidFill>
                  <a:srgbClr val="000000"/>
                </a:solidFill>
                <a:latin typeface="verdana" panose="020B0604030504040204" pitchFamily="34" charset="0"/>
              </a:rPr>
              <a:t>In this example, we are creating the no-</a:t>
            </a:r>
            <a:r>
              <a:rPr lang="en-US" sz="2400" dirty="0" err="1">
                <a:solidFill>
                  <a:srgbClr val="000000"/>
                </a:solidFill>
                <a:latin typeface="verdana" panose="020B0604030504040204" pitchFamily="34" charset="0"/>
              </a:rPr>
              <a:t>arg</a:t>
            </a:r>
            <a:r>
              <a:rPr lang="en-US" sz="2400" dirty="0">
                <a:solidFill>
                  <a:srgbClr val="000000"/>
                </a:solidFill>
                <a:latin typeface="verdana" panose="020B0604030504040204" pitchFamily="34" charset="0"/>
              </a:rPr>
              <a:t> constructor in the Bike class. It will be invoked at the time of object creation.</a:t>
            </a:r>
          </a:p>
          <a:p>
            <a:pPr>
              <a:buNone/>
            </a:pPr>
            <a:endParaRPr lang="en-US" sz="2400" dirty="0"/>
          </a:p>
          <a:p>
            <a:pPr>
              <a:buNone/>
            </a:pPr>
            <a:r>
              <a:rPr lang="en-US" sz="2400" dirty="0"/>
              <a:t>//Java Program to create and call a default constructor  </a:t>
            </a:r>
          </a:p>
          <a:p>
            <a:pPr>
              <a:buNone/>
            </a:pPr>
            <a:r>
              <a:rPr lang="en-US" sz="2400" b="1" dirty="0"/>
              <a:t>class</a:t>
            </a:r>
            <a:r>
              <a:rPr lang="en-US" sz="2400" dirty="0"/>
              <a:t> Bike1{  </a:t>
            </a:r>
          </a:p>
          <a:p>
            <a:pPr>
              <a:buNone/>
            </a:pPr>
            <a:r>
              <a:rPr lang="en-US" sz="2400" dirty="0"/>
              <a:t>Bike1()                  //creating a default constructor  </a:t>
            </a:r>
          </a:p>
          <a:p>
            <a:pPr>
              <a:buNone/>
            </a:pPr>
            <a:r>
              <a:rPr lang="en-US" sz="2400" dirty="0"/>
              <a:t>{    </a:t>
            </a:r>
          </a:p>
          <a:p>
            <a:pPr>
              <a:buNone/>
            </a:pPr>
            <a:r>
              <a:rPr lang="en-US" sz="2400" dirty="0"/>
              <a:t>System.out.println("Bike class object created");    </a:t>
            </a:r>
          </a:p>
          <a:p>
            <a:pPr>
              <a:buNone/>
            </a:pPr>
            <a:r>
              <a:rPr lang="en-US" sz="2400" dirty="0"/>
              <a:t>}  //constructor body</a:t>
            </a:r>
          </a:p>
        </p:txBody>
      </p:sp>
    </p:spTree>
    <p:extLst>
      <p:ext uri="{BB962C8B-B14F-4D97-AF65-F5344CB8AC3E}">
        <p14:creationId xmlns:p14="http://schemas.microsoft.com/office/powerpoint/2010/main" val="41976411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Java Default Constructor Example…</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62038"/>
          </a:xfrm>
        </p:spPr>
        <p:txBody>
          <a:bodyPr>
            <a:normAutofit/>
          </a:bodyPr>
          <a:lstStyle/>
          <a:p>
            <a:pPr algn="just">
              <a:buNone/>
            </a:pPr>
            <a:r>
              <a:rPr lang="en-US" sz="2800" b="1" dirty="0"/>
              <a:t>public</a:t>
            </a:r>
            <a:r>
              <a:rPr lang="en-US" sz="2800" dirty="0"/>
              <a:t> </a:t>
            </a:r>
            <a:r>
              <a:rPr lang="en-US" sz="2800" b="1" dirty="0"/>
              <a:t>static</a:t>
            </a:r>
            <a:r>
              <a:rPr lang="en-US" sz="2800" dirty="0"/>
              <a:t> </a:t>
            </a:r>
            <a:r>
              <a:rPr lang="en-US" sz="2800" b="1" dirty="0"/>
              <a:t>void</a:t>
            </a:r>
            <a:r>
              <a:rPr lang="en-US" sz="2800" dirty="0"/>
              <a:t> main(String </a:t>
            </a:r>
            <a:r>
              <a:rPr lang="en-US" sz="2800" dirty="0" err="1"/>
              <a:t>args</a:t>
            </a:r>
            <a:r>
              <a:rPr lang="en-US" sz="2800" dirty="0"/>
              <a:t>[]){        //main method  </a:t>
            </a:r>
          </a:p>
          <a:p>
            <a:pPr>
              <a:buNone/>
            </a:pPr>
            <a:r>
              <a:rPr lang="en-US" sz="2800" dirty="0"/>
              <a:t>//calling a default constructor  </a:t>
            </a:r>
          </a:p>
          <a:p>
            <a:pPr>
              <a:buNone/>
            </a:pPr>
            <a:r>
              <a:rPr lang="en-US" sz="2800" dirty="0"/>
              <a:t>Bike1 b=</a:t>
            </a:r>
            <a:r>
              <a:rPr lang="en-US" sz="2800" b="1" dirty="0"/>
              <a:t>new</a:t>
            </a:r>
            <a:r>
              <a:rPr lang="en-US" sz="2800" dirty="0"/>
              <a:t> Bike1();  </a:t>
            </a:r>
          </a:p>
          <a:p>
            <a:pPr>
              <a:buNone/>
            </a:pPr>
            <a:r>
              <a:rPr lang="en-US" sz="2800" dirty="0"/>
              <a:t>}</a:t>
            </a:r>
          </a:p>
          <a:p>
            <a:pPr>
              <a:buNone/>
            </a:pPr>
            <a:r>
              <a:rPr lang="en-US" sz="2800" dirty="0"/>
              <a:t> </a:t>
            </a:r>
          </a:p>
          <a:p>
            <a:pPr>
              <a:buNone/>
            </a:pPr>
            <a:r>
              <a:rPr lang="en-US" sz="2800" dirty="0"/>
              <a:t>}</a:t>
            </a:r>
          </a:p>
        </p:txBody>
      </p:sp>
    </p:spTree>
    <p:extLst>
      <p:ext uri="{BB962C8B-B14F-4D97-AF65-F5344CB8AC3E}">
        <p14:creationId xmlns:p14="http://schemas.microsoft.com/office/powerpoint/2010/main" val="342273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F2B-78C5-0C61-5C7D-1FE0A3D4254B}"/>
              </a:ext>
            </a:extLst>
          </p:cNvPr>
          <p:cNvSpPr>
            <a:spLocks noGrp="1"/>
          </p:cNvSpPr>
          <p:nvPr>
            <p:ph type="title"/>
          </p:nvPr>
        </p:nvSpPr>
        <p:spPr/>
        <p:txBody>
          <a:bodyPr/>
          <a:lstStyle/>
          <a:p>
            <a:r>
              <a:rPr lang="en-US" dirty="0"/>
              <a:t>Benefits of OOP</a:t>
            </a:r>
          </a:p>
        </p:txBody>
      </p:sp>
      <p:sp>
        <p:nvSpPr>
          <p:cNvPr id="3" name="Content Placeholder 2">
            <a:extLst>
              <a:ext uri="{FF2B5EF4-FFF2-40B4-BE49-F238E27FC236}">
                <a16:creationId xmlns:a16="http://schemas.microsoft.com/office/drawing/2014/main" id="{34D30607-1287-0E25-94A6-DF0BCAAD7BE8}"/>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374151"/>
                </a:solidFill>
                <a:effectLst/>
                <a:latin typeface="Söhne"/>
              </a:rPr>
              <a:t>Code Reusability: Reusing existing code helps reduce development time and increase efficiency.</a:t>
            </a:r>
          </a:p>
          <a:p>
            <a:pPr algn="l">
              <a:buFont typeface="+mj-lt"/>
              <a:buAutoNum type="arabicPeriod"/>
            </a:pPr>
            <a:r>
              <a:rPr lang="en-US" b="0" i="0" dirty="0">
                <a:solidFill>
                  <a:srgbClr val="374151"/>
                </a:solidFill>
                <a:effectLst/>
                <a:latin typeface="Söhne"/>
              </a:rPr>
              <a:t>Improved organization: Objects encapsulate data and behavior, making it easier to understand and manage complex systems.</a:t>
            </a:r>
          </a:p>
          <a:p>
            <a:pPr algn="l">
              <a:buFont typeface="+mj-lt"/>
              <a:buAutoNum type="arabicPeriod"/>
            </a:pPr>
            <a:r>
              <a:rPr lang="en-US" b="0" i="0" dirty="0">
                <a:solidFill>
                  <a:srgbClr val="374151"/>
                </a:solidFill>
                <a:effectLst/>
                <a:latin typeface="Söhne"/>
              </a:rPr>
              <a:t>Abstraction: OOP helps hide complex implementation details, making it easier to use and understand.</a:t>
            </a:r>
          </a:p>
          <a:p>
            <a:pPr algn="l">
              <a:buFont typeface="+mj-lt"/>
              <a:buAutoNum type="arabicPeriod"/>
            </a:pPr>
            <a:r>
              <a:rPr lang="en-US" b="0" i="0" dirty="0">
                <a:solidFill>
                  <a:srgbClr val="374151"/>
                </a:solidFill>
                <a:effectLst/>
                <a:latin typeface="Söhne"/>
              </a:rPr>
              <a:t>Modularity: Objects can be treated as independent units, making it easier to isolate and modify parts of a system.</a:t>
            </a:r>
          </a:p>
          <a:p>
            <a:pPr algn="l">
              <a:buFont typeface="+mj-lt"/>
              <a:buAutoNum type="arabicPeriod"/>
            </a:pPr>
            <a:r>
              <a:rPr lang="en-US" b="0" i="0" dirty="0">
                <a:solidFill>
                  <a:srgbClr val="374151"/>
                </a:solidFill>
                <a:effectLst/>
                <a:latin typeface="Söhne"/>
              </a:rPr>
              <a:t>Scalability: Objects can be easily added or removed as needed, making it easier to evolve and scale a system over time.</a:t>
            </a:r>
          </a:p>
          <a:p>
            <a:pPr algn="l">
              <a:buFont typeface="+mj-lt"/>
              <a:buAutoNum type="arabicPeriod"/>
            </a:pPr>
            <a:r>
              <a:rPr lang="en-US" b="0" i="0" dirty="0">
                <a:solidFill>
                  <a:srgbClr val="374151"/>
                </a:solidFill>
                <a:effectLst/>
                <a:latin typeface="Söhne"/>
              </a:rPr>
              <a:t>Polymorphism: Allows objects of different classes to be treated as objects of a common class, making code more flexible and adaptable to changes.</a:t>
            </a:r>
          </a:p>
          <a:p>
            <a:pPr algn="l">
              <a:buFont typeface="+mj-lt"/>
              <a:buAutoNum type="arabicPeriod"/>
            </a:pPr>
            <a:r>
              <a:rPr lang="en-US" b="0" i="0" dirty="0">
                <a:solidFill>
                  <a:srgbClr val="374151"/>
                </a:solidFill>
                <a:effectLst/>
                <a:latin typeface="Söhne"/>
              </a:rPr>
              <a:t>Encapsulation: Protects the data within an object from external access, improving security and reducing the likelihood of errors.</a:t>
            </a:r>
          </a:p>
          <a:p>
            <a:endParaRPr lang="en-US" dirty="0"/>
          </a:p>
        </p:txBody>
      </p:sp>
    </p:spTree>
    <p:extLst>
      <p:ext uri="{BB962C8B-B14F-4D97-AF65-F5344CB8AC3E}">
        <p14:creationId xmlns:p14="http://schemas.microsoft.com/office/powerpoint/2010/main" val="3370693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Java Default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marL="0" indent="0">
              <a:lnSpc>
                <a:spcPct val="100000"/>
              </a:lnSpc>
              <a:buNone/>
            </a:pPr>
            <a:r>
              <a:rPr lang="en-US" sz="2400" b="1" dirty="0"/>
              <a:t>Rule: </a:t>
            </a:r>
            <a:r>
              <a:rPr lang="en-US" sz="2400" dirty="0"/>
              <a:t>If there is no constructor in a class, compiler automatically creates a default constructor.</a:t>
            </a:r>
          </a:p>
          <a:p>
            <a:pPr>
              <a:lnSpc>
                <a:spcPct val="200000"/>
              </a:lnSpc>
            </a:pPr>
            <a:endParaRPr lang="en-US" sz="2400" dirty="0"/>
          </a:p>
        </p:txBody>
      </p:sp>
      <p:pic>
        <p:nvPicPr>
          <p:cNvPr id="5" name="Picture 2" descr="Java default constructor">
            <a:extLst>
              <a:ext uri="{FF2B5EF4-FFF2-40B4-BE49-F238E27FC236}">
                <a16:creationId xmlns:a16="http://schemas.microsoft.com/office/drawing/2014/main" id="{CDD016B0-0FD0-4FF8-9693-D8C1CD7CC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054" y="2535522"/>
            <a:ext cx="8886169" cy="349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30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What is the purpose of a default constructor ?</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272097"/>
          </a:xfrm>
        </p:spPr>
        <p:txBody>
          <a:bodyPr>
            <a:noAutofit/>
          </a:bodyPr>
          <a:lstStyle/>
          <a:p>
            <a:pPr algn="just" fontAlgn="base">
              <a:buNone/>
            </a:pPr>
            <a:r>
              <a:rPr lang="en-US" sz="2800" dirty="0"/>
              <a:t>The default constructor is used to provide the default values to the object like 0, null, etc., depending on the type.</a:t>
            </a:r>
          </a:p>
        </p:txBody>
      </p:sp>
    </p:spTree>
    <p:extLst>
      <p:ext uri="{BB962C8B-B14F-4D97-AF65-F5344CB8AC3E}">
        <p14:creationId xmlns:p14="http://schemas.microsoft.com/office/powerpoint/2010/main" val="1532510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3200" b="1" dirty="0"/>
              <a:t>Example of default constructor that displays the default values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88880" cy="4272097"/>
          </a:xfrm>
        </p:spPr>
        <p:txBody>
          <a:bodyPr>
            <a:noAutofit/>
          </a:bodyPr>
          <a:lstStyle/>
          <a:p>
            <a:pPr algn="just">
              <a:buNone/>
            </a:pPr>
            <a:r>
              <a:rPr lang="en-US" dirty="0"/>
              <a:t>//Let us see another example of default constructor  which displays the default values</a:t>
            </a:r>
            <a:r>
              <a:rPr lang="en-US" sz="2800" dirty="0"/>
              <a:t>  </a:t>
            </a:r>
          </a:p>
          <a:p>
            <a:pPr algn="just">
              <a:buNone/>
            </a:pPr>
            <a:r>
              <a:rPr lang="en-US" sz="2800" b="1" dirty="0"/>
              <a:t>class</a:t>
            </a:r>
            <a:r>
              <a:rPr lang="en-US" sz="2800" dirty="0"/>
              <a:t> Student3{  </a:t>
            </a:r>
          </a:p>
          <a:p>
            <a:pPr algn="just">
              <a:buNone/>
            </a:pPr>
            <a:r>
              <a:rPr lang="en-US" sz="2800" b="1" dirty="0"/>
              <a:t>int</a:t>
            </a:r>
            <a:r>
              <a:rPr lang="en-US" sz="2800" dirty="0"/>
              <a:t> id;  </a:t>
            </a:r>
          </a:p>
          <a:p>
            <a:pPr algn="just">
              <a:buNone/>
            </a:pPr>
            <a:r>
              <a:rPr lang="en-US" sz="2800" dirty="0"/>
              <a:t>String name; </a:t>
            </a:r>
          </a:p>
          <a:p>
            <a:pPr>
              <a:buNone/>
            </a:pPr>
            <a:r>
              <a:rPr lang="en-US" sz="2800" dirty="0"/>
              <a:t>//method to display the value of id and name  </a:t>
            </a:r>
          </a:p>
          <a:p>
            <a:pPr>
              <a:buNone/>
            </a:pPr>
            <a:r>
              <a:rPr lang="en-US" sz="2800" b="1" dirty="0"/>
              <a:t>void</a:t>
            </a:r>
            <a:r>
              <a:rPr lang="en-US" sz="2800" dirty="0"/>
              <a:t> display(){</a:t>
            </a:r>
          </a:p>
          <a:p>
            <a:pPr>
              <a:buNone/>
            </a:pPr>
            <a:r>
              <a:rPr lang="en-US" sz="2800" dirty="0"/>
              <a:t>System.out.println(id+" "+name);</a:t>
            </a:r>
          </a:p>
          <a:p>
            <a:pPr>
              <a:buNone/>
            </a:pPr>
            <a:r>
              <a:rPr lang="en-US" sz="2800" dirty="0"/>
              <a:t>} </a:t>
            </a:r>
          </a:p>
        </p:txBody>
      </p:sp>
    </p:spTree>
    <p:extLst>
      <p:ext uri="{BB962C8B-B14F-4D97-AF65-F5344CB8AC3E}">
        <p14:creationId xmlns:p14="http://schemas.microsoft.com/office/powerpoint/2010/main" val="19076791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3200" b="1" dirty="0"/>
              <a:t>Example of default constructor that displays the default values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216702" y="1873869"/>
            <a:ext cx="10058400" cy="4272097"/>
          </a:xfrm>
        </p:spPr>
        <p:txBody>
          <a:bodyPr>
            <a:normAutofit/>
          </a:bodyPr>
          <a:lstStyle/>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//creating objects  </a:t>
            </a:r>
          </a:p>
          <a:p>
            <a:pPr>
              <a:buNone/>
            </a:pPr>
            <a:r>
              <a:rPr lang="en-US" dirty="0"/>
              <a:t>Student3 s1=</a:t>
            </a:r>
            <a:r>
              <a:rPr lang="en-US" b="1" dirty="0"/>
              <a:t>new</a:t>
            </a:r>
            <a:r>
              <a:rPr lang="en-US" dirty="0"/>
              <a:t> Student3();  </a:t>
            </a:r>
          </a:p>
          <a:p>
            <a:pPr>
              <a:buNone/>
            </a:pPr>
            <a:r>
              <a:rPr lang="en-US" dirty="0"/>
              <a:t>Student3 s2=</a:t>
            </a:r>
            <a:r>
              <a:rPr lang="en-US" b="1" dirty="0"/>
              <a:t>new</a:t>
            </a:r>
            <a:r>
              <a:rPr lang="en-US" dirty="0"/>
              <a:t> Student3();  </a:t>
            </a:r>
          </a:p>
          <a:p>
            <a:pPr>
              <a:buNone/>
            </a:pPr>
            <a:r>
              <a:rPr lang="en-US" dirty="0"/>
              <a:t>//displaying values of the object  </a:t>
            </a:r>
          </a:p>
          <a:p>
            <a:pPr>
              <a:buNone/>
            </a:pPr>
            <a:r>
              <a:rPr lang="en-US" dirty="0"/>
              <a:t>s1.display();  </a:t>
            </a:r>
          </a:p>
          <a:p>
            <a:pPr>
              <a:buNone/>
            </a:pPr>
            <a:r>
              <a:rPr lang="en-US" dirty="0"/>
              <a:t>s2.display();  </a:t>
            </a:r>
          </a:p>
          <a:p>
            <a:pPr>
              <a:buNone/>
            </a:pPr>
            <a:r>
              <a:rPr lang="en-US" dirty="0"/>
              <a:t>}  </a:t>
            </a:r>
          </a:p>
          <a:p>
            <a:pPr>
              <a:buNone/>
            </a:pPr>
            <a:r>
              <a:rPr lang="en-US" dirty="0"/>
              <a:t>}  // </a:t>
            </a:r>
            <a:r>
              <a:rPr lang="en-US" sz="2400" dirty="0"/>
              <a:t>Student3 class body closed</a:t>
            </a:r>
          </a:p>
        </p:txBody>
      </p:sp>
    </p:spTree>
    <p:extLst>
      <p:ext uri="{BB962C8B-B14F-4D97-AF65-F5344CB8AC3E}">
        <p14:creationId xmlns:p14="http://schemas.microsoft.com/office/powerpoint/2010/main" val="34485443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3200" b="1" dirty="0"/>
              <a:t>Example of default constructor that displays the default values</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marL="0" lvl="0" indent="0" eaLnBrk="0" fontAlgn="base" hangingPunct="0">
              <a:lnSpc>
                <a:spcPct val="100000"/>
              </a:lnSpc>
              <a:spcBef>
                <a:spcPct val="0"/>
              </a:spcBef>
              <a:spcAft>
                <a:spcPct val="0"/>
              </a:spcAft>
              <a:buClrTx/>
              <a:buSzTx/>
              <a:buNone/>
            </a:pPr>
            <a:r>
              <a:rPr lang="en-US" sz="2800" b="1" dirty="0">
                <a:solidFill>
                  <a:srgbClr val="000000"/>
                </a:solidFill>
                <a:ea typeface="Roboto Condensed Light" panose="020B0604020202020204" charset="0"/>
              </a:rPr>
              <a:t>Output:</a:t>
            </a:r>
            <a:endParaRPr lang="en-US" sz="2800" b="1" dirty="0">
              <a:solidFill>
                <a:schemeClr val="tx1"/>
              </a:solidFill>
              <a:ea typeface="Roboto Condensed Light" panose="020B0604020202020204" charset="0"/>
            </a:endParaRPr>
          </a:p>
          <a:p>
            <a:pPr marL="0" lvl="0" indent="0" eaLnBrk="0" fontAlgn="base" hangingPunct="0">
              <a:lnSpc>
                <a:spcPct val="100000"/>
              </a:lnSpc>
              <a:spcBef>
                <a:spcPct val="0"/>
              </a:spcBef>
              <a:spcAft>
                <a:spcPct val="0"/>
              </a:spcAft>
              <a:buClrTx/>
              <a:buSzTx/>
              <a:buNone/>
            </a:pPr>
            <a:r>
              <a:rPr lang="en-US" sz="2800" dirty="0">
                <a:solidFill>
                  <a:srgbClr val="000000"/>
                </a:solidFill>
                <a:ea typeface="Roboto Condensed Light" panose="020B0604020202020204" charset="0"/>
              </a:rPr>
              <a:t>0 null </a:t>
            </a:r>
          </a:p>
          <a:p>
            <a:pPr marL="0" lvl="0" indent="0" eaLnBrk="0" fontAlgn="base" hangingPunct="0">
              <a:lnSpc>
                <a:spcPct val="100000"/>
              </a:lnSpc>
              <a:spcBef>
                <a:spcPct val="0"/>
              </a:spcBef>
              <a:spcAft>
                <a:spcPct val="0"/>
              </a:spcAft>
              <a:buClrTx/>
              <a:buSzTx/>
              <a:buNone/>
            </a:pPr>
            <a:r>
              <a:rPr lang="en-US" sz="2800" dirty="0">
                <a:solidFill>
                  <a:srgbClr val="000000"/>
                </a:solidFill>
                <a:ea typeface="Roboto Condensed Light" panose="020B0604020202020204" charset="0"/>
              </a:rPr>
              <a:t>0 null </a:t>
            </a:r>
            <a:endParaRPr lang="en-US" sz="2800" dirty="0">
              <a:solidFill>
                <a:schemeClr val="tx1"/>
              </a:solidFill>
              <a:ea typeface="Roboto Condensed Light" panose="020B0604020202020204" charset="0"/>
            </a:endParaRPr>
          </a:p>
          <a:p>
            <a:pPr marL="0" lvl="0" indent="0" eaLnBrk="0" fontAlgn="base" hangingPunct="0">
              <a:lnSpc>
                <a:spcPct val="100000"/>
              </a:lnSpc>
              <a:spcBef>
                <a:spcPct val="0"/>
              </a:spcBef>
              <a:spcAft>
                <a:spcPct val="0"/>
              </a:spcAft>
              <a:buClrTx/>
              <a:buSzTx/>
              <a:buNone/>
            </a:pPr>
            <a:endParaRPr lang="en-US" sz="2800" b="1" dirty="0">
              <a:solidFill>
                <a:srgbClr val="000000"/>
              </a:solidFill>
              <a:ea typeface="Roboto Condensed Light" panose="020B0604020202020204" charset="0"/>
            </a:endParaRPr>
          </a:p>
          <a:p>
            <a:pPr marL="0" lvl="0" indent="0" eaLnBrk="0" fontAlgn="base" hangingPunct="0">
              <a:lnSpc>
                <a:spcPct val="100000"/>
              </a:lnSpc>
              <a:spcBef>
                <a:spcPct val="0"/>
              </a:spcBef>
              <a:spcAft>
                <a:spcPct val="0"/>
              </a:spcAft>
              <a:buClrTx/>
              <a:buSzTx/>
              <a:buNone/>
            </a:pPr>
            <a:r>
              <a:rPr lang="en-US" sz="2800" b="1" dirty="0">
                <a:solidFill>
                  <a:srgbClr val="000000"/>
                </a:solidFill>
                <a:ea typeface="Roboto Condensed Light" panose="020B0604020202020204" charset="0"/>
              </a:rPr>
              <a:t>Explanation:</a:t>
            </a:r>
          </a:p>
          <a:p>
            <a:pPr lvl="0" algn="just" eaLnBrk="0" fontAlgn="base" hangingPunct="0">
              <a:lnSpc>
                <a:spcPct val="100000"/>
              </a:lnSpc>
              <a:spcBef>
                <a:spcPct val="0"/>
              </a:spcBef>
              <a:spcAft>
                <a:spcPct val="0"/>
              </a:spcAft>
              <a:buClrTx/>
              <a:buSzTx/>
              <a:buFont typeface="Wingdings" panose="05000000000000000000" pitchFamily="2" charset="2"/>
              <a:buChar char="v"/>
            </a:pPr>
            <a:r>
              <a:rPr lang="en-US" sz="2800" dirty="0">
                <a:solidFill>
                  <a:srgbClr val="000000"/>
                </a:solidFill>
                <a:ea typeface="Roboto Condensed Light" panose="020B0604020202020204" charset="0"/>
              </a:rPr>
              <a:t>In the above class, you are not creating any constructor so compiler provides you a default constructor. </a:t>
            </a:r>
          </a:p>
          <a:p>
            <a:pPr marL="0" lvl="0" indent="0" algn="just" eaLnBrk="0" fontAlgn="base" hangingPunct="0">
              <a:lnSpc>
                <a:spcPct val="100000"/>
              </a:lnSpc>
              <a:spcBef>
                <a:spcPct val="0"/>
              </a:spcBef>
              <a:spcAft>
                <a:spcPct val="0"/>
              </a:spcAft>
              <a:buClrTx/>
              <a:buSzTx/>
              <a:buNone/>
            </a:pPr>
            <a:endParaRPr lang="en-US" sz="2800" dirty="0">
              <a:solidFill>
                <a:srgbClr val="000000"/>
              </a:solidFill>
              <a:ea typeface="Roboto Condensed Light" panose="020B0604020202020204" charset="0"/>
            </a:endParaRPr>
          </a:p>
          <a:p>
            <a:pPr lvl="0" algn="just" eaLnBrk="0" fontAlgn="base" hangingPunct="0">
              <a:lnSpc>
                <a:spcPct val="100000"/>
              </a:lnSpc>
              <a:spcBef>
                <a:spcPct val="0"/>
              </a:spcBef>
              <a:spcAft>
                <a:spcPct val="0"/>
              </a:spcAft>
              <a:buClrTx/>
              <a:buSzTx/>
              <a:buFont typeface="Wingdings" panose="05000000000000000000" pitchFamily="2" charset="2"/>
              <a:buChar char="v"/>
            </a:pPr>
            <a:r>
              <a:rPr lang="en-US" sz="2800" dirty="0">
                <a:solidFill>
                  <a:srgbClr val="000000"/>
                </a:solidFill>
                <a:ea typeface="Roboto Condensed Light" panose="020B0604020202020204" charset="0"/>
              </a:rPr>
              <a:t>Here 0 and null values are provided by default constructor.</a:t>
            </a:r>
            <a:endParaRPr lang="en-US" sz="2800" dirty="0">
              <a:solidFill>
                <a:schemeClr val="tx1"/>
              </a:solidFill>
              <a:ea typeface="Roboto Condensed Light" panose="020B0604020202020204" charset="0"/>
            </a:endParaRPr>
          </a:p>
          <a:p>
            <a:pPr marL="0" lvl="0" indent="0" eaLnBrk="0" fontAlgn="base" hangingPunct="0">
              <a:lnSpc>
                <a:spcPct val="100000"/>
              </a:lnSpc>
              <a:spcBef>
                <a:spcPct val="0"/>
              </a:spcBef>
              <a:spcAft>
                <a:spcPct val="0"/>
              </a:spcAft>
              <a:buClrTx/>
              <a:buSzTx/>
              <a:buNone/>
            </a:pPr>
            <a:endParaRPr lang="en-US" sz="2800" dirty="0">
              <a:solidFill>
                <a:schemeClr val="tx1"/>
              </a:solidFill>
            </a:endParaRPr>
          </a:p>
          <a:p>
            <a:pPr>
              <a:buNone/>
            </a:pPr>
            <a:endParaRPr lang="en-US" sz="2800" dirty="0"/>
          </a:p>
        </p:txBody>
      </p:sp>
    </p:spTree>
    <p:extLst>
      <p:ext uri="{BB962C8B-B14F-4D97-AF65-F5344CB8AC3E}">
        <p14:creationId xmlns:p14="http://schemas.microsoft.com/office/powerpoint/2010/main" val="2579654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2) Java Parameterized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a:buNone/>
            </a:pPr>
            <a:r>
              <a:rPr lang="en-US" sz="2800" dirty="0"/>
              <a:t>A constructor which has a specific number of parameters is called a parameterized constructor.</a:t>
            </a:r>
          </a:p>
          <a:p>
            <a:pPr algn="just">
              <a:buNone/>
            </a:pPr>
            <a:endParaRPr lang="en-US" sz="2800" dirty="0"/>
          </a:p>
          <a:p>
            <a:pPr algn="just">
              <a:buNone/>
            </a:pPr>
            <a:r>
              <a:rPr lang="en-US" sz="3200" b="1" dirty="0"/>
              <a:t>Why use the parameterized constructor?</a:t>
            </a:r>
          </a:p>
          <a:p>
            <a:pPr algn="just">
              <a:buFont typeface="Arial" panose="020B0604020202020204" pitchFamily="34" charset="0"/>
              <a:buChar char="•"/>
            </a:pPr>
            <a:r>
              <a:rPr lang="en-US" sz="2800" dirty="0"/>
              <a:t>  The parameterized constructor is used to provide different values to distinct objects. However, you can provide the same values also.</a:t>
            </a:r>
          </a:p>
          <a:p>
            <a:pPr algn="just">
              <a:buFont typeface="Arial" panose="020B0604020202020204" pitchFamily="34" charset="0"/>
              <a:buChar char="•"/>
            </a:pPr>
            <a:r>
              <a:rPr lang="en-US" sz="2800" dirty="0"/>
              <a:t>  Used to initialize objects with different values.</a:t>
            </a:r>
          </a:p>
        </p:txBody>
      </p:sp>
    </p:spTree>
    <p:extLst>
      <p:ext uri="{BB962C8B-B14F-4D97-AF65-F5344CB8AC3E}">
        <p14:creationId xmlns:p14="http://schemas.microsoft.com/office/powerpoint/2010/main" val="2987554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Example of parameterized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407009"/>
          </a:xfrm>
        </p:spPr>
        <p:txBody>
          <a:bodyPr>
            <a:normAutofit fontScale="77500" lnSpcReduction="20000"/>
          </a:bodyPr>
          <a:lstStyle/>
          <a:p>
            <a:pPr>
              <a:lnSpc>
                <a:spcPct val="100000"/>
              </a:lnSpc>
            </a:pPr>
            <a:r>
              <a:rPr lang="en-US" sz="2400" dirty="0"/>
              <a:t>In this example, we have created the constructor of Student class that have two parameters. We can have any number of parameters in the constructor.</a:t>
            </a:r>
            <a:endParaRPr lang="en-US" sz="2400" b="1" dirty="0"/>
          </a:p>
          <a:p>
            <a:pPr marL="0" indent="0">
              <a:buNone/>
            </a:pPr>
            <a:r>
              <a:rPr lang="en-US" sz="2400" b="1" dirty="0">
                <a:solidFill>
                  <a:srgbClr val="006699"/>
                </a:solidFill>
              </a:rPr>
              <a:t>class</a:t>
            </a:r>
            <a:r>
              <a:rPr lang="en-US" sz="2400" dirty="0"/>
              <a:t> Student4{  </a:t>
            </a:r>
          </a:p>
          <a:p>
            <a:pPr marL="0" indent="0">
              <a:buNone/>
            </a:pPr>
            <a:r>
              <a:rPr lang="en-US" sz="2400" dirty="0"/>
              <a:t>    </a:t>
            </a:r>
            <a:r>
              <a:rPr lang="en-US" sz="2400" b="1" dirty="0">
                <a:solidFill>
                  <a:srgbClr val="006699"/>
                </a:solidFill>
              </a:rPr>
              <a:t>int</a:t>
            </a:r>
            <a:r>
              <a:rPr lang="en-US" sz="2400" dirty="0"/>
              <a:t> id;  </a:t>
            </a:r>
          </a:p>
          <a:p>
            <a:pPr marL="0" indent="0">
              <a:buNone/>
            </a:pPr>
            <a:r>
              <a:rPr lang="en-US" sz="2400" dirty="0"/>
              <a:t>    String name;  </a:t>
            </a:r>
          </a:p>
          <a:p>
            <a:pPr marL="0" indent="0">
              <a:buNone/>
            </a:pPr>
            <a:r>
              <a:rPr lang="en-US" sz="2400" dirty="0"/>
              <a:t>    </a:t>
            </a:r>
            <a:r>
              <a:rPr lang="en-US" sz="2400" dirty="0">
                <a:solidFill>
                  <a:srgbClr val="008200"/>
                </a:solidFill>
              </a:rPr>
              <a:t>//creating a parameterized constructor</a:t>
            </a:r>
            <a:r>
              <a:rPr lang="en-US" sz="2400" dirty="0"/>
              <a:t>  </a:t>
            </a:r>
          </a:p>
          <a:p>
            <a:pPr marL="0" indent="0">
              <a:buNone/>
            </a:pPr>
            <a:r>
              <a:rPr lang="en-US" sz="2400" dirty="0"/>
              <a:t>    Student4(</a:t>
            </a:r>
            <a:r>
              <a:rPr lang="en-US" sz="2400" b="1" dirty="0">
                <a:solidFill>
                  <a:srgbClr val="006699"/>
                </a:solidFill>
              </a:rPr>
              <a:t>int</a:t>
            </a:r>
            <a:r>
              <a:rPr lang="en-US" sz="2400" dirty="0"/>
              <a:t> </a:t>
            </a:r>
            <a:r>
              <a:rPr lang="en-US" sz="2400" dirty="0" err="1"/>
              <a:t>i,String</a:t>
            </a:r>
            <a:r>
              <a:rPr lang="en-US" sz="2400" dirty="0"/>
              <a:t> n){  </a:t>
            </a:r>
          </a:p>
          <a:p>
            <a:pPr marL="0" indent="0">
              <a:buNone/>
            </a:pPr>
            <a:r>
              <a:rPr lang="en-US" sz="2400" dirty="0"/>
              <a:t>    id = </a:t>
            </a:r>
            <a:r>
              <a:rPr lang="en-US" sz="2400" dirty="0" err="1"/>
              <a:t>i</a:t>
            </a:r>
            <a:r>
              <a:rPr lang="en-US" sz="2400" dirty="0"/>
              <a:t>;  </a:t>
            </a:r>
          </a:p>
          <a:p>
            <a:pPr marL="0" indent="0">
              <a:buNone/>
            </a:pPr>
            <a:r>
              <a:rPr lang="en-US" sz="2400" dirty="0"/>
              <a:t>    name = n;  </a:t>
            </a:r>
          </a:p>
          <a:p>
            <a:pPr marL="0" indent="0">
              <a:buNone/>
            </a:pPr>
            <a:r>
              <a:rPr lang="en-US" sz="2400" dirty="0"/>
              <a:t>    }  </a:t>
            </a:r>
          </a:p>
          <a:p>
            <a:pPr marL="0" indent="0">
              <a:buNone/>
            </a:pPr>
            <a:r>
              <a:rPr lang="en-US" sz="2400" dirty="0"/>
              <a:t>    </a:t>
            </a:r>
            <a:r>
              <a:rPr lang="en-US" sz="2400" dirty="0">
                <a:solidFill>
                  <a:srgbClr val="008200"/>
                </a:solidFill>
              </a:rPr>
              <a:t>//method to display the values</a:t>
            </a:r>
            <a:r>
              <a:rPr lang="en-US" sz="2400" dirty="0"/>
              <a:t>  </a:t>
            </a:r>
          </a:p>
          <a:p>
            <a:pPr marL="0" indent="0">
              <a:buNone/>
            </a:pPr>
            <a:r>
              <a:rPr lang="en-US" sz="2400" dirty="0"/>
              <a:t>    </a:t>
            </a:r>
            <a:r>
              <a:rPr lang="en-US" sz="2400" b="1" dirty="0">
                <a:solidFill>
                  <a:srgbClr val="006699"/>
                </a:solidFill>
              </a:rPr>
              <a:t>void</a:t>
            </a:r>
            <a:r>
              <a:rPr lang="en-US" sz="2400" dirty="0"/>
              <a:t> display(){</a:t>
            </a:r>
            <a:r>
              <a:rPr lang="en-US" sz="2400" dirty="0" err="1"/>
              <a:t>System.out.println</a:t>
            </a:r>
            <a:r>
              <a:rPr lang="en-US" sz="2400" dirty="0"/>
              <a:t>(id+</a:t>
            </a:r>
            <a:r>
              <a:rPr lang="en-US" sz="2400" dirty="0">
                <a:solidFill>
                  <a:srgbClr val="0000FF"/>
                </a:solidFill>
              </a:rPr>
              <a:t>" "</a:t>
            </a:r>
            <a:r>
              <a:rPr lang="en-US" sz="2400" dirty="0"/>
              <a:t>+name);}  </a:t>
            </a:r>
          </a:p>
          <a:p>
            <a:pPr>
              <a:lnSpc>
                <a:spcPct val="100000"/>
              </a:lnSpc>
            </a:pPr>
            <a:endParaRPr lang="en-US" sz="2400" dirty="0"/>
          </a:p>
        </p:txBody>
      </p:sp>
    </p:spTree>
    <p:extLst>
      <p:ext uri="{BB962C8B-B14F-4D97-AF65-F5344CB8AC3E}">
        <p14:creationId xmlns:p14="http://schemas.microsoft.com/office/powerpoint/2010/main" val="705863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Example of parameterized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43889"/>
            <a:ext cx="10058400" cy="4451979"/>
          </a:xfrm>
        </p:spPr>
        <p:txBody>
          <a:bodyPr>
            <a:noAutofit/>
          </a:bodyPr>
          <a:lstStyle/>
          <a:p>
            <a:pPr marL="0" indent="0">
              <a:buNone/>
            </a:pPr>
            <a:r>
              <a:rPr lang="en-US" sz="2400" b="1" dirty="0">
                <a:solidFill>
                  <a:srgbClr val="006699"/>
                </a:solidFill>
              </a:rPr>
              <a:t>public</a:t>
            </a:r>
            <a:r>
              <a:rPr lang="en-US" sz="2400" dirty="0"/>
              <a:t> </a:t>
            </a:r>
            <a:r>
              <a:rPr lang="en-US" sz="2400" b="1" dirty="0">
                <a:solidFill>
                  <a:srgbClr val="006699"/>
                </a:solidFill>
              </a:rPr>
              <a:t>static</a:t>
            </a:r>
            <a:r>
              <a:rPr lang="en-US" sz="2400" dirty="0"/>
              <a:t> </a:t>
            </a:r>
            <a:r>
              <a:rPr lang="en-US" sz="2400" b="1" dirty="0">
                <a:solidFill>
                  <a:srgbClr val="006699"/>
                </a:solidFill>
              </a:rPr>
              <a:t>void</a:t>
            </a:r>
            <a:r>
              <a:rPr lang="en-US" sz="2400" dirty="0"/>
              <a:t> main(String </a:t>
            </a:r>
            <a:r>
              <a:rPr lang="en-US" sz="2400" dirty="0" err="1"/>
              <a:t>args</a:t>
            </a:r>
            <a:r>
              <a:rPr lang="en-US" sz="2400" dirty="0"/>
              <a:t>[]){  </a:t>
            </a:r>
          </a:p>
          <a:p>
            <a:pPr marL="0" indent="0">
              <a:buNone/>
            </a:pPr>
            <a:r>
              <a:rPr lang="en-US" sz="2400" dirty="0"/>
              <a:t>    </a:t>
            </a:r>
            <a:r>
              <a:rPr lang="en-US" sz="2400" dirty="0">
                <a:solidFill>
                  <a:srgbClr val="008200"/>
                </a:solidFill>
              </a:rPr>
              <a:t>//creating objects and passing values</a:t>
            </a:r>
            <a:r>
              <a:rPr lang="en-US" sz="2400" dirty="0"/>
              <a:t>  </a:t>
            </a:r>
          </a:p>
          <a:p>
            <a:pPr marL="0" indent="0">
              <a:buNone/>
            </a:pPr>
            <a:r>
              <a:rPr lang="en-US" sz="2400" dirty="0"/>
              <a:t>    Student4 s1 = </a:t>
            </a:r>
            <a:r>
              <a:rPr lang="en-US" sz="2400" b="1" dirty="0">
                <a:solidFill>
                  <a:srgbClr val="006699"/>
                </a:solidFill>
              </a:rPr>
              <a:t>new</a:t>
            </a:r>
            <a:r>
              <a:rPr lang="en-US" sz="2400" dirty="0"/>
              <a:t> Student4(</a:t>
            </a:r>
            <a:r>
              <a:rPr lang="en-US" sz="2400" dirty="0">
                <a:solidFill>
                  <a:srgbClr val="C00000"/>
                </a:solidFill>
              </a:rPr>
              <a:t>111</a:t>
            </a:r>
            <a:r>
              <a:rPr lang="en-US" sz="2400" dirty="0"/>
              <a:t>,</a:t>
            </a:r>
            <a:r>
              <a:rPr lang="en-US" sz="2400" dirty="0">
                <a:solidFill>
                  <a:srgbClr val="0000FF"/>
                </a:solidFill>
              </a:rPr>
              <a:t>"Karan"</a:t>
            </a:r>
            <a:r>
              <a:rPr lang="en-US" sz="2400" dirty="0"/>
              <a:t>);  </a:t>
            </a:r>
          </a:p>
          <a:p>
            <a:pPr marL="0" indent="0">
              <a:buNone/>
            </a:pPr>
            <a:r>
              <a:rPr lang="en-US" sz="2400" dirty="0"/>
              <a:t>    Student4 s2 = </a:t>
            </a:r>
            <a:r>
              <a:rPr lang="en-US" sz="2400" b="1" dirty="0">
                <a:solidFill>
                  <a:srgbClr val="006699"/>
                </a:solidFill>
              </a:rPr>
              <a:t>new</a:t>
            </a:r>
            <a:r>
              <a:rPr lang="en-US" sz="2400" dirty="0"/>
              <a:t> Student4(</a:t>
            </a:r>
            <a:r>
              <a:rPr lang="en-US" sz="2400" dirty="0">
                <a:solidFill>
                  <a:srgbClr val="C00000"/>
                </a:solidFill>
              </a:rPr>
              <a:t>222</a:t>
            </a:r>
            <a:r>
              <a:rPr lang="en-US" sz="2400" dirty="0"/>
              <a:t>,</a:t>
            </a:r>
            <a:r>
              <a:rPr lang="en-US" sz="2400" dirty="0">
                <a:solidFill>
                  <a:srgbClr val="0000FF"/>
                </a:solidFill>
              </a:rPr>
              <a:t>"Aryan"</a:t>
            </a:r>
            <a:r>
              <a:rPr lang="en-US" sz="2400" dirty="0"/>
              <a:t>);  </a:t>
            </a:r>
          </a:p>
          <a:p>
            <a:pPr marL="0" indent="0">
              <a:buNone/>
            </a:pPr>
            <a:r>
              <a:rPr lang="en-US" sz="2400" dirty="0"/>
              <a:t>    </a:t>
            </a:r>
            <a:r>
              <a:rPr lang="en-US" sz="2400" dirty="0">
                <a:solidFill>
                  <a:srgbClr val="008200"/>
                </a:solidFill>
              </a:rPr>
              <a:t>//calling method to display the values of object</a:t>
            </a:r>
            <a:r>
              <a:rPr lang="en-US" sz="2400" dirty="0"/>
              <a:t>  </a:t>
            </a:r>
          </a:p>
          <a:p>
            <a:pPr marL="0" indent="0">
              <a:buNone/>
            </a:pPr>
            <a:r>
              <a:rPr lang="en-US" sz="2400" dirty="0"/>
              <a:t>    s1.display();  </a:t>
            </a:r>
          </a:p>
          <a:p>
            <a:pPr marL="0" indent="0">
              <a:buNone/>
            </a:pPr>
            <a:r>
              <a:rPr lang="en-US" sz="2400" dirty="0"/>
              <a:t>    s2.display();  </a:t>
            </a:r>
          </a:p>
          <a:p>
            <a:pPr marL="0" indent="0">
              <a:buNone/>
            </a:pPr>
            <a:r>
              <a:rPr lang="en-US" sz="2400" dirty="0"/>
              <a:t>   }  </a:t>
            </a:r>
          </a:p>
          <a:p>
            <a:pPr marL="0" indent="0">
              <a:buNone/>
            </a:pPr>
            <a:r>
              <a:rPr lang="en-US" sz="2400" dirty="0"/>
              <a:t>}  // Student4 class body closed</a:t>
            </a:r>
          </a:p>
        </p:txBody>
      </p:sp>
      <p:sp>
        <p:nvSpPr>
          <p:cNvPr id="5" name="Rectangle 4">
            <a:extLst>
              <a:ext uri="{FF2B5EF4-FFF2-40B4-BE49-F238E27FC236}">
                <a16:creationId xmlns:a16="http://schemas.microsoft.com/office/drawing/2014/main" id="{C665191D-C7C8-4CE6-8AFD-4ADD971091CA}"/>
              </a:ext>
            </a:extLst>
          </p:cNvPr>
          <p:cNvSpPr/>
          <p:nvPr/>
        </p:nvSpPr>
        <p:spPr>
          <a:xfrm>
            <a:off x="9643512" y="2328605"/>
            <a:ext cx="1512168" cy="1092607"/>
          </a:xfrm>
          <a:prstGeom prst="rect">
            <a:avLst/>
          </a:prstGeom>
        </p:spPr>
        <p:txBody>
          <a:bodyPr wrap="square">
            <a:spAutoFit/>
          </a:bodyPr>
          <a:lstStyle/>
          <a:p>
            <a:pPr lvl="0" eaLnBrk="0" fontAlgn="base" hangingPunct="0">
              <a:spcBef>
                <a:spcPct val="0"/>
              </a:spcBef>
              <a:spcAft>
                <a:spcPct val="0"/>
              </a:spcAft>
            </a:pPr>
            <a:r>
              <a:rPr lang="en-US" b="1" dirty="0">
                <a:latin typeface="verdana" panose="020B0604030504040204" pitchFamily="34" charset="0"/>
              </a:rPr>
              <a:t>Output:</a:t>
            </a:r>
          </a:p>
          <a:p>
            <a:pPr lvl="0" eaLnBrk="0" fontAlgn="base" hangingPunct="0">
              <a:spcBef>
                <a:spcPct val="0"/>
              </a:spcBef>
              <a:spcAft>
                <a:spcPct val="0"/>
              </a:spcAft>
            </a:pPr>
            <a:endParaRPr lang="en-US" sz="1100" b="1" dirty="0">
              <a:solidFill>
                <a:schemeClr val="tx1"/>
              </a:solidFill>
            </a:endParaRPr>
          </a:p>
          <a:p>
            <a:pPr lvl="0" eaLnBrk="0" fontAlgn="base" hangingPunct="0">
              <a:spcBef>
                <a:spcPct val="0"/>
              </a:spcBef>
              <a:spcAft>
                <a:spcPct val="0"/>
              </a:spcAft>
            </a:pPr>
            <a:r>
              <a:rPr lang="en-US" dirty="0">
                <a:latin typeface="Arial Unicode MS" panose="020B0604020202020204" pitchFamily="34" charset="-128"/>
              </a:rPr>
              <a:t>111 Karan </a:t>
            </a:r>
          </a:p>
          <a:p>
            <a:pPr lvl="0" eaLnBrk="0" fontAlgn="base" hangingPunct="0">
              <a:spcBef>
                <a:spcPct val="0"/>
              </a:spcBef>
              <a:spcAft>
                <a:spcPct val="0"/>
              </a:spcAft>
            </a:pPr>
            <a:r>
              <a:rPr lang="en-US" dirty="0">
                <a:latin typeface="Arial Unicode MS" panose="020B0604020202020204" pitchFamily="34" charset="-128"/>
              </a:rPr>
              <a:t>222 Aryan</a:t>
            </a:r>
            <a:endParaRPr lang="en-US" sz="3200" dirty="0">
              <a:solidFill>
                <a:schemeClr val="tx1"/>
              </a:solidFill>
              <a:latin typeface="Arial" panose="020B0604020202020204" pitchFamily="34" charset="0"/>
            </a:endParaRPr>
          </a:p>
        </p:txBody>
      </p:sp>
    </p:spTree>
    <p:extLst>
      <p:ext uri="{BB962C8B-B14F-4D97-AF65-F5344CB8AC3E}">
        <p14:creationId xmlns:p14="http://schemas.microsoft.com/office/powerpoint/2010/main" val="35046419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sz="4000" b="1" dirty="0"/>
              <a:t>Constructor Overloading</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02078"/>
          </a:xfrm>
        </p:spPr>
        <p:txBody>
          <a:bodyPr>
            <a:normAutofit/>
          </a:bodyPr>
          <a:lstStyle/>
          <a:p>
            <a:pPr algn="just" fontAlgn="base">
              <a:buFont typeface="Wingdings" panose="05000000000000000000" pitchFamily="2" charset="2"/>
              <a:buChar char="v"/>
            </a:pPr>
            <a:r>
              <a:rPr lang="en-US" sz="2800" dirty="0"/>
              <a:t> In Java, a constructor is just like a method but without return type. It can also be overloaded like Java methods.</a:t>
            </a:r>
          </a:p>
          <a:p>
            <a:pPr marL="0" indent="0" algn="just" fontAlgn="base">
              <a:buNone/>
            </a:pPr>
            <a:endParaRPr lang="en-GB" sz="2800" dirty="0"/>
          </a:p>
          <a:p>
            <a:pPr algn="just" fontAlgn="base">
              <a:buFont typeface="Wingdings" panose="05000000000000000000" pitchFamily="2" charset="2"/>
              <a:buChar char="v"/>
            </a:pPr>
            <a:r>
              <a:rPr lang="en-US" sz="2800" dirty="0"/>
              <a:t> Constructor overloading in Java is a technique of having more than one constructor with different parameter lists. </a:t>
            </a:r>
          </a:p>
          <a:p>
            <a:pPr marL="0" indent="0" algn="just" fontAlgn="base">
              <a:buNone/>
            </a:pPr>
            <a:endParaRPr lang="en-US" sz="2800" dirty="0"/>
          </a:p>
          <a:p>
            <a:pPr algn="just" fontAlgn="base">
              <a:buFont typeface="Wingdings" panose="05000000000000000000" pitchFamily="2" charset="2"/>
              <a:buChar char="v"/>
            </a:pPr>
            <a:r>
              <a:rPr lang="en-US" sz="2800" dirty="0"/>
              <a:t> They are arranged in a way that each constructor performs a different task. They are differentiated by the compiler by the number of parameters in the list and their types.</a:t>
            </a:r>
          </a:p>
          <a:p>
            <a:pPr marL="0" indent="0" algn="just" fontAlgn="base">
              <a:buNone/>
            </a:pPr>
            <a:endParaRPr lang="en-US" sz="2800" dirty="0"/>
          </a:p>
        </p:txBody>
      </p:sp>
    </p:spTree>
    <p:extLst>
      <p:ext uri="{BB962C8B-B14F-4D97-AF65-F5344CB8AC3E}">
        <p14:creationId xmlns:p14="http://schemas.microsoft.com/office/powerpoint/2010/main" val="24288619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sz="4000" b="1" dirty="0"/>
              <a:t>Constructor Overloading…</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fontAlgn="base">
              <a:buFont typeface="Wingdings" panose="05000000000000000000" pitchFamily="2" charset="2"/>
              <a:buChar char="v"/>
            </a:pPr>
            <a:r>
              <a:rPr lang="en-US" sz="2800" dirty="0"/>
              <a:t>When we have more than one constructors in a class with different set of parameters i.e.   (type, number, order).</a:t>
            </a:r>
            <a:endParaRPr lang="en-GB" sz="2800" dirty="0"/>
          </a:p>
        </p:txBody>
      </p:sp>
    </p:spTree>
    <p:extLst>
      <p:ext uri="{BB962C8B-B14F-4D97-AF65-F5344CB8AC3E}">
        <p14:creationId xmlns:p14="http://schemas.microsoft.com/office/powerpoint/2010/main" val="197198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Features of Java</a:t>
            </a:r>
            <a:endParaRPr lang="en-US" b="1"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2">
            <a:extLst>
              <a:ext uri="{FF2B5EF4-FFF2-40B4-BE49-F238E27FC236}">
                <a16:creationId xmlns:a16="http://schemas.microsoft.com/office/drawing/2014/main" id="{A5BCA03F-19C6-44AF-873C-13323D7D6E78}"/>
              </a:ext>
            </a:extLst>
          </p:cNvPr>
          <p:cNvPicPr>
            <a:picLocks noChangeAspect="1" noChangeArrowheads="1"/>
          </p:cNvPicPr>
          <p:nvPr/>
        </p:nvPicPr>
        <p:blipFill>
          <a:blip r:embed="rId2"/>
          <a:srcRect/>
          <a:stretch/>
        </p:blipFill>
        <p:spPr bwMode="auto">
          <a:xfrm>
            <a:off x="2630453" y="1932233"/>
            <a:ext cx="6149563" cy="42871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A25ABB-FA8D-A6D7-C98C-15F5F699A1B6}"/>
              </a:ext>
            </a:extLst>
          </p:cNvPr>
          <p:cNvSpPr txBox="1"/>
          <p:nvPr/>
        </p:nvSpPr>
        <p:spPr>
          <a:xfrm>
            <a:off x="7770652" y="5911643"/>
            <a:ext cx="4015202" cy="307777"/>
          </a:xfrm>
          <a:prstGeom prst="rect">
            <a:avLst/>
          </a:prstGeom>
          <a:noFill/>
        </p:spPr>
        <p:txBody>
          <a:bodyPr wrap="none" rtlCol="0">
            <a:spAutoFit/>
          </a:bodyPr>
          <a:lstStyle/>
          <a:p>
            <a:r>
              <a:rPr lang="en-US" sz="1400" dirty="0"/>
              <a:t>Source https://www.javatpoint.com/features-of-java</a:t>
            </a:r>
          </a:p>
        </p:txBody>
      </p:sp>
    </p:spTree>
    <p:extLst>
      <p:ext uri="{BB962C8B-B14F-4D97-AF65-F5344CB8AC3E}">
        <p14:creationId xmlns:p14="http://schemas.microsoft.com/office/powerpoint/2010/main" val="36835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Example of Constructor Overloading</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17068"/>
          </a:xfrm>
        </p:spPr>
        <p:txBody>
          <a:bodyPr>
            <a:normAutofit fontScale="92500" lnSpcReduction="20000"/>
          </a:bodyPr>
          <a:lstStyle/>
          <a:p>
            <a:pPr>
              <a:buNone/>
            </a:pPr>
            <a:r>
              <a:rPr lang="en-US" sz="2400" dirty="0"/>
              <a:t>//Java program to overload constructors  </a:t>
            </a:r>
          </a:p>
          <a:p>
            <a:pPr>
              <a:buNone/>
            </a:pPr>
            <a:r>
              <a:rPr lang="en-US" sz="2400" b="1" dirty="0"/>
              <a:t>class</a:t>
            </a:r>
            <a:r>
              <a:rPr lang="en-US" sz="2400" dirty="0"/>
              <a:t> Student5{  </a:t>
            </a:r>
          </a:p>
          <a:p>
            <a:pPr>
              <a:buNone/>
            </a:pPr>
            <a:r>
              <a:rPr lang="en-US" sz="2400" dirty="0"/>
              <a:t>    </a:t>
            </a:r>
            <a:r>
              <a:rPr lang="en-US" sz="2400" b="1" dirty="0"/>
              <a:t>int</a:t>
            </a:r>
            <a:r>
              <a:rPr lang="en-US" sz="2400" dirty="0"/>
              <a:t> id;  </a:t>
            </a:r>
          </a:p>
          <a:p>
            <a:pPr>
              <a:buNone/>
            </a:pPr>
            <a:r>
              <a:rPr lang="en-US" sz="2400" dirty="0"/>
              <a:t>    String name;  </a:t>
            </a:r>
          </a:p>
          <a:p>
            <a:pPr>
              <a:buNone/>
            </a:pPr>
            <a:r>
              <a:rPr lang="en-US" sz="2400" dirty="0"/>
              <a:t>    </a:t>
            </a:r>
            <a:r>
              <a:rPr lang="en-US" sz="2400" b="1" dirty="0"/>
              <a:t>int</a:t>
            </a:r>
            <a:r>
              <a:rPr lang="en-US" sz="2400" dirty="0"/>
              <a:t> age;  </a:t>
            </a:r>
          </a:p>
          <a:p>
            <a:pPr>
              <a:buNone/>
            </a:pPr>
            <a:r>
              <a:rPr lang="en-US" sz="2400" dirty="0"/>
              <a:t>    //creating two argument constructor  </a:t>
            </a:r>
          </a:p>
          <a:p>
            <a:pPr>
              <a:buNone/>
            </a:pPr>
            <a:r>
              <a:rPr lang="en-US" sz="2400" dirty="0"/>
              <a:t>    Student5(</a:t>
            </a:r>
            <a:r>
              <a:rPr lang="en-US" sz="2400" b="1" dirty="0"/>
              <a:t>int</a:t>
            </a:r>
            <a:r>
              <a:rPr lang="en-US" sz="2400" dirty="0"/>
              <a:t> </a:t>
            </a:r>
            <a:r>
              <a:rPr lang="en-US" sz="2400" dirty="0" err="1"/>
              <a:t>i,String</a:t>
            </a:r>
            <a:r>
              <a:rPr lang="en-US" sz="2400" dirty="0"/>
              <a:t> n){  </a:t>
            </a:r>
          </a:p>
          <a:p>
            <a:pPr>
              <a:buNone/>
            </a:pPr>
            <a:r>
              <a:rPr lang="en-US" sz="2400" dirty="0"/>
              <a:t>    id = </a:t>
            </a:r>
            <a:r>
              <a:rPr lang="en-US" sz="2400" dirty="0" err="1"/>
              <a:t>i</a:t>
            </a:r>
            <a:r>
              <a:rPr lang="en-US" sz="2400" dirty="0"/>
              <a:t>;  </a:t>
            </a:r>
          </a:p>
          <a:p>
            <a:pPr>
              <a:buNone/>
            </a:pPr>
            <a:r>
              <a:rPr lang="en-US" sz="2400" dirty="0"/>
              <a:t>    name = n;  </a:t>
            </a:r>
          </a:p>
          <a:p>
            <a:pPr>
              <a:buNone/>
            </a:pPr>
            <a:r>
              <a:rPr lang="en-US" sz="2400" dirty="0"/>
              <a:t>    }  </a:t>
            </a:r>
          </a:p>
        </p:txBody>
      </p:sp>
    </p:spTree>
    <p:extLst>
      <p:ext uri="{BB962C8B-B14F-4D97-AF65-F5344CB8AC3E}">
        <p14:creationId xmlns:p14="http://schemas.microsoft.com/office/powerpoint/2010/main" val="991894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Example of Constructor Overloading…</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17068"/>
          </a:xfrm>
        </p:spPr>
        <p:txBody>
          <a:bodyPr>
            <a:normAutofit/>
          </a:bodyPr>
          <a:lstStyle/>
          <a:p>
            <a:pPr>
              <a:buNone/>
            </a:pPr>
            <a:r>
              <a:rPr lang="en-US" sz="2400" dirty="0"/>
              <a:t>//creating three </a:t>
            </a:r>
            <a:r>
              <a:rPr lang="en-US" sz="2400" dirty="0" err="1"/>
              <a:t>arg</a:t>
            </a:r>
            <a:r>
              <a:rPr lang="en-US" sz="2400" dirty="0"/>
              <a:t> constructor  </a:t>
            </a:r>
          </a:p>
          <a:p>
            <a:pPr>
              <a:buNone/>
            </a:pPr>
            <a:r>
              <a:rPr lang="en-US" sz="2400" dirty="0"/>
              <a:t>    Student5(</a:t>
            </a:r>
            <a:r>
              <a:rPr lang="en-US" sz="2400" b="1" dirty="0"/>
              <a:t>int</a:t>
            </a:r>
            <a:r>
              <a:rPr lang="en-US" sz="2400" dirty="0"/>
              <a:t> </a:t>
            </a:r>
            <a:r>
              <a:rPr lang="en-US" sz="2400" dirty="0" err="1"/>
              <a:t>i,String</a:t>
            </a:r>
            <a:r>
              <a:rPr lang="en-US" sz="2400" dirty="0"/>
              <a:t> </a:t>
            </a:r>
            <a:r>
              <a:rPr lang="en-US" sz="2400" dirty="0" err="1"/>
              <a:t>n,</a:t>
            </a:r>
            <a:r>
              <a:rPr lang="en-US" sz="2400" b="1" dirty="0" err="1"/>
              <a:t>int</a:t>
            </a:r>
            <a:r>
              <a:rPr lang="en-US" sz="2400" dirty="0"/>
              <a:t> a){  </a:t>
            </a:r>
          </a:p>
          <a:p>
            <a:pPr>
              <a:buNone/>
            </a:pPr>
            <a:r>
              <a:rPr lang="en-US" sz="2400" dirty="0"/>
              <a:t>    id = </a:t>
            </a:r>
            <a:r>
              <a:rPr lang="en-US" sz="2400" dirty="0" err="1"/>
              <a:t>i</a:t>
            </a:r>
            <a:r>
              <a:rPr lang="en-US" sz="2400" dirty="0"/>
              <a:t>;  </a:t>
            </a:r>
          </a:p>
          <a:p>
            <a:pPr>
              <a:buNone/>
            </a:pPr>
            <a:r>
              <a:rPr lang="en-US" sz="2400" dirty="0"/>
              <a:t>    name = n;  </a:t>
            </a:r>
          </a:p>
          <a:p>
            <a:pPr>
              <a:buNone/>
            </a:pPr>
            <a:r>
              <a:rPr lang="en-US" sz="2400" dirty="0"/>
              <a:t>    age=a;  </a:t>
            </a:r>
          </a:p>
          <a:p>
            <a:pPr>
              <a:buNone/>
            </a:pPr>
            <a:r>
              <a:rPr lang="en-US" sz="2400" dirty="0"/>
              <a:t>    }  </a:t>
            </a:r>
          </a:p>
          <a:p>
            <a:pPr>
              <a:buNone/>
            </a:pPr>
            <a:r>
              <a:rPr lang="en-US" sz="2400" dirty="0"/>
              <a:t>    </a:t>
            </a:r>
            <a:r>
              <a:rPr lang="en-US" sz="2400" b="1" dirty="0"/>
              <a:t>void</a:t>
            </a:r>
            <a:r>
              <a:rPr lang="en-US" sz="2400" dirty="0"/>
              <a:t> display()  {    </a:t>
            </a:r>
            <a:r>
              <a:rPr lang="en-US" sz="2400" dirty="0" err="1"/>
              <a:t>System.out.println</a:t>
            </a:r>
            <a:r>
              <a:rPr lang="en-US" sz="2400" dirty="0"/>
              <a:t>(id+" "+name+" "+age);    }  </a:t>
            </a:r>
          </a:p>
        </p:txBody>
      </p:sp>
    </p:spTree>
    <p:extLst>
      <p:ext uri="{BB962C8B-B14F-4D97-AF65-F5344CB8AC3E}">
        <p14:creationId xmlns:p14="http://schemas.microsoft.com/office/powerpoint/2010/main" val="32062556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Example of Constructor Overloading…</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17068"/>
          </a:xfrm>
        </p:spPr>
        <p:txBody>
          <a:bodyPr>
            <a:normAutofit/>
          </a:bodyPr>
          <a:lstStyle/>
          <a:p>
            <a:pPr>
              <a:buNone/>
            </a:pPr>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a:buNone/>
            </a:pPr>
            <a:r>
              <a:rPr lang="en-US" sz="2400" dirty="0"/>
              <a:t>    Student5 s1 = </a:t>
            </a:r>
            <a:r>
              <a:rPr lang="en-US" sz="2400" b="1" dirty="0"/>
              <a:t>new</a:t>
            </a:r>
            <a:r>
              <a:rPr lang="en-US" sz="2400" dirty="0"/>
              <a:t> Student5(111,"Karan");  </a:t>
            </a:r>
          </a:p>
          <a:p>
            <a:pPr>
              <a:buNone/>
            </a:pPr>
            <a:r>
              <a:rPr lang="en-US" sz="2400" dirty="0"/>
              <a:t>    Student5 s2 = </a:t>
            </a:r>
            <a:r>
              <a:rPr lang="en-US" sz="2400" b="1" dirty="0"/>
              <a:t>new</a:t>
            </a:r>
            <a:r>
              <a:rPr lang="en-US" sz="2400" dirty="0"/>
              <a:t> Student5(222,"Aryan",25);  </a:t>
            </a:r>
          </a:p>
          <a:p>
            <a:pPr>
              <a:buNone/>
            </a:pPr>
            <a:r>
              <a:rPr lang="en-US" sz="2400" dirty="0"/>
              <a:t>    s1.display();  </a:t>
            </a:r>
          </a:p>
          <a:p>
            <a:pPr>
              <a:buNone/>
            </a:pPr>
            <a:r>
              <a:rPr lang="en-US" sz="2400" dirty="0"/>
              <a:t>    s2.display();  </a:t>
            </a:r>
          </a:p>
          <a:p>
            <a:pPr>
              <a:buNone/>
            </a:pPr>
            <a:r>
              <a:rPr lang="en-US" sz="2400" dirty="0"/>
              <a:t>   }  </a:t>
            </a:r>
          </a:p>
          <a:p>
            <a:pPr>
              <a:buNone/>
            </a:pPr>
            <a:r>
              <a:rPr lang="en-US" sz="2400" dirty="0"/>
              <a:t>} </a:t>
            </a:r>
          </a:p>
        </p:txBody>
      </p:sp>
      <p:sp>
        <p:nvSpPr>
          <p:cNvPr id="5" name="Rectangle 4">
            <a:extLst>
              <a:ext uri="{FF2B5EF4-FFF2-40B4-BE49-F238E27FC236}">
                <a16:creationId xmlns:a16="http://schemas.microsoft.com/office/drawing/2014/main" id="{FB3A1550-34B3-45DC-9B15-B2BB78C9BD33}"/>
              </a:ext>
            </a:extLst>
          </p:cNvPr>
          <p:cNvSpPr/>
          <p:nvPr/>
        </p:nvSpPr>
        <p:spPr>
          <a:xfrm>
            <a:off x="9210365" y="2227021"/>
            <a:ext cx="1800200" cy="954107"/>
          </a:xfrm>
          <a:prstGeom prst="rect">
            <a:avLst/>
          </a:prstGeom>
        </p:spPr>
        <p:txBody>
          <a:bodyPr wrap="square">
            <a:spAutoFit/>
          </a:bodyPr>
          <a:lstStyle/>
          <a:p>
            <a:pPr lvl="0" eaLnBrk="0" fontAlgn="base" hangingPunct="0">
              <a:spcBef>
                <a:spcPct val="0"/>
              </a:spcBef>
              <a:spcAft>
                <a:spcPct val="0"/>
              </a:spcAft>
            </a:pPr>
            <a:r>
              <a:rPr lang="en-US" sz="2000" b="1" dirty="0">
                <a:latin typeface="verdana" panose="020B0604030504040204" pitchFamily="34" charset="0"/>
              </a:rPr>
              <a:t>Output:</a:t>
            </a:r>
            <a:endParaRPr lang="en-US" sz="1400" b="1" dirty="0">
              <a:solidFill>
                <a:schemeClr val="tx1"/>
              </a:solidFill>
            </a:endParaRPr>
          </a:p>
          <a:p>
            <a:pPr lvl="0" eaLnBrk="0" fontAlgn="base" hangingPunct="0">
              <a:spcBef>
                <a:spcPct val="0"/>
              </a:spcBef>
              <a:spcAft>
                <a:spcPct val="0"/>
              </a:spcAft>
            </a:pPr>
            <a:r>
              <a:rPr lang="en-US" dirty="0">
                <a:latin typeface="Arial Unicode MS" panose="020B0604020202020204" pitchFamily="34" charset="-128"/>
              </a:rPr>
              <a:t>111 Karan 0</a:t>
            </a:r>
          </a:p>
          <a:p>
            <a:pPr lvl="0" eaLnBrk="0" fontAlgn="base" hangingPunct="0">
              <a:spcBef>
                <a:spcPct val="0"/>
              </a:spcBef>
              <a:spcAft>
                <a:spcPct val="0"/>
              </a:spcAft>
            </a:pPr>
            <a:r>
              <a:rPr lang="en-US" dirty="0">
                <a:latin typeface="Arial Unicode MS" panose="020B0604020202020204" pitchFamily="34" charset="-128"/>
              </a:rPr>
              <a:t> 222 Aryan 25</a:t>
            </a:r>
            <a:endParaRPr lang="en-US" sz="3200" dirty="0">
              <a:solidFill>
                <a:schemeClr val="tx1"/>
              </a:solidFill>
              <a:latin typeface="Arial" panose="020B0604020202020204" pitchFamily="34" charset="0"/>
            </a:endParaRPr>
          </a:p>
        </p:txBody>
      </p:sp>
    </p:spTree>
    <p:extLst>
      <p:ext uri="{BB962C8B-B14F-4D97-AF65-F5344CB8AC3E}">
        <p14:creationId xmlns:p14="http://schemas.microsoft.com/office/powerpoint/2010/main" val="16291599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Example of Constructor</a:t>
            </a:r>
          </a:p>
        </p:txBody>
      </p:sp>
      <p:pic>
        <p:nvPicPr>
          <p:cNvPr id="5" name="Picture 4">
            <a:extLst>
              <a:ext uri="{FF2B5EF4-FFF2-40B4-BE49-F238E27FC236}">
                <a16:creationId xmlns:a16="http://schemas.microsoft.com/office/drawing/2014/main" id="{6D21F72F-07DC-4776-A7EE-39F8C6399CE6}"/>
              </a:ext>
            </a:extLst>
          </p:cNvPr>
          <p:cNvPicPr>
            <a:picLocks noChangeAspect="1" noChangeArrowheads="1"/>
          </p:cNvPicPr>
          <p:nvPr/>
        </p:nvPicPr>
        <p:blipFill>
          <a:blip r:embed="rId2" cstate="print"/>
          <a:srcRect/>
          <a:stretch>
            <a:fillRect/>
          </a:stretch>
        </p:blipFill>
        <p:spPr bwMode="auto">
          <a:xfrm>
            <a:off x="1202210" y="1843790"/>
            <a:ext cx="7192281" cy="4452079"/>
          </a:xfrm>
          <a:prstGeom prst="rect">
            <a:avLst/>
          </a:prstGeom>
          <a:noFill/>
          <a:ln w="9525">
            <a:noFill/>
            <a:miter lim="800000"/>
            <a:headEnd/>
            <a:tailEnd/>
          </a:ln>
        </p:spPr>
      </p:pic>
      <p:pic>
        <p:nvPicPr>
          <p:cNvPr id="6" name="Picture 5">
            <a:extLst>
              <a:ext uri="{FF2B5EF4-FFF2-40B4-BE49-F238E27FC236}">
                <a16:creationId xmlns:a16="http://schemas.microsoft.com/office/drawing/2014/main" id="{AD9A7E50-ECAA-48A9-B1E4-4CBD531EA0EE}"/>
              </a:ext>
            </a:extLst>
          </p:cNvPr>
          <p:cNvPicPr>
            <a:picLocks noChangeAspect="1" noChangeArrowheads="1"/>
          </p:cNvPicPr>
          <p:nvPr/>
        </p:nvPicPr>
        <p:blipFill>
          <a:blip r:embed="rId3" cstate="print"/>
          <a:srcRect/>
          <a:stretch>
            <a:fillRect/>
          </a:stretch>
        </p:blipFill>
        <p:spPr bwMode="auto">
          <a:xfrm>
            <a:off x="9076103" y="2179120"/>
            <a:ext cx="2079577" cy="1436550"/>
          </a:xfrm>
          <a:prstGeom prst="rect">
            <a:avLst/>
          </a:prstGeom>
          <a:noFill/>
          <a:ln w="9525">
            <a:noFill/>
            <a:miter lim="800000"/>
            <a:headEnd/>
            <a:tailEnd/>
          </a:ln>
        </p:spPr>
      </p:pic>
    </p:spTree>
    <p:extLst>
      <p:ext uri="{BB962C8B-B14F-4D97-AF65-F5344CB8AC3E}">
        <p14:creationId xmlns:p14="http://schemas.microsoft.com/office/powerpoint/2010/main" val="2802583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Destructor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a:lnSpc>
                <a:spcPct val="150000"/>
              </a:lnSpc>
            </a:pPr>
            <a:r>
              <a:rPr lang="en-US" sz="2800" dirty="0"/>
              <a:t>Destructors are not required in java class because memory management is the responsibility of JVM.</a:t>
            </a:r>
            <a:endParaRPr lang="en-US" sz="3200" dirty="0"/>
          </a:p>
        </p:txBody>
      </p:sp>
    </p:spTree>
    <p:extLst>
      <p:ext uri="{BB962C8B-B14F-4D97-AF65-F5344CB8AC3E}">
        <p14:creationId xmlns:p14="http://schemas.microsoft.com/office/powerpoint/2010/main" val="22078789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Copy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a:lnSpc>
                <a:spcPct val="150000"/>
              </a:lnSpc>
              <a:buFont typeface="Wingdings" panose="05000000000000000000" pitchFamily="2" charset="2"/>
              <a:buChar char="v"/>
            </a:pPr>
            <a:r>
              <a:rPr lang="en-US" sz="2800" dirty="0"/>
              <a:t>A </a:t>
            </a:r>
            <a:r>
              <a:rPr lang="en-US" sz="2800" b="1" dirty="0"/>
              <a:t>copy constructor</a:t>
            </a:r>
            <a:r>
              <a:rPr lang="en-US" sz="2800" dirty="0"/>
              <a:t> in a </a:t>
            </a:r>
            <a:r>
              <a:rPr lang="en-US" sz="2800" b="1" dirty="0"/>
              <a:t>Java</a:t>
            </a:r>
            <a:r>
              <a:rPr lang="en-US" sz="2800" dirty="0"/>
              <a:t> class is a </a:t>
            </a:r>
            <a:r>
              <a:rPr lang="en-US" sz="2800" b="1" dirty="0"/>
              <a:t>constructor</a:t>
            </a:r>
            <a:r>
              <a:rPr lang="en-US" sz="2800" dirty="0"/>
              <a:t> that creates an object using another object of the same </a:t>
            </a:r>
            <a:r>
              <a:rPr lang="en-US" sz="2800" b="1" dirty="0"/>
              <a:t>Java</a:t>
            </a:r>
            <a:r>
              <a:rPr lang="en-US" sz="2800" dirty="0"/>
              <a:t> class. </a:t>
            </a:r>
          </a:p>
          <a:p>
            <a:pPr algn="just">
              <a:lnSpc>
                <a:spcPct val="150000"/>
              </a:lnSpc>
              <a:buFont typeface="Wingdings" panose="05000000000000000000" pitchFamily="2" charset="2"/>
              <a:buChar char="v"/>
            </a:pPr>
            <a:r>
              <a:rPr lang="en-US" sz="2800" dirty="0"/>
              <a:t>That's helpful when we want to </a:t>
            </a:r>
            <a:r>
              <a:rPr lang="en-US" sz="2800" b="1" dirty="0"/>
              <a:t>copy</a:t>
            </a:r>
            <a:r>
              <a:rPr lang="en-US" sz="2800" dirty="0"/>
              <a:t> a complex object that has several fields, or when we want to make a deep </a:t>
            </a:r>
            <a:r>
              <a:rPr lang="en-US" sz="2800" b="1" dirty="0"/>
              <a:t>copy</a:t>
            </a:r>
            <a:r>
              <a:rPr lang="en-US" sz="2800" dirty="0"/>
              <a:t> of an existing object.</a:t>
            </a:r>
            <a:endParaRPr lang="en-US" sz="3200" dirty="0"/>
          </a:p>
        </p:txBody>
      </p:sp>
    </p:spTree>
    <p:extLst>
      <p:ext uri="{BB962C8B-B14F-4D97-AF65-F5344CB8AC3E}">
        <p14:creationId xmlns:p14="http://schemas.microsoft.com/office/powerpoint/2010/main" val="26898694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Copy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02078"/>
          </a:xfrm>
        </p:spPr>
        <p:txBody>
          <a:bodyPr>
            <a:normAutofit/>
          </a:bodyPr>
          <a:lstStyle/>
          <a:p>
            <a:pPr algn="just"/>
            <a:r>
              <a:rPr lang="en-US" sz="2800" dirty="0"/>
              <a:t>There is no copy constructor in Java. However, we can copy the values from one object to another like copy constructor in C++.</a:t>
            </a:r>
          </a:p>
          <a:p>
            <a:pPr algn="just"/>
            <a:r>
              <a:rPr lang="en-US" sz="2800" dirty="0"/>
              <a:t>There are many ways to copy the values of one object into another in Java. They are:</a:t>
            </a:r>
          </a:p>
          <a:p>
            <a:pPr lvl="1" algn="just">
              <a:buFont typeface="Wingdings" panose="05000000000000000000" pitchFamily="2" charset="2"/>
              <a:buChar char="v"/>
            </a:pPr>
            <a:r>
              <a:rPr lang="en-US" sz="2600" dirty="0"/>
              <a:t>By constructor</a:t>
            </a:r>
          </a:p>
          <a:p>
            <a:pPr lvl="1" algn="just">
              <a:buFont typeface="Wingdings" panose="05000000000000000000" pitchFamily="2" charset="2"/>
              <a:buChar char="v"/>
            </a:pPr>
            <a:r>
              <a:rPr lang="en-US" sz="2600" dirty="0"/>
              <a:t>By assigning the values of one object into another</a:t>
            </a:r>
          </a:p>
          <a:p>
            <a:pPr lvl="1" algn="just">
              <a:buFont typeface="Wingdings" panose="05000000000000000000" pitchFamily="2" charset="2"/>
              <a:buChar char="v"/>
            </a:pPr>
            <a:r>
              <a:rPr lang="en-US" sz="2600" dirty="0"/>
              <a:t>By clone() method of Object class</a:t>
            </a:r>
          </a:p>
          <a:p>
            <a:pPr algn="just"/>
            <a:r>
              <a:rPr lang="en-US" sz="2800" dirty="0"/>
              <a:t>In this example, we are going to copy the values of one object into another using Java constructor.</a:t>
            </a:r>
          </a:p>
        </p:txBody>
      </p:sp>
    </p:spTree>
    <p:extLst>
      <p:ext uri="{BB962C8B-B14F-4D97-AF65-F5344CB8AC3E}">
        <p14:creationId xmlns:p14="http://schemas.microsoft.com/office/powerpoint/2010/main" val="29501659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Copy Constructor Example 1</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47048"/>
          </a:xfrm>
        </p:spPr>
        <p:txBody>
          <a:bodyPr>
            <a:normAutofit fontScale="92500" lnSpcReduction="20000"/>
          </a:bodyPr>
          <a:lstStyle/>
          <a:p>
            <a:r>
              <a:rPr lang="en-US" dirty="0"/>
              <a:t>// This program is about copy constructor and will copy values of one object into another</a:t>
            </a:r>
          </a:p>
          <a:p>
            <a:r>
              <a:rPr lang="en-US" b="1" dirty="0"/>
              <a:t>package </a:t>
            </a:r>
            <a:r>
              <a:rPr lang="en-US" b="1" dirty="0" err="1"/>
              <a:t>classes_objects_constructors</a:t>
            </a:r>
            <a:r>
              <a:rPr lang="en-US" b="1" dirty="0"/>
              <a:t>;</a:t>
            </a:r>
            <a:r>
              <a:rPr lang="en-US" dirty="0"/>
              <a:t> </a:t>
            </a:r>
          </a:p>
          <a:p>
            <a:r>
              <a:rPr lang="en-US" b="1" dirty="0"/>
              <a:t>public class Student6</a:t>
            </a:r>
          </a:p>
          <a:p>
            <a:r>
              <a:rPr lang="en-US" dirty="0"/>
              <a:t>{</a:t>
            </a:r>
          </a:p>
          <a:p>
            <a:r>
              <a:rPr lang="en-US" dirty="0"/>
              <a:t> </a:t>
            </a:r>
            <a:r>
              <a:rPr lang="en-US" b="1" dirty="0"/>
              <a:t>int id;  </a:t>
            </a:r>
          </a:p>
          <a:p>
            <a:r>
              <a:rPr lang="en-US" dirty="0"/>
              <a:t> String name;  </a:t>
            </a:r>
          </a:p>
          <a:p>
            <a:r>
              <a:rPr lang="en-US" dirty="0"/>
              <a:t> Student6(</a:t>
            </a:r>
            <a:r>
              <a:rPr lang="en-US" b="1" dirty="0"/>
              <a:t>int </a:t>
            </a:r>
            <a:r>
              <a:rPr lang="en-US" b="1" dirty="0" err="1"/>
              <a:t>i,String</a:t>
            </a:r>
            <a:r>
              <a:rPr lang="en-US" b="1" dirty="0"/>
              <a:t> n)</a:t>
            </a:r>
          </a:p>
          <a:p>
            <a:r>
              <a:rPr lang="en-US" dirty="0"/>
              <a:t> {  </a:t>
            </a:r>
          </a:p>
          <a:p>
            <a:r>
              <a:rPr lang="en-US" dirty="0"/>
              <a:t> id = </a:t>
            </a:r>
            <a:r>
              <a:rPr lang="en-US" dirty="0" err="1"/>
              <a:t>i</a:t>
            </a:r>
            <a:r>
              <a:rPr lang="en-US" dirty="0"/>
              <a:t>;  </a:t>
            </a:r>
          </a:p>
          <a:p>
            <a:r>
              <a:rPr lang="en-US" dirty="0"/>
              <a:t> name = n;  </a:t>
            </a:r>
          </a:p>
          <a:p>
            <a:r>
              <a:rPr lang="en-US" dirty="0"/>
              <a:t> } </a:t>
            </a:r>
            <a:endParaRPr lang="en-US" sz="2400" dirty="0"/>
          </a:p>
        </p:txBody>
      </p:sp>
    </p:spTree>
    <p:extLst>
      <p:ext uri="{BB962C8B-B14F-4D97-AF65-F5344CB8AC3E}">
        <p14:creationId xmlns:p14="http://schemas.microsoft.com/office/powerpoint/2010/main" val="42045031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Copy Constructor Example 1…</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47048"/>
          </a:xfrm>
        </p:spPr>
        <p:txBody>
          <a:bodyPr>
            <a:normAutofit/>
          </a:bodyPr>
          <a:lstStyle/>
          <a:p>
            <a:pPr marL="0" indent="0">
              <a:buNone/>
            </a:pPr>
            <a:r>
              <a:rPr lang="en-US" dirty="0"/>
              <a:t> Student6(Student6 s)         // copy constructor</a:t>
            </a:r>
          </a:p>
          <a:p>
            <a:r>
              <a:rPr lang="en-US" dirty="0"/>
              <a:t> {  </a:t>
            </a:r>
          </a:p>
          <a:p>
            <a:r>
              <a:rPr lang="en-US" dirty="0"/>
              <a:t>    id = s.id;  </a:t>
            </a:r>
          </a:p>
          <a:p>
            <a:r>
              <a:rPr lang="en-US" dirty="0"/>
              <a:t>    name =s.name;  </a:t>
            </a:r>
          </a:p>
          <a:p>
            <a:r>
              <a:rPr lang="en-US" dirty="0"/>
              <a:t> }    </a:t>
            </a:r>
          </a:p>
          <a:p>
            <a:r>
              <a:rPr lang="en-US" dirty="0"/>
              <a:t> </a:t>
            </a:r>
            <a:r>
              <a:rPr lang="en-US" b="1" dirty="0"/>
              <a:t>void display()</a:t>
            </a:r>
          </a:p>
          <a:p>
            <a:r>
              <a:rPr lang="en-US" dirty="0"/>
              <a:t> {</a:t>
            </a:r>
          </a:p>
          <a:p>
            <a:r>
              <a:rPr lang="en-US" dirty="0"/>
              <a:t> </a:t>
            </a:r>
            <a:r>
              <a:rPr lang="en-US" dirty="0" err="1"/>
              <a:t>System.</a:t>
            </a:r>
            <a:r>
              <a:rPr lang="en-US" b="1" i="1" dirty="0" err="1"/>
              <a:t>out.println</a:t>
            </a:r>
            <a:r>
              <a:rPr lang="en-US" b="1" i="1" dirty="0"/>
              <a:t>("Id is:" + id +"\</a:t>
            </a:r>
            <a:r>
              <a:rPr lang="en-US" b="1" i="1" dirty="0" err="1"/>
              <a:t>nName</a:t>
            </a:r>
            <a:r>
              <a:rPr lang="en-US" b="1" i="1" dirty="0"/>
              <a:t> is:" + name);</a:t>
            </a:r>
          </a:p>
          <a:p>
            <a:r>
              <a:rPr lang="en-US" dirty="0"/>
              <a:t> } </a:t>
            </a:r>
            <a:endParaRPr lang="en-US" sz="2400" dirty="0"/>
          </a:p>
        </p:txBody>
      </p:sp>
    </p:spTree>
    <p:extLst>
      <p:ext uri="{BB962C8B-B14F-4D97-AF65-F5344CB8AC3E}">
        <p14:creationId xmlns:p14="http://schemas.microsoft.com/office/powerpoint/2010/main" val="6200052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Copy Constructor Example 1…</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47048"/>
          </a:xfrm>
        </p:spPr>
        <p:txBody>
          <a:bodyPr>
            <a:normAutofit/>
          </a:bodyPr>
          <a:lstStyle/>
          <a:p>
            <a:r>
              <a:rPr lang="en-US" b="1" dirty="0"/>
              <a:t>public static void main(String </a:t>
            </a:r>
            <a:r>
              <a:rPr lang="en-US" b="1" dirty="0" err="1"/>
              <a:t>args</a:t>
            </a:r>
            <a:r>
              <a:rPr lang="en-US" b="1" dirty="0"/>
              <a:t>[])</a:t>
            </a:r>
          </a:p>
          <a:p>
            <a:r>
              <a:rPr lang="en-US" dirty="0"/>
              <a:t>{  </a:t>
            </a:r>
          </a:p>
          <a:p>
            <a:r>
              <a:rPr lang="en-US" dirty="0"/>
              <a:t>Student6 s1 = </a:t>
            </a:r>
            <a:r>
              <a:rPr lang="en-US" b="1" dirty="0"/>
              <a:t>new Student6(11,"Kamran");  </a:t>
            </a:r>
          </a:p>
          <a:p>
            <a:r>
              <a:rPr lang="en-US" dirty="0"/>
              <a:t>Student6 s2 = </a:t>
            </a:r>
            <a:r>
              <a:rPr lang="en-US" b="1" dirty="0"/>
              <a:t>new Student6(s1);  // Values of s1 will be copied to s2</a:t>
            </a:r>
          </a:p>
          <a:p>
            <a:r>
              <a:rPr lang="en-US" dirty="0"/>
              <a:t>    s1.display();</a:t>
            </a:r>
          </a:p>
          <a:p>
            <a:r>
              <a:rPr lang="en-US" dirty="0"/>
              <a:t>    </a:t>
            </a:r>
            <a:r>
              <a:rPr lang="en-US" dirty="0" err="1"/>
              <a:t>System.</a:t>
            </a:r>
            <a:r>
              <a:rPr lang="en-US" b="1" i="1" dirty="0" err="1"/>
              <a:t>out.println</a:t>
            </a:r>
            <a:r>
              <a:rPr lang="en-US" b="1" i="1" dirty="0"/>
              <a:t>("");</a:t>
            </a:r>
          </a:p>
          <a:p>
            <a:r>
              <a:rPr lang="en-US" dirty="0"/>
              <a:t>    s2.display();    </a:t>
            </a:r>
          </a:p>
          <a:p>
            <a:r>
              <a:rPr lang="en-US" dirty="0"/>
              <a:t>}   </a:t>
            </a:r>
          </a:p>
          <a:p>
            <a:pPr marL="0" indent="0">
              <a:buNone/>
            </a:pPr>
            <a:r>
              <a:rPr lang="en-US" dirty="0"/>
              <a:t>}   // Student6 class body closed </a:t>
            </a:r>
            <a:endParaRPr lang="en-US" sz="2400" dirty="0"/>
          </a:p>
        </p:txBody>
      </p:sp>
      <p:pic>
        <p:nvPicPr>
          <p:cNvPr id="5" name="Picture 4">
            <a:extLst>
              <a:ext uri="{FF2B5EF4-FFF2-40B4-BE49-F238E27FC236}">
                <a16:creationId xmlns:a16="http://schemas.microsoft.com/office/drawing/2014/main" id="{A1F2991E-7223-4B7D-926D-C987996C8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516" y="3987384"/>
            <a:ext cx="2773180" cy="1843790"/>
          </a:xfrm>
          <a:prstGeom prst="rect">
            <a:avLst/>
          </a:prstGeom>
        </p:spPr>
      </p:pic>
    </p:spTree>
    <p:extLst>
      <p:ext uri="{BB962C8B-B14F-4D97-AF65-F5344CB8AC3E}">
        <p14:creationId xmlns:p14="http://schemas.microsoft.com/office/powerpoint/2010/main" val="194055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Encapsulation</a:t>
            </a:r>
            <a:endParaRPr lang="en-US"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97280" y="1845734"/>
            <a:ext cx="10058400" cy="4259644"/>
          </a:xfrm>
        </p:spPr>
        <p:txBody>
          <a:bodyPr>
            <a:normAutofit/>
          </a:bodyPr>
          <a:lstStyle/>
          <a:p>
            <a:pPr marL="342900" indent="-342900" algn="just" fontAlgn="base">
              <a:buFont typeface="Arial" panose="020B0604020202020204" pitchFamily="34" charset="0"/>
              <a:buChar char="•"/>
            </a:pPr>
            <a:r>
              <a:rPr lang="en-US" sz="2400" dirty="0"/>
              <a:t>Encapsulation refers to the bundling of data and functions that manipulate that data within a single unit or object</a:t>
            </a:r>
            <a:endParaRPr lang="en-GB" sz="2400" dirty="0"/>
          </a:p>
          <a:p>
            <a:pPr marL="342900" indent="-342900" algn="just" fontAlgn="base">
              <a:buFont typeface="Arial" panose="020B0604020202020204" pitchFamily="34" charset="0"/>
              <a:buChar char="•"/>
            </a:pPr>
            <a:r>
              <a:rPr lang="en-GB" sz="2400" dirty="0"/>
              <a:t>Data and behaviour (function) are tightly coupled inside an object.</a:t>
            </a:r>
          </a:p>
          <a:p>
            <a:pPr marL="342900" indent="-342900" algn="just" fontAlgn="base">
              <a:buFont typeface="Arial" panose="020B0604020202020204" pitchFamily="34" charset="0"/>
              <a:buChar char="•"/>
            </a:pPr>
            <a:r>
              <a:rPr lang="en-GB" sz="2400" dirty="0"/>
              <a:t>T</a:t>
            </a:r>
            <a:r>
              <a:rPr lang="en-US" sz="2400" dirty="0"/>
              <a:t>his makes the data within an object protected from external access and manipulation, improving the security and reducing the likelihood of errors.</a:t>
            </a:r>
            <a:endParaRPr lang="en-GB" sz="2400" dirty="0"/>
          </a:p>
          <a:p>
            <a:pPr marL="342900" indent="-342900" algn="just" fontAlgn="base">
              <a:buFont typeface="Arial" panose="020B0604020202020204" pitchFamily="34" charset="0"/>
              <a:buChar char="•"/>
            </a:pPr>
            <a:r>
              <a:rPr lang="en-US" sz="2400" dirty="0"/>
              <a:t>Encapsulation promotes the idea of data hiding, as implementation details are hidden within the object, allowing users to interact with the object through a well-defined interface, making the code more maintainable and easier to understand.</a:t>
            </a:r>
          </a:p>
          <a:p>
            <a:pPr marL="342900" indent="-342900" algn="just" fontAlgn="base">
              <a:buFont typeface="Arial" panose="020B0604020202020204" pitchFamily="34" charset="0"/>
              <a:buChar char="•"/>
            </a:pPr>
            <a:r>
              <a:rPr lang="en-GB" sz="2800" b="1" dirty="0"/>
              <a:t>Capsule: Stable shell </a:t>
            </a:r>
            <a:r>
              <a:rPr lang="en-GB" sz="2800" dirty="0"/>
              <a:t>used to enclose medicines. </a:t>
            </a:r>
            <a:endParaRPr lang="en-GB" sz="24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1138F4E-837C-2605-166F-B6E563A4A695}"/>
              </a:ext>
            </a:extLst>
          </p:cNvPr>
          <p:cNvPicPr>
            <a:picLocks noChangeAspect="1"/>
          </p:cNvPicPr>
          <p:nvPr/>
        </p:nvPicPr>
        <p:blipFill>
          <a:blip r:embed="rId2"/>
          <a:stretch>
            <a:fillRect/>
          </a:stretch>
        </p:blipFill>
        <p:spPr>
          <a:xfrm>
            <a:off x="8456489" y="5242202"/>
            <a:ext cx="2771775" cy="971550"/>
          </a:xfrm>
          <a:prstGeom prst="rect">
            <a:avLst/>
          </a:prstGeom>
        </p:spPr>
      </p:pic>
    </p:spTree>
    <p:extLst>
      <p:ext uri="{BB962C8B-B14F-4D97-AF65-F5344CB8AC3E}">
        <p14:creationId xmlns:p14="http://schemas.microsoft.com/office/powerpoint/2010/main" val="35703900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400" b="1" dirty="0"/>
              <a:t>Copy Values without constructor</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47048"/>
          </a:xfrm>
        </p:spPr>
        <p:txBody>
          <a:bodyPr>
            <a:normAutofit/>
          </a:bodyPr>
          <a:lstStyle/>
          <a:p>
            <a:pPr algn="just">
              <a:buFont typeface="Wingdings" panose="05000000000000000000" pitchFamily="2" charset="2"/>
              <a:buChar char="v"/>
            </a:pPr>
            <a:r>
              <a:rPr lang="en-US" sz="2800" dirty="0"/>
              <a:t> We can copy the values of one object into another by assigning the objects values to another object. </a:t>
            </a:r>
          </a:p>
          <a:p>
            <a:pPr marL="0" indent="0" algn="just">
              <a:buNone/>
            </a:pPr>
            <a:endParaRPr lang="en-US" sz="2800" dirty="0"/>
          </a:p>
          <a:p>
            <a:pPr algn="just">
              <a:buFont typeface="Wingdings" panose="05000000000000000000" pitchFamily="2" charset="2"/>
              <a:buChar char="v"/>
            </a:pPr>
            <a:r>
              <a:rPr lang="en-US" sz="2800" dirty="0"/>
              <a:t>In this case, there is no need to create the constructor.  </a:t>
            </a:r>
          </a:p>
        </p:txBody>
      </p:sp>
    </p:spTree>
    <p:extLst>
      <p:ext uri="{BB962C8B-B14F-4D97-AF65-F5344CB8AC3E}">
        <p14:creationId xmlns:p14="http://schemas.microsoft.com/office/powerpoint/2010/main" val="1954695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Example</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47048"/>
          </a:xfrm>
        </p:spPr>
        <p:txBody>
          <a:bodyPr>
            <a:normAutofit fontScale="92500" lnSpcReduction="20000"/>
          </a:bodyPr>
          <a:lstStyle/>
          <a:p>
            <a:r>
              <a:rPr lang="en-US" sz="2400" dirty="0"/>
              <a:t>package </a:t>
            </a:r>
            <a:r>
              <a:rPr lang="en-US" sz="2400" dirty="0" err="1"/>
              <a:t>classes_objects_constructors</a:t>
            </a:r>
            <a:r>
              <a:rPr lang="en-US" sz="2400" dirty="0"/>
              <a:t>;</a:t>
            </a:r>
          </a:p>
          <a:p>
            <a:r>
              <a:rPr lang="en-US" sz="2400" dirty="0"/>
              <a:t>public class Student7 </a:t>
            </a:r>
          </a:p>
          <a:p>
            <a:r>
              <a:rPr lang="en-US" sz="2400" dirty="0"/>
              <a:t>{</a:t>
            </a:r>
          </a:p>
          <a:p>
            <a:r>
              <a:rPr lang="en-US" sz="2400" dirty="0"/>
              <a:t>int id; </a:t>
            </a:r>
          </a:p>
          <a:p>
            <a:r>
              <a:rPr lang="en-US" sz="2400" dirty="0"/>
              <a:t>String name;  		</a:t>
            </a:r>
          </a:p>
          <a:p>
            <a:r>
              <a:rPr lang="en-US" sz="2400" dirty="0"/>
              <a:t>Student7(int </a:t>
            </a:r>
            <a:r>
              <a:rPr lang="en-US" sz="2400" dirty="0" err="1"/>
              <a:t>i,String</a:t>
            </a:r>
            <a:r>
              <a:rPr lang="en-US" sz="2400" dirty="0"/>
              <a:t> n)</a:t>
            </a:r>
          </a:p>
          <a:p>
            <a:r>
              <a:rPr lang="en-US" sz="2400" dirty="0"/>
              <a:t> {  </a:t>
            </a:r>
          </a:p>
          <a:p>
            <a:r>
              <a:rPr lang="en-US" sz="2400" dirty="0"/>
              <a:t>      id = </a:t>
            </a:r>
            <a:r>
              <a:rPr lang="en-US" sz="2400" dirty="0" err="1"/>
              <a:t>i</a:t>
            </a:r>
            <a:r>
              <a:rPr lang="en-US" sz="2400" dirty="0"/>
              <a:t>; </a:t>
            </a:r>
          </a:p>
          <a:p>
            <a:r>
              <a:rPr lang="en-US" sz="2400" dirty="0"/>
              <a:t>      name = n;  </a:t>
            </a:r>
          </a:p>
          <a:p>
            <a:r>
              <a:rPr lang="en-US" sz="2400" dirty="0"/>
              <a:t> } </a:t>
            </a:r>
          </a:p>
        </p:txBody>
      </p:sp>
    </p:spTree>
    <p:extLst>
      <p:ext uri="{BB962C8B-B14F-4D97-AF65-F5344CB8AC3E}">
        <p14:creationId xmlns:p14="http://schemas.microsoft.com/office/powerpoint/2010/main" val="14508266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Example</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47048"/>
          </a:xfrm>
        </p:spPr>
        <p:txBody>
          <a:bodyPr>
            <a:normAutofit/>
          </a:bodyPr>
          <a:lstStyle/>
          <a:p>
            <a:r>
              <a:rPr lang="en-US" dirty="0"/>
              <a:t>Student7()      // default constructor</a:t>
            </a:r>
          </a:p>
          <a:p>
            <a:r>
              <a:rPr lang="en-US" dirty="0"/>
              <a:t>{      }</a:t>
            </a:r>
          </a:p>
          <a:p>
            <a:r>
              <a:rPr lang="en-US" dirty="0"/>
              <a:t> </a:t>
            </a:r>
            <a:r>
              <a:rPr lang="en-US" b="1" dirty="0"/>
              <a:t>void display()</a:t>
            </a:r>
          </a:p>
          <a:p>
            <a:r>
              <a:rPr lang="en-US" dirty="0"/>
              <a:t> {</a:t>
            </a:r>
          </a:p>
          <a:p>
            <a:r>
              <a:rPr lang="en-US" dirty="0"/>
              <a:t> </a:t>
            </a:r>
            <a:r>
              <a:rPr lang="en-US" dirty="0" err="1"/>
              <a:t>System.</a:t>
            </a:r>
            <a:r>
              <a:rPr lang="en-US" b="1" i="1" dirty="0" err="1"/>
              <a:t>out.println</a:t>
            </a:r>
            <a:r>
              <a:rPr lang="en-US" b="1" i="1" dirty="0"/>
              <a:t>("Id is:" + id +"\</a:t>
            </a:r>
            <a:r>
              <a:rPr lang="en-US" b="1" i="1" dirty="0" err="1"/>
              <a:t>nName</a:t>
            </a:r>
            <a:r>
              <a:rPr lang="en-US" b="1" i="1" dirty="0"/>
              <a:t> is:" + name);</a:t>
            </a:r>
          </a:p>
          <a:p>
            <a:r>
              <a:rPr lang="en-US" dirty="0"/>
              <a:t> }</a:t>
            </a:r>
            <a:endParaRPr lang="en-US" sz="2400" dirty="0"/>
          </a:p>
        </p:txBody>
      </p:sp>
    </p:spTree>
    <p:extLst>
      <p:ext uri="{BB962C8B-B14F-4D97-AF65-F5344CB8AC3E}">
        <p14:creationId xmlns:p14="http://schemas.microsoft.com/office/powerpoint/2010/main" val="36000273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sz="4000" b="1" dirty="0"/>
              <a:t>Copy  Constructor Example 2…</a:t>
            </a:r>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47048"/>
          </a:xfrm>
        </p:spPr>
        <p:txBody>
          <a:bodyPr>
            <a:normAutofit fontScale="85000" lnSpcReduction="20000"/>
          </a:bodyPr>
          <a:lstStyle/>
          <a:p>
            <a:r>
              <a:rPr lang="en-US" b="1" dirty="0"/>
              <a:t>public static void main(String[] </a:t>
            </a:r>
            <a:r>
              <a:rPr lang="en-US" b="1" dirty="0" err="1"/>
              <a:t>args</a:t>
            </a:r>
            <a:r>
              <a:rPr lang="en-US" b="1" dirty="0"/>
              <a:t>) </a:t>
            </a:r>
          </a:p>
          <a:p>
            <a:r>
              <a:rPr lang="en-US" dirty="0"/>
              <a:t>{</a:t>
            </a:r>
          </a:p>
          <a:p>
            <a:r>
              <a:rPr lang="en-US" dirty="0"/>
              <a:t>Student7 s1 = </a:t>
            </a:r>
            <a:r>
              <a:rPr lang="en-US" b="1" dirty="0"/>
              <a:t>new Student7(111,"Kamran");  </a:t>
            </a:r>
          </a:p>
          <a:p>
            <a:r>
              <a:rPr lang="en-US" dirty="0"/>
              <a:t>Student7 s2 = </a:t>
            </a:r>
            <a:r>
              <a:rPr lang="en-US" b="1" dirty="0"/>
              <a:t>new Student7();  </a:t>
            </a:r>
          </a:p>
          <a:p>
            <a:r>
              <a:rPr lang="en-US" dirty="0"/>
              <a:t>s2.id=s1.id; </a:t>
            </a:r>
          </a:p>
          <a:p>
            <a:r>
              <a:rPr lang="en-US" dirty="0"/>
              <a:t>s2.name=s1.name;  </a:t>
            </a:r>
          </a:p>
          <a:p>
            <a:r>
              <a:rPr lang="en-US" dirty="0"/>
              <a:t>    </a:t>
            </a:r>
          </a:p>
          <a:p>
            <a:r>
              <a:rPr lang="en-US" dirty="0"/>
              <a:t>s1.display(); </a:t>
            </a:r>
          </a:p>
          <a:p>
            <a:pPr marL="0" indent="0">
              <a:buNone/>
            </a:pPr>
            <a:r>
              <a:rPr lang="en-US" dirty="0"/>
              <a:t> </a:t>
            </a:r>
            <a:r>
              <a:rPr lang="en-US" dirty="0" err="1"/>
              <a:t>System.</a:t>
            </a:r>
            <a:r>
              <a:rPr lang="en-US" b="1" i="1" dirty="0" err="1"/>
              <a:t>out.println</a:t>
            </a:r>
            <a:r>
              <a:rPr lang="en-US" b="1" i="1" dirty="0"/>
              <a:t>("");</a:t>
            </a:r>
          </a:p>
          <a:p>
            <a:r>
              <a:rPr lang="en-US" dirty="0"/>
              <a:t>s2.display();  </a:t>
            </a:r>
          </a:p>
          <a:p>
            <a:r>
              <a:rPr lang="en-US" dirty="0"/>
              <a:t>  }    </a:t>
            </a:r>
          </a:p>
          <a:p>
            <a:r>
              <a:rPr lang="en-US" dirty="0"/>
              <a:t>}</a:t>
            </a:r>
            <a:endParaRPr lang="en-US" sz="2400" dirty="0"/>
          </a:p>
        </p:txBody>
      </p:sp>
      <p:pic>
        <p:nvPicPr>
          <p:cNvPr id="7" name="Picture 6">
            <a:extLst>
              <a:ext uri="{FF2B5EF4-FFF2-40B4-BE49-F238E27FC236}">
                <a16:creationId xmlns:a16="http://schemas.microsoft.com/office/drawing/2014/main" id="{C78A4FF1-0AF5-444C-871F-850FDD970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420" y="2653260"/>
            <a:ext cx="3384780" cy="2023444"/>
          </a:xfrm>
          <a:prstGeom prst="rect">
            <a:avLst/>
          </a:prstGeom>
        </p:spPr>
      </p:pic>
    </p:spTree>
    <p:extLst>
      <p:ext uri="{BB962C8B-B14F-4D97-AF65-F5344CB8AC3E}">
        <p14:creationId xmlns:p14="http://schemas.microsoft.com/office/powerpoint/2010/main" val="1149951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Defining a Student class</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47048"/>
          </a:xfrm>
        </p:spPr>
        <p:txBody>
          <a:bodyPr>
            <a:normAutofit fontScale="92500" lnSpcReduction="10000"/>
          </a:bodyPr>
          <a:lstStyle/>
          <a:p>
            <a:r>
              <a:rPr lang="en-US" sz="2400" dirty="0"/>
              <a:t>The following example will illustrate how to write a class. We want to write a “Student” class that</a:t>
            </a:r>
          </a:p>
          <a:p>
            <a:pPr marL="0" indent="0">
              <a:buNone/>
            </a:pPr>
            <a:r>
              <a:rPr lang="en-US" sz="2400" dirty="0"/>
              <a:t>• Should be able to store the following characteristics of student</a:t>
            </a:r>
          </a:p>
          <a:p>
            <a:r>
              <a:rPr lang="en-US" sz="2400" dirty="0"/>
              <a:t>        Roll No</a:t>
            </a:r>
          </a:p>
          <a:p>
            <a:r>
              <a:rPr lang="en-US" sz="2400" dirty="0"/>
              <a:t>        Name</a:t>
            </a:r>
          </a:p>
          <a:p>
            <a:pPr marL="0" indent="0">
              <a:buNone/>
            </a:pPr>
            <a:r>
              <a:rPr lang="en-US" sz="2400" dirty="0"/>
              <a:t>• Provide default, parameterized and copy constructors</a:t>
            </a:r>
          </a:p>
          <a:p>
            <a:pPr marL="0" indent="0">
              <a:buNone/>
            </a:pPr>
            <a:r>
              <a:rPr lang="en-US" sz="2400" dirty="0"/>
              <a:t>• Provide standard getters/setters (discuss shortly) for instance variables</a:t>
            </a:r>
          </a:p>
          <a:p>
            <a:pPr marL="0" indent="0">
              <a:buNone/>
            </a:pPr>
            <a:r>
              <a:rPr lang="en-US" sz="2400" dirty="0"/>
              <a:t>• Make sure, roll no has never assigned a negative value i.e. ensuring the correct state of the object</a:t>
            </a:r>
          </a:p>
          <a:p>
            <a:pPr marL="0" indent="0">
              <a:buNone/>
            </a:pPr>
            <a:r>
              <a:rPr lang="en-US" sz="2400" dirty="0"/>
              <a:t>• Provide print method capable of printing student object on console</a:t>
            </a:r>
            <a:endParaRPr lang="en-US" sz="2800" dirty="0"/>
          </a:p>
        </p:txBody>
      </p:sp>
    </p:spTree>
    <p:extLst>
      <p:ext uri="{BB962C8B-B14F-4D97-AF65-F5344CB8AC3E}">
        <p14:creationId xmlns:p14="http://schemas.microsoft.com/office/powerpoint/2010/main" val="5335308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Getters / Setters</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a:buFont typeface="Wingdings" panose="05000000000000000000" pitchFamily="2" charset="2"/>
              <a:buChar char="v"/>
            </a:pPr>
            <a:r>
              <a:rPr lang="en-US" sz="2800" dirty="0"/>
              <a:t>The attributes of a class are generally taken as private or protected. So to access them outside of a class, a convention is followed knows as getters &amp; setters. </a:t>
            </a:r>
          </a:p>
          <a:p>
            <a:pPr algn="just">
              <a:buFont typeface="Wingdings" panose="05000000000000000000" pitchFamily="2" charset="2"/>
              <a:buChar char="v"/>
            </a:pPr>
            <a:r>
              <a:rPr lang="en-US" sz="2800" dirty="0"/>
              <a:t>These are generally public methods. </a:t>
            </a:r>
          </a:p>
          <a:p>
            <a:pPr algn="just">
              <a:buFont typeface="Wingdings" panose="05000000000000000000" pitchFamily="2" charset="2"/>
              <a:buChar char="v"/>
            </a:pPr>
            <a:r>
              <a:rPr lang="en-US" sz="2800" dirty="0"/>
              <a:t>The words </a:t>
            </a:r>
            <a:r>
              <a:rPr lang="en-US" sz="2800" i="1" dirty="0"/>
              <a:t>set </a:t>
            </a:r>
            <a:r>
              <a:rPr lang="en-US" sz="2800" dirty="0"/>
              <a:t>and </a:t>
            </a:r>
            <a:r>
              <a:rPr lang="en-US" sz="2800" i="1" dirty="0"/>
              <a:t>get </a:t>
            </a:r>
            <a:r>
              <a:rPr lang="en-US" sz="2800" dirty="0"/>
              <a:t>are used prior to the name of an attribute. </a:t>
            </a:r>
          </a:p>
          <a:p>
            <a:pPr algn="just">
              <a:buFont typeface="Wingdings" panose="05000000000000000000" pitchFamily="2" charset="2"/>
              <a:buChar char="v"/>
            </a:pPr>
            <a:r>
              <a:rPr lang="en-US" sz="2800" dirty="0"/>
              <a:t>Another important purpose for writing getter &amp; setters to control the values assigned to an attribute.</a:t>
            </a:r>
            <a:endParaRPr lang="en-US" sz="3200" dirty="0"/>
          </a:p>
        </p:txBody>
      </p:sp>
    </p:spTree>
    <p:extLst>
      <p:ext uri="{BB962C8B-B14F-4D97-AF65-F5344CB8AC3E}">
        <p14:creationId xmlns:p14="http://schemas.microsoft.com/office/powerpoint/2010/main" val="3090927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Student Class Code</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r>
              <a:rPr lang="en-US" dirty="0"/>
              <a:t>// File Student.java</a:t>
            </a:r>
          </a:p>
          <a:p>
            <a:r>
              <a:rPr lang="en-US" dirty="0"/>
              <a:t>public class Student {</a:t>
            </a:r>
          </a:p>
          <a:p>
            <a:r>
              <a:rPr lang="en-US" dirty="0"/>
              <a:t>private String name;</a:t>
            </a:r>
          </a:p>
          <a:p>
            <a:r>
              <a:rPr lang="en-US" dirty="0"/>
              <a:t>private int </a:t>
            </a:r>
            <a:r>
              <a:rPr lang="en-US" dirty="0" err="1"/>
              <a:t>rollNo</a:t>
            </a:r>
            <a:r>
              <a:rPr lang="en-US" dirty="0"/>
              <a:t>;</a:t>
            </a:r>
          </a:p>
          <a:p>
            <a:r>
              <a:rPr lang="en-US" dirty="0"/>
              <a:t>// Standard Setters</a:t>
            </a:r>
          </a:p>
          <a:p>
            <a:r>
              <a:rPr lang="en-US" dirty="0"/>
              <a:t>public void </a:t>
            </a:r>
            <a:r>
              <a:rPr lang="en-US" dirty="0" err="1"/>
              <a:t>setName</a:t>
            </a:r>
            <a:r>
              <a:rPr lang="en-US" dirty="0"/>
              <a:t> (String name) {</a:t>
            </a:r>
          </a:p>
          <a:p>
            <a:r>
              <a:rPr lang="en-US" dirty="0"/>
              <a:t>this.name = name;</a:t>
            </a:r>
          </a:p>
          <a:p>
            <a:r>
              <a:rPr lang="en-US" dirty="0"/>
              <a:t>}</a:t>
            </a:r>
            <a:endParaRPr lang="en-US" sz="2400" dirty="0"/>
          </a:p>
        </p:txBody>
      </p:sp>
    </p:spTree>
    <p:extLst>
      <p:ext uri="{BB962C8B-B14F-4D97-AF65-F5344CB8AC3E}">
        <p14:creationId xmlns:p14="http://schemas.microsoft.com/office/powerpoint/2010/main" val="3797661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Student Class Code…</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r>
              <a:rPr lang="en-US" dirty="0"/>
              <a:t>// Note the masking of class level variable </a:t>
            </a:r>
            <a:r>
              <a:rPr lang="en-US" dirty="0" err="1"/>
              <a:t>rollNo</a:t>
            </a:r>
            <a:endParaRPr lang="en-US" dirty="0"/>
          </a:p>
          <a:p>
            <a:r>
              <a:rPr lang="en-US" dirty="0"/>
              <a:t>public void </a:t>
            </a:r>
            <a:r>
              <a:rPr lang="en-US" dirty="0" err="1"/>
              <a:t>setRollNo</a:t>
            </a:r>
            <a:r>
              <a:rPr lang="en-US" dirty="0"/>
              <a:t> (int </a:t>
            </a:r>
            <a:r>
              <a:rPr lang="en-US" dirty="0" err="1"/>
              <a:t>rollNo</a:t>
            </a:r>
            <a:r>
              <a:rPr lang="en-US" dirty="0"/>
              <a:t>) </a:t>
            </a:r>
          </a:p>
          <a:p>
            <a:r>
              <a:rPr lang="en-US" dirty="0"/>
              <a:t>{</a:t>
            </a:r>
          </a:p>
          <a:p>
            <a:r>
              <a:rPr lang="en-US" dirty="0"/>
              <a:t>if (</a:t>
            </a:r>
            <a:r>
              <a:rPr lang="en-US" dirty="0" err="1"/>
              <a:t>rollNo</a:t>
            </a:r>
            <a:r>
              <a:rPr lang="en-US" dirty="0"/>
              <a:t> &gt; 0) </a:t>
            </a:r>
          </a:p>
          <a:p>
            <a:r>
              <a:rPr lang="en-US" dirty="0"/>
              <a:t>{</a:t>
            </a:r>
          </a:p>
          <a:p>
            <a:r>
              <a:rPr lang="en-US" dirty="0"/>
              <a:t>   </a:t>
            </a:r>
            <a:r>
              <a:rPr lang="en-US" dirty="0" err="1"/>
              <a:t>this.rollNo</a:t>
            </a:r>
            <a:r>
              <a:rPr lang="en-US" dirty="0"/>
              <a:t> = </a:t>
            </a:r>
            <a:r>
              <a:rPr lang="en-US" dirty="0" err="1"/>
              <a:t>rollNo</a:t>
            </a:r>
            <a:r>
              <a:rPr lang="en-US" dirty="0"/>
              <a:t>; </a:t>
            </a:r>
          </a:p>
          <a:p>
            <a:r>
              <a:rPr lang="en-US" dirty="0"/>
              <a:t>}else {</a:t>
            </a:r>
          </a:p>
          <a:p>
            <a:r>
              <a:rPr lang="en-US" dirty="0"/>
              <a:t>      </a:t>
            </a:r>
            <a:r>
              <a:rPr lang="en-US" dirty="0" err="1"/>
              <a:t>this.rollNo</a:t>
            </a:r>
            <a:r>
              <a:rPr lang="en-US" dirty="0"/>
              <a:t> = 100;  }</a:t>
            </a:r>
          </a:p>
          <a:p>
            <a:r>
              <a:rPr lang="en-US" dirty="0"/>
              <a:t>}</a:t>
            </a:r>
            <a:endParaRPr lang="en-US" sz="2400" dirty="0"/>
          </a:p>
        </p:txBody>
      </p:sp>
    </p:spTree>
    <p:extLst>
      <p:ext uri="{BB962C8B-B14F-4D97-AF65-F5344CB8AC3E}">
        <p14:creationId xmlns:p14="http://schemas.microsoft.com/office/powerpoint/2010/main" val="39338986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Student Class Code…</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69"/>
            <a:ext cx="10058400" cy="4287087"/>
          </a:xfrm>
        </p:spPr>
        <p:txBody>
          <a:bodyPr>
            <a:normAutofit fontScale="85000" lnSpcReduction="20000"/>
          </a:bodyPr>
          <a:lstStyle/>
          <a:p>
            <a:r>
              <a:rPr lang="en-US" dirty="0"/>
              <a:t>// Standard Getters</a:t>
            </a:r>
          </a:p>
          <a:p>
            <a:r>
              <a:rPr lang="en-US" dirty="0"/>
              <a:t>public String </a:t>
            </a:r>
            <a:r>
              <a:rPr lang="en-US" dirty="0" err="1"/>
              <a:t>getName</a:t>
            </a:r>
            <a:r>
              <a:rPr lang="en-US" dirty="0"/>
              <a:t> ( ) {</a:t>
            </a:r>
          </a:p>
          <a:p>
            <a:r>
              <a:rPr lang="en-US" dirty="0"/>
              <a:t>return name;</a:t>
            </a:r>
          </a:p>
          <a:p>
            <a:r>
              <a:rPr lang="en-US" dirty="0"/>
              <a:t>}</a:t>
            </a:r>
          </a:p>
          <a:p>
            <a:r>
              <a:rPr lang="en-US" dirty="0"/>
              <a:t>public int </a:t>
            </a:r>
            <a:r>
              <a:rPr lang="en-US" dirty="0" err="1"/>
              <a:t>getRollNo</a:t>
            </a:r>
            <a:r>
              <a:rPr lang="en-US" dirty="0"/>
              <a:t> ( ) {</a:t>
            </a:r>
          </a:p>
          <a:p>
            <a:r>
              <a:rPr lang="en-US" dirty="0"/>
              <a:t>return </a:t>
            </a:r>
            <a:r>
              <a:rPr lang="en-US" dirty="0" err="1"/>
              <a:t>rollNo</a:t>
            </a:r>
            <a:r>
              <a:rPr lang="en-US" dirty="0"/>
              <a:t>;</a:t>
            </a:r>
          </a:p>
          <a:p>
            <a:r>
              <a:rPr lang="en-US" dirty="0"/>
              <a:t>}</a:t>
            </a:r>
          </a:p>
          <a:p>
            <a:r>
              <a:rPr lang="en-US" dirty="0"/>
              <a:t>// Default Constructor</a:t>
            </a:r>
          </a:p>
          <a:p>
            <a:r>
              <a:rPr lang="en-US" dirty="0"/>
              <a:t>public Student() {</a:t>
            </a:r>
          </a:p>
          <a:p>
            <a:r>
              <a:rPr lang="en-US" dirty="0"/>
              <a:t>name = “not set”;</a:t>
            </a:r>
          </a:p>
          <a:p>
            <a:r>
              <a:rPr lang="en-US" dirty="0" err="1"/>
              <a:t>rollNo</a:t>
            </a:r>
            <a:r>
              <a:rPr lang="en-US" dirty="0"/>
              <a:t> = 100;</a:t>
            </a:r>
          </a:p>
          <a:p>
            <a:r>
              <a:rPr lang="en-US" dirty="0"/>
              <a:t>}</a:t>
            </a:r>
            <a:endParaRPr lang="en-US" sz="2400" dirty="0"/>
          </a:p>
        </p:txBody>
      </p:sp>
    </p:spTree>
    <p:extLst>
      <p:ext uri="{BB962C8B-B14F-4D97-AF65-F5344CB8AC3E}">
        <p14:creationId xmlns:p14="http://schemas.microsoft.com/office/powerpoint/2010/main" val="13874581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Student Class Code…</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fontScale="92500" lnSpcReduction="10000"/>
          </a:bodyPr>
          <a:lstStyle/>
          <a:p>
            <a:r>
              <a:rPr lang="en-US" dirty="0"/>
              <a:t>// parameterized Constructor for a new student</a:t>
            </a:r>
          </a:p>
          <a:p>
            <a:r>
              <a:rPr lang="en-US" dirty="0"/>
              <a:t>public Student(String name, int </a:t>
            </a:r>
            <a:r>
              <a:rPr lang="en-US" dirty="0" err="1"/>
              <a:t>rollNo</a:t>
            </a:r>
            <a:r>
              <a:rPr lang="en-US" dirty="0"/>
              <a:t>) {</a:t>
            </a:r>
          </a:p>
          <a:p>
            <a:r>
              <a:rPr lang="en-US" dirty="0" err="1"/>
              <a:t>setName</a:t>
            </a:r>
            <a:r>
              <a:rPr lang="en-US" dirty="0"/>
              <a:t>(name);        //call to setter of name</a:t>
            </a:r>
          </a:p>
          <a:p>
            <a:r>
              <a:rPr lang="en-US" dirty="0" err="1"/>
              <a:t>setRollNo</a:t>
            </a:r>
            <a:r>
              <a:rPr lang="en-US" dirty="0"/>
              <a:t>(</a:t>
            </a:r>
            <a:r>
              <a:rPr lang="en-US" dirty="0" err="1"/>
              <a:t>rollNo</a:t>
            </a:r>
            <a:r>
              <a:rPr lang="en-US" dirty="0"/>
              <a:t>);     //call to setter of </a:t>
            </a:r>
            <a:r>
              <a:rPr lang="en-US" dirty="0" err="1"/>
              <a:t>rollNo</a:t>
            </a:r>
            <a:endParaRPr lang="en-US" dirty="0"/>
          </a:p>
          <a:p>
            <a:r>
              <a:rPr lang="en-US" dirty="0"/>
              <a:t>}</a:t>
            </a:r>
          </a:p>
          <a:p>
            <a:r>
              <a:rPr lang="en-US" dirty="0"/>
              <a:t>// Copy Constructor for a new student </a:t>
            </a:r>
          </a:p>
          <a:p>
            <a:r>
              <a:rPr lang="en-US" dirty="0"/>
              <a:t>public Student(Student s) {</a:t>
            </a:r>
          </a:p>
          <a:p>
            <a:r>
              <a:rPr lang="en-US" dirty="0"/>
              <a:t>name = s.name;</a:t>
            </a:r>
          </a:p>
          <a:p>
            <a:r>
              <a:rPr lang="en-US" dirty="0" err="1"/>
              <a:t>rollNo</a:t>
            </a:r>
            <a:r>
              <a:rPr lang="en-US" dirty="0"/>
              <a:t> = </a:t>
            </a:r>
            <a:r>
              <a:rPr lang="en-US" dirty="0" err="1"/>
              <a:t>s.rollNo</a:t>
            </a:r>
            <a:r>
              <a:rPr lang="en-US" dirty="0"/>
              <a:t>;</a:t>
            </a:r>
          </a:p>
          <a:p>
            <a:r>
              <a:rPr lang="en-US" dirty="0"/>
              <a:t>}</a:t>
            </a:r>
            <a:endParaRPr lang="en-US" sz="2400" dirty="0"/>
          </a:p>
        </p:txBody>
      </p:sp>
    </p:spTree>
    <p:extLst>
      <p:ext uri="{BB962C8B-B14F-4D97-AF65-F5344CB8AC3E}">
        <p14:creationId xmlns:p14="http://schemas.microsoft.com/office/powerpoint/2010/main" val="214791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GB" b="1" dirty="0"/>
              <a:t>Data Hiding</a:t>
            </a:r>
            <a:endParaRPr lang="en-US"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97280" y="1845733"/>
            <a:ext cx="10058400" cy="4495105"/>
          </a:xfrm>
        </p:spPr>
        <p:txBody>
          <a:bodyPr>
            <a:normAutofit/>
          </a:bodyPr>
          <a:lstStyle/>
          <a:p>
            <a:pPr algn="l">
              <a:buFont typeface="Wingdings" panose="05000000000000000000" pitchFamily="2" charset="2"/>
              <a:buChar char="v"/>
            </a:pPr>
            <a:r>
              <a:rPr lang="en-US" sz="2000" b="0" i="0" dirty="0">
                <a:solidFill>
                  <a:srgbClr val="374151"/>
                </a:solidFill>
                <a:effectLst/>
                <a:latin typeface="Söhne"/>
              </a:rPr>
              <a:t>Data hiding is a concept in object-oriented programming (OOP) where the implementation details of an object are hidden from the outside world, and only a public interface is exposed. This helps to protect the internal data and behavior of an object from being modified or accessed inappropriately, and helps to promote the stability and maintainability of the code.</a:t>
            </a:r>
          </a:p>
          <a:p>
            <a:pPr algn="l">
              <a:buFont typeface="Wingdings" panose="05000000000000000000" pitchFamily="2" charset="2"/>
              <a:buChar char="v"/>
            </a:pPr>
            <a:r>
              <a:rPr lang="en-US" sz="2000" b="0" i="0" dirty="0">
                <a:solidFill>
                  <a:srgbClr val="374151"/>
                </a:solidFill>
                <a:effectLst/>
                <a:latin typeface="Söhne"/>
              </a:rPr>
              <a:t>In OOP, data hiding is achieved through the use of access modifiers such as "private" or "protected". Variables and methods marked as "private" can only be accessed within the same class, while "protected" variables and methods can be accessed within the same class and by any subclasses.</a:t>
            </a:r>
          </a:p>
          <a:p>
            <a:pPr algn="l">
              <a:buFont typeface="Wingdings" panose="05000000000000000000" pitchFamily="2" charset="2"/>
              <a:buChar char="v"/>
            </a:pPr>
            <a:r>
              <a:rPr lang="en-US" sz="2000" b="0" i="0" dirty="0">
                <a:solidFill>
                  <a:srgbClr val="374151"/>
                </a:solidFill>
                <a:effectLst/>
                <a:latin typeface="Söhne"/>
              </a:rPr>
              <a:t>By hiding the implementation details of an object, data hiding makes it easier to make changes to the object without affecting other parts of the code. This helps to improve the reliability and maintainability of the code and makes it easier to detect and resolve errors.</a:t>
            </a:r>
          </a:p>
          <a:p>
            <a:pPr algn="l">
              <a:buFont typeface="Wingdings" panose="05000000000000000000" pitchFamily="2" charset="2"/>
              <a:buChar char="v"/>
            </a:pPr>
            <a:r>
              <a:rPr lang="en-US" dirty="0">
                <a:solidFill>
                  <a:srgbClr val="374151"/>
                </a:solidFill>
                <a:latin typeface="Söhne"/>
              </a:rPr>
              <a:t>Java supports three access specifiers i.e. </a:t>
            </a:r>
            <a:r>
              <a:rPr lang="en-US" i="1" dirty="0">
                <a:solidFill>
                  <a:srgbClr val="374151"/>
                </a:solidFill>
                <a:latin typeface="Söhne"/>
              </a:rPr>
              <a:t>private, public </a:t>
            </a:r>
            <a:r>
              <a:rPr lang="en-US" dirty="0">
                <a:solidFill>
                  <a:srgbClr val="374151"/>
                </a:solidFill>
                <a:latin typeface="Söhne"/>
              </a:rPr>
              <a:t>and </a:t>
            </a:r>
            <a:r>
              <a:rPr lang="en-US" i="1" dirty="0">
                <a:solidFill>
                  <a:srgbClr val="374151"/>
                </a:solidFill>
                <a:latin typeface="Söhne"/>
              </a:rPr>
              <a:t>protected</a:t>
            </a:r>
            <a:endParaRPr lang="en-US" sz="2000" b="0" i="0" dirty="0">
              <a:solidFill>
                <a:srgbClr val="374151"/>
              </a:solidFill>
              <a:effectLst/>
              <a:latin typeface="Söhne"/>
            </a:endParaRPr>
          </a:p>
          <a:p>
            <a:pPr marL="0" indent="0" algn="just" fontAlgn="base">
              <a:buNone/>
            </a:pPr>
            <a:endParaRPr lang="en-GB" sz="2400" dirty="0"/>
          </a:p>
          <a:p>
            <a:endParaRPr lang="en-US" sz="2400" dirty="0"/>
          </a:p>
        </p:txBody>
      </p:sp>
      <p:sp>
        <p:nvSpPr>
          <p:cNvPr id="3" name="Rectangle 1">
            <a:extLst>
              <a:ext uri="{FF2B5EF4-FFF2-40B4-BE49-F238E27FC236}">
                <a16:creationId xmlns:a16="http://schemas.microsoft.com/office/drawing/2014/main" id="{5B4CE066-0999-4AC3-8E72-145378B71EA1}"/>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EFDC390-8019-4D01-8E02-C4FE19FAD882}"/>
              </a:ext>
            </a:extLst>
          </p:cNvPr>
          <p:cNvSpPr>
            <a:spLocks noChangeArrowheads="1"/>
          </p:cNvSpPr>
          <p:nvPr/>
        </p:nvSpPr>
        <p:spPr bwMode="auto">
          <a:xfrm>
            <a:off x="6095967" y="-139858"/>
            <a:ext cx="65" cy="736916"/>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5947" rIns="0" bIns="952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29201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Student Class Code…</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r>
              <a:rPr lang="en-US" dirty="0"/>
              <a:t>// method used to display method on console </a:t>
            </a:r>
          </a:p>
          <a:p>
            <a:r>
              <a:rPr lang="en-US" dirty="0"/>
              <a:t>public void print () {</a:t>
            </a:r>
          </a:p>
          <a:p>
            <a:r>
              <a:rPr lang="nl-NL" dirty="0"/>
              <a:t>System.out.print("Student name: " +name);</a:t>
            </a:r>
          </a:p>
          <a:p>
            <a:r>
              <a:rPr lang="en-US" dirty="0" err="1"/>
              <a:t>System.out.println</a:t>
            </a:r>
            <a:r>
              <a:rPr lang="en-US" dirty="0"/>
              <a:t>(", roll no: " +</a:t>
            </a:r>
            <a:r>
              <a:rPr lang="en-US" dirty="0" err="1"/>
              <a:t>rollNo</a:t>
            </a:r>
            <a:r>
              <a:rPr lang="en-US" dirty="0"/>
              <a:t>); }</a:t>
            </a:r>
          </a:p>
          <a:p>
            <a:r>
              <a:rPr lang="en-US" dirty="0"/>
              <a:t>} // end of Student class</a:t>
            </a:r>
            <a:endParaRPr lang="en-US" sz="2400" dirty="0"/>
          </a:p>
        </p:txBody>
      </p:sp>
    </p:spTree>
    <p:extLst>
      <p:ext uri="{BB962C8B-B14F-4D97-AF65-F5344CB8AC3E}">
        <p14:creationId xmlns:p14="http://schemas.microsoft.com/office/powerpoint/2010/main" val="1360330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Using a Class</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r>
              <a:rPr lang="en-US" sz="2400" dirty="0"/>
              <a:t>Objects of a class are always created on heap using the “new” operator followed by constructor</a:t>
            </a:r>
          </a:p>
          <a:p>
            <a:r>
              <a:rPr lang="en-US" sz="2400" dirty="0"/>
              <a:t>• Student s = new Student ( ); // no pointer operator “*” between Student and s</a:t>
            </a:r>
          </a:p>
          <a:p>
            <a:r>
              <a:rPr lang="en-US" sz="2400" dirty="0"/>
              <a:t>• Only String constant is an exception</a:t>
            </a:r>
          </a:p>
          <a:p>
            <a:r>
              <a:rPr lang="en-US" sz="2400" dirty="0"/>
              <a:t>             String greet = “Hello” ;     // No new operator</a:t>
            </a:r>
          </a:p>
          <a:p>
            <a:r>
              <a:rPr lang="en-US" sz="2400" dirty="0"/>
              <a:t>However you can also use</a:t>
            </a:r>
          </a:p>
          <a:p>
            <a:r>
              <a:rPr lang="en-US" sz="2400" dirty="0"/>
              <a:t>• String greet2 = new String(“Hello”);</a:t>
            </a:r>
            <a:endParaRPr lang="en-US" sz="2800" dirty="0"/>
          </a:p>
        </p:txBody>
      </p:sp>
    </p:spTree>
    <p:extLst>
      <p:ext uri="{BB962C8B-B14F-4D97-AF65-F5344CB8AC3E}">
        <p14:creationId xmlns:p14="http://schemas.microsoft.com/office/powerpoint/2010/main" val="39172096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Using a Class…</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a:r>
              <a:rPr lang="en-US" sz="2400" dirty="0"/>
              <a:t>Members of a class (member variables and methods also known as instance</a:t>
            </a:r>
          </a:p>
          <a:p>
            <a:pPr algn="just"/>
            <a:r>
              <a:rPr lang="en-US" sz="2400" dirty="0"/>
              <a:t>variables/methods) are accessed using “.” operator. There is no “−&gt;” operator in java</a:t>
            </a:r>
          </a:p>
          <a:p>
            <a:r>
              <a:rPr lang="en-US" sz="2400" dirty="0"/>
              <a:t>• </a:t>
            </a:r>
            <a:r>
              <a:rPr lang="en-US" sz="2400" dirty="0" err="1"/>
              <a:t>s.setName</a:t>
            </a:r>
            <a:r>
              <a:rPr lang="en-US" sz="2400" dirty="0"/>
              <a:t>(“Ali”);</a:t>
            </a:r>
          </a:p>
          <a:p>
            <a:r>
              <a:rPr lang="en-US" sz="2400" dirty="0"/>
              <a:t>• s−&gt;</a:t>
            </a:r>
            <a:r>
              <a:rPr lang="en-US" sz="2400" dirty="0" err="1"/>
              <a:t>setName</a:t>
            </a:r>
            <a:r>
              <a:rPr lang="en-US" sz="2400" dirty="0"/>
              <a:t>(“Ali”)     // is incorrect and will not compile in java</a:t>
            </a:r>
          </a:p>
          <a:p>
            <a:endParaRPr lang="en-US" sz="2800" b="1" dirty="0"/>
          </a:p>
          <a:p>
            <a:r>
              <a:rPr lang="en-US" sz="2800" b="1" dirty="0"/>
              <a:t>Note: </a:t>
            </a:r>
            <a:r>
              <a:rPr lang="en-US" sz="2400" dirty="0"/>
              <a:t>Objects are always passed by reference and primitives are always passed by value in java.</a:t>
            </a:r>
            <a:endParaRPr lang="en-US" sz="3600" dirty="0"/>
          </a:p>
        </p:txBody>
      </p:sp>
    </p:spTree>
    <p:extLst>
      <p:ext uri="{BB962C8B-B14F-4D97-AF65-F5344CB8AC3E}">
        <p14:creationId xmlns:p14="http://schemas.microsoft.com/office/powerpoint/2010/main" val="3726715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Using a Class…</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023360"/>
          </a:xfrm>
        </p:spPr>
        <p:txBody>
          <a:bodyPr>
            <a:normAutofit/>
          </a:bodyPr>
          <a:lstStyle/>
          <a:p>
            <a:pPr algn="just">
              <a:buFont typeface="Wingdings" panose="05000000000000000000" pitchFamily="2" charset="2"/>
              <a:buChar char="v"/>
            </a:pPr>
            <a:r>
              <a:rPr lang="en-US" sz="2800" dirty="0"/>
              <a:t>• Create objects of student class by calling default parameterize and copy constructor.</a:t>
            </a:r>
          </a:p>
          <a:p>
            <a:pPr marL="0" indent="0" algn="just">
              <a:buNone/>
            </a:pPr>
            <a:endParaRPr lang="en-US" sz="2800" dirty="0"/>
          </a:p>
          <a:p>
            <a:pPr algn="just">
              <a:buFont typeface="Wingdings" panose="05000000000000000000" pitchFamily="2" charset="2"/>
              <a:buChar char="v"/>
            </a:pPr>
            <a:r>
              <a:rPr lang="en-US" sz="2800" dirty="0"/>
              <a:t>• Call student class various methods on these objects.</a:t>
            </a:r>
            <a:endParaRPr lang="en-US" sz="4400" dirty="0"/>
          </a:p>
        </p:txBody>
      </p:sp>
    </p:spTree>
    <p:extLst>
      <p:ext uri="{BB962C8B-B14F-4D97-AF65-F5344CB8AC3E}">
        <p14:creationId xmlns:p14="http://schemas.microsoft.com/office/powerpoint/2010/main" val="27154588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Student client code</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47048"/>
          </a:xfrm>
        </p:spPr>
        <p:txBody>
          <a:bodyPr>
            <a:normAutofit/>
          </a:bodyPr>
          <a:lstStyle/>
          <a:p>
            <a:r>
              <a:rPr lang="en-US" sz="2400" dirty="0"/>
              <a:t>// File Test.java</a:t>
            </a:r>
          </a:p>
          <a:p>
            <a:r>
              <a:rPr lang="en-US" sz="2400" dirty="0"/>
              <a:t>/* This class create Student class objects and demonstrates how to call various methods on objects</a:t>
            </a:r>
          </a:p>
          <a:p>
            <a:r>
              <a:rPr lang="en-US" sz="2400" dirty="0"/>
              <a:t>*/</a:t>
            </a:r>
          </a:p>
          <a:p>
            <a:r>
              <a:rPr lang="en-US" sz="2400" dirty="0"/>
              <a:t>public class Test{</a:t>
            </a:r>
          </a:p>
          <a:p>
            <a:r>
              <a:rPr lang="en-US" sz="2400" dirty="0"/>
              <a:t>public static void main (String </a:t>
            </a:r>
            <a:r>
              <a:rPr lang="en-US" sz="2400" dirty="0" err="1"/>
              <a:t>args</a:t>
            </a:r>
            <a:r>
              <a:rPr lang="en-US" sz="2400" dirty="0"/>
              <a:t>[]) {</a:t>
            </a:r>
          </a:p>
          <a:p>
            <a:r>
              <a:rPr lang="en-US" sz="2400" dirty="0"/>
              <a:t>// Make two student objects</a:t>
            </a:r>
          </a:p>
          <a:p>
            <a:r>
              <a:rPr lang="en-US" sz="2400" dirty="0"/>
              <a:t>Student s1 = new Student("</a:t>
            </a:r>
            <a:r>
              <a:rPr lang="en-US" sz="2400" dirty="0" err="1"/>
              <a:t>ali</a:t>
            </a:r>
            <a:r>
              <a:rPr lang="en-US" sz="2400" dirty="0"/>
              <a:t>", 15);</a:t>
            </a:r>
          </a:p>
          <a:p>
            <a:r>
              <a:rPr lang="en-US" sz="2400" dirty="0"/>
              <a:t>Student s2 = new Student();     //call to default </a:t>
            </a:r>
            <a:r>
              <a:rPr lang="en-US" sz="2400" dirty="0" err="1"/>
              <a:t>costructor</a:t>
            </a:r>
            <a:endParaRPr lang="en-US" sz="2400" dirty="0"/>
          </a:p>
        </p:txBody>
      </p:sp>
    </p:spTree>
    <p:extLst>
      <p:ext uri="{BB962C8B-B14F-4D97-AF65-F5344CB8AC3E}">
        <p14:creationId xmlns:p14="http://schemas.microsoft.com/office/powerpoint/2010/main" val="30847659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Student client code…</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182156"/>
          </a:xfrm>
        </p:spPr>
        <p:txBody>
          <a:bodyPr>
            <a:normAutofit fontScale="92500" lnSpcReduction="20000"/>
          </a:bodyPr>
          <a:lstStyle/>
          <a:p>
            <a:r>
              <a:rPr lang="en-US" sz="2400" dirty="0"/>
              <a:t>s1.print();     // display </a:t>
            </a:r>
            <a:r>
              <a:rPr lang="en-US" sz="2400" dirty="0" err="1"/>
              <a:t>ali</a:t>
            </a:r>
            <a:r>
              <a:rPr lang="en-US" sz="2400" dirty="0"/>
              <a:t> and 15</a:t>
            </a:r>
          </a:p>
          <a:p>
            <a:r>
              <a:rPr lang="en-US" sz="2400" dirty="0"/>
              <a:t>s2.print();     // display not set and 100</a:t>
            </a:r>
          </a:p>
          <a:p>
            <a:r>
              <a:rPr lang="en-US" sz="2400" dirty="0"/>
              <a:t>s2.setName("</a:t>
            </a:r>
            <a:r>
              <a:rPr lang="en-US" sz="2400" dirty="0" err="1"/>
              <a:t>usman</a:t>
            </a:r>
            <a:r>
              <a:rPr lang="en-US" sz="2400" dirty="0"/>
              <a:t>");</a:t>
            </a:r>
          </a:p>
          <a:p>
            <a:r>
              <a:rPr lang="en-US" sz="2400" dirty="0"/>
              <a:t>s2.setRollNo(20);</a:t>
            </a:r>
          </a:p>
          <a:p>
            <a:endParaRPr lang="en-US" sz="2400" dirty="0"/>
          </a:p>
          <a:p>
            <a:r>
              <a:rPr lang="en-US" sz="2400" dirty="0" err="1"/>
              <a:t>System.out.print</a:t>
            </a:r>
            <a:r>
              <a:rPr lang="en-US" sz="2400" dirty="0"/>
              <a:t>("Student name:" + s2.getName());</a:t>
            </a:r>
          </a:p>
          <a:p>
            <a:r>
              <a:rPr lang="en-US" sz="2400" dirty="0" err="1"/>
              <a:t>System.out.println</a:t>
            </a:r>
            <a:r>
              <a:rPr lang="en-US" sz="2400" dirty="0"/>
              <a:t>(" </a:t>
            </a:r>
            <a:r>
              <a:rPr lang="en-US" sz="2400" dirty="0" err="1"/>
              <a:t>rollNo</a:t>
            </a:r>
            <a:r>
              <a:rPr lang="en-US" sz="2400" dirty="0"/>
              <a:t>:" + s2.getRollNo());</a:t>
            </a:r>
          </a:p>
          <a:p>
            <a:endParaRPr lang="en-US" sz="2400" dirty="0"/>
          </a:p>
          <a:p>
            <a:r>
              <a:rPr lang="en-US" sz="2400" dirty="0" err="1"/>
              <a:t>System.out.println</a:t>
            </a:r>
            <a:r>
              <a:rPr lang="en-US" sz="2400" dirty="0"/>
              <a:t>("calling copy constructor");</a:t>
            </a:r>
          </a:p>
          <a:p>
            <a:r>
              <a:rPr lang="en-US" sz="2400" dirty="0"/>
              <a:t>Student s3 = new Student(s2);   //call to copy constructor</a:t>
            </a:r>
            <a:endParaRPr lang="en-US" sz="2800" dirty="0"/>
          </a:p>
        </p:txBody>
      </p:sp>
    </p:spTree>
    <p:extLst>
      <p:ext uri="{BB962C8B-B14F-4D97-AF65-F5344CB8AC3E}">
        <p14:creationId xmlns:p14="http://schemas.microsoft.com/office/powerpoint/2010/main" val="18843645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Student client code…</a:t>
            </a:r>
            <a:endParaRPr lang="en-US" sz="4000" b="1" dirty="0"/>
          </a:p>
        </p:txBody>
      </p:sp>
      <p:sp>
        <p:nvSpPr>
          <p:cNvPr id="4" name="Content Placeholder 3">
            <a:extLst>
              <a:ext uri="{FF2B5EF4-FFF2-40B4-BE49-F238E27FC236}">
                <a16:creationId xmlns:a16="http://schemas.microsoft.com/office/drawing/2014/main" id="{918A609C-E05A-4DE6-98FD-63F84A79A8A5}"/>
              </a:ext>
            </a:extLst>
          </p:cNvPr>
          <p:cNvSpPr>
            <a:spLocks noGrp="1"/>
          </p:cNvSpPr>
          <p:nvPr>
            <p:ph idx="1"/>
          </p:nvPr>
        </p:nvSpPr>
        <p:spPr>
          <a:xfrm>
            <a:off x="1066800" y="1873870"/>
            <a:ext cx="10058400" cy="4332058"/>
          </a:xfrm>
        </p:spPr>
        <p:txBody>
          <a:bodyPr>
            <a:normAutofit fontScale="92500" lnSpcReduction="20000"/>
          </a:bodyPr>
          <a:lstStyle/>
          <a:p>
            <a:r>
              <a:rPr lang="en-US" sz="2600" dirty="0"/>
              <a:t>s2.print();</a:t>
            </a:r>
          </a:p>
          <a:p>
            <a:r>
              <a:rPr lang="en-US" sz="2600" dirty="0"/>
              <a:t>s3.print();</a:t>
            </a:r>
          </a:p>
          <a:p>
            <a:r>
              <a:rPr lang="en-US" sz="2600" dirty="0"/>
              <a:t>s3.setRollNo(-10);    //Roll No of s3 would be set to 100</a:t>
            </a:r>
          </a:p>
          <a:p>
            <a:r>
              <a:rPr lang="en-US" sz="2600" dirty="0"/>
              <a:t>s3.print();</a:t>
            </a:r>
          </a:p>
          <a:p>
            <a:r>
              <a:rPr lang="en-US" sz="2600" dirty="0"/>
              <a:t>}  //end of main</a:t>
            </a:r>
          </a:p>
          <a:p>
            <a:r>
              <a:rPr lang="en-US" sz="2600" dirty="0"/>
              <a:t>}  //end of class</a:t>
            </a:r>
          </a:p>
          <a:p>
            <a:endParaRPr lang="en-US" sz="2600" dirty="0"/>
          </a:p>
          <a:p>
            <a:pPr marL="0" indent="0">
              <a:buNone/>
            </a:pPr>
            <a:r>
              <a:rPr lang="en-US" sz="2600" dirty="0"/>
              <a:t>/*NOTE: public vs. private</a:t>
            </a:r>
          </a:p>
          <a:p>
            <a:r>
              <a:rPr lang="en-US" sz="2600" dirty="0"/>
              <a:t>A statement like "</a:t>
            </a:r>
            <a:r>
              <a:rPr lang="en-US" sz="2600" dirty="0" err="1"/>
              <a:t>b.rollNo</a:t>
            </a:r>
            <a:r>
              <a:rPr lang="en-US" sz="2600" dirty="0"/>
              <a:t> = 10;" will not compile in a client of the Student class when </a:t>
            </a:r>
            <a:r>
              <a:rPr lang="en-US" sz="2600" dirty="0" err="1"/>
              <a:t>rollNo</a:t>
            </a:r>
            <a:r>
              <a:rPr lang="en-US" sz="2600" dirty="0"/>
              <a:t> is declared protected or private */</a:t>
            </a:r>
          </a:p>
          <a:p>
            <a:endParaRPr lang="en-US" sz="2800" dirty="0"/>
          </a:p>
        </p:txBody>
      </p:sp>
    </p:spTree>
    <p:extLst>
      <p:ext uri="{BB962C8B-B14F-4D97-AF65-F5344CB8AC3E}">
        <p14:creationId xmlns:p14="http://schemas.microsoft.com/office/powerpoint/2010/main" val="29888207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2400-2C28-4266-AC3C-C37706CF3401}"/>
              </a:ext>
            </a:extLst>
          </p:cNvPr>
          <p:cNvSpPr>
            <a:spLocks noGrp="1"/>
          </p:cNvSpPr>
          <p:nvPr>
            <p:ph type="title"/>
          </p:nvPr>
        </p:nvSpPr>
        <p:spPr/>
        <p:txBody>
          <a:bodyPr>
            <a:normAutofit/>
          </a:bodyPr>
          <a:lstStyle/>
          <a:p>
            <a:r>
              <a:rPr lang="en-US" b="1" dirty="0"/>
              <a:t>Compile &amp; Execute</a:t>
            </a:r>
            <a:endParaRPr lang="en-US" sz="4000" b="1" dirty="0"/>
          </a:p>
        </p:txBody>
      </p:sp>
      <p:pic>
        <p:nvPicPr>
          <p:cNvPr id="7" name="Picture 6">
            <a:extLst>
              <a:ext uri="{FF2B5EF4-FFF2-40B4-BE49-F238E27FC236}">
                <a16:creationId xmlns:a16="http://schemas.microsoft.com/office/drawing/2014/main" id="{3DE99D31-8132-489A-A4BC-14BECB734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585" y="1857281"/>
            <a:ext cx="7828001" cy="4348647"/>
          </a:xfrm>
          <a:prstGeom prst="rect">
            <a:avLst/>
          </a:prstGeom>
        </p:spPr>
      </p:pic>
    </p:spTree>
    <p:extLst>
      <p:ext uri="{BB962C8B-B14F-4D97-AF65-F5344CB8AC3E}">
        <p14:creationId xmlns:p14="http://schemas.microsoft.com/office/powerpoint/2010/main" val="8778059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9F2400-2C28-4266-AC3C-C37706CF3401}"/>
              </a:ext>
            </a:extLst>
          </p:cNvPr>
          <p:cNvSpPr>
            <a:spLocks noGrp="1"/>
          </p:cNvSpPr>
          <p:nvPr/>
        </p:nvSpPr>
        <p:spPr>
          <a:xfrm>
            <a:off x="1066800" y="1329906"/>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600" b="1" dirty="0">
                <a:latin typeface="+mn-lt"/>
              </a:rPr>
              <a:t>THANK YOU</a:t>
            </a:r>
          </a:p>
        </p:txBody>
      </p:sp>
      <p:pic>
        <p:nvPicPr>
          <p:cNvPr id="7" name="Picture 6">
            <a:extLst>
              <a:ext uri="{FF2B5EF4-FFF2-40B4-BE49-F238E27FC236}">
                <a16:creationId xmlns:a16="http://schemas.microsoft.com/office/drawing/2014/main" id="{598D9261-94B9-4D2D-B821-EB4FD8A1C9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9741" y="2780663"/>
            <a:ext cx="5607001" cy="2747431"/>
          </a:xfrm>
          <a:prstGeom prst="rect">
            <a:avLst/>
          </a:prstGeom>
        </p:spPr>
      </p:pic>
    </p:spTree>
    <p:extLst>
      <p:ext uri="{BB962C8B-B14F-4D97-AF65-F5344CB8AC3E}">
        <p14:creationId xmlns:p14="http://schemas.microsoft.com/office/powerpoint/2010/main" val="20703809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19748</TotalTime>
  <Words>5361</Words>
  <Application>Microsoft Office PowerPoint</Application>
  <PresentationFormat>Widescreen</PresentationFormat>
  <Paragraphs>708</Paragraphs>
  <Slides>98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98</vt:i4>
      </vt:variant>
    </vt:vector>
  </HeadingPairs>
  <TitlesOfParts>
    <vt:vector size="108" baseType="lpstr">
      <vt:lpstr>Arial</vt:lpstr>
      <vt:lpstr>Arial Unicode MS</vt:lpstr>
      <vt:lpstr>Calibri</vt:lpstr>
      <vt:lpstr>Calibri Light</vt:lpstr>
      <vt:lpstr>Consolas</vt:lpstr>
      <vt:lpstr>Söhne</vt:lpstr>
      <vt:lpstr>times new roman</vt:lpstr>
      <vt:lpstr>verdana</vt:lpstr>
      <vt:lpstr>Wingdings</vt:lpstr>
      <vt:lpstr>Retrospect</vt:lpstr>
      <vt:lpstr>Object Oriented Programming (Classes and Objects)</vt:lpstr>
      <vt:lpstr>Object Oriented Programming (Classes and objects)</vt:lpstr>
      <vt:lpstr>Contents</vt:lpstr>
      <vt:lpstr>Object Oriented Programming</vt:lpstr>
      <vt:lpstr>Object Oriented Programming</vt:lpstr>
      <vt:lpstr>Benefits of OOP</vt:lpstr>
      <vt:lpstr>Features of Java</vt:lpstr>
      <vt:lpstr>Encapsulation</vt:lpstr>
      <vt:lpstr>Data Hiding</vt:lpstr>
      <vt:lpstr>Class </vt:lpstr>
      <vt:lpstr>Object </vt:lpstr>
      <vt:lpstr>Object… </vt:lpstr>
      <vt:lpstr>Class VS Object </vt:lpstr>
      <vt:lpstr>Member data and member function </vt:lpstr>
      <vt:lpstr>Instance variable in java</vt:lpstr>
      <vt:lpstr>Defining a Class</vt:lpstr>
      <vt:lpstr>Classes and Objects</vt:lpstr>
      <vt:lpstr>Classes and Objects…</vt:lpstr>
      <vt:lpstr>How to Access member of a class</vt:lpstr>
      <vt:lpstr>Classes and Objects…</vt:lpstr>
      <vt:lpstr>Classes and Objects…</vt:lpstr>
      <vt:lpstr>Ways to initialize object</vt:lpstr>
      <vt:lpstr>1) Initialization through reference</vt:lpstr>
      <vt:lpstr>1) Initialization through reference</vt:lpstr>
      <vt:lpstr>2) Initialization through method</vt:lpstr>
      <vt:lpstr>2) Initialization through method</vt:lpstr>
      <vt:lpstr>2) Initialization through method…</vt:lpstr>
      <vt:lpstr>2) Initialization through method…</vt:lpstr>
      <vt:lpstr>2) Initialization through method…</vt:lpstr>
      <vt:lpstr>3) Initialization through a constructor</vt:lpstr>
      <vt:lpstr>3) Initialization through a constructor…</vt:lpstr>
      <vt:lpstr>Anonymous object</vt:lpstr>
      <vt:lpstr>Anonymous object</vt:lpstr>
      <vt:lpstr>Anonymous object…</vt:lpstr>
      <vt:lpstr>Access Specifier</vt:lpstr>
      <vt:lpstr>Access Specifier…</vt:lpstr>
      <vt:lpstr>Access Specifier Table</vt:lpstr>
      <vt:lpstr>Access Specifier… (default)</vt:lpstr>
      <vt:lpstr>Access Specifier… (default)</vt:lpstr>
      <vt:lpstr>Program 01: Data member and member functions</vt:lpstr>
      <vt:lpstr>Program 01: Data member and member functions</vt:lpstr>
      <vt:lpstr>Program 01: Data member and member functions</vt:lpstr>
      <vt:lpstr>Program 01: Data member and member functions</vt:lpstr>
      <vt:lpstr>Program 01: Data member and member functions</vt:lpstr>
      <vt:lpstr>Program 01: Data member and member functions</vt:lpstr>
      <vt:lpstr>Program 01: Data member and member functions</vt:lpstr>
      <vt:lpstr>Program 01: Data member and member functions</vt:lpstr>
      <vt:lpstr>Program 01: Data member and member functions</vt:lpstr>
      <vt:lpstr>Program 01: Data member and member functions</vt:lpstr>
      <vt:lpstr>Constructor</vt:lpstr>
      <vt:lpstr>Constructor…</vt:lpstr>
      <vt:lpstr>Constructor…</vt:lpstr>
      <vt:lpstr>Constructor…</vt:lpstr>
      <vt:lpstr>Rules for creating Java constructor</vt:lpstr>
      <vt:lpstr>Type of Java constructor</vt:lpstr>
      <vt:lpstr>Type of Java constructor…</vt:lpstr>
      <vt:lpstr>1) Java Default Constructor</vt:lpstr>
      <vt:lpstr>Java Default Constructor Example</vt:lpstr>
      <vt:lpstr>Java Default Constructor Example…</vt:lpstr>
      <vt:lpstr>Java Default Constructor</vt:lpstr>
      <vt:lpstr>What is the purpose of a default constructor ?</vt:lpstr>
      <vt:lpstr>Example of default constructor that displays the default values</vt:lpstr>
      <vt:lpstr>Example of default constructor that displays the default values</vt:lpstr>
      <vt:lpstr>Example of default constructor that displays the default values</vt:lpstr>
      <vt:lpstr>2) Java Parameterized Constructor</vt:lpstr>
      <vt:lpstr>Example of parameterized constructor</vt:lpstr>
      <vt:lpstr>Example of parameterized constructor…</vt:lpstr>
      <vt:lpstr>Constructor Overloading</vt:lpstr>
      <vt:lpstr>Constructor Overloading…</vt:lpstr>
      <vt:lpstr>Example of Constructor Overloading</vt:lpstr>
      <vt:lpstr>Example of Constructor Overloading…</vt:lpstr>
      <vt:lpstr>Example of Constructor Overloading…</vt:lpstr>
      <vt:lpstr>Example of Constructor</vt:lpstr>
      <vt:lpstr>Destructor</vt:lpstr>
      <vt:lpstr>Copy Constructor</vt:lpstr>
      <vt:lpstr>Copy Constructor…</vt:lpstr>
      <vt:lpstr>Copy Constructor Example 1</vt:lpstr>
      <vt:lpstr>Copy Constructor Example 1…</vt:lpstr>
      <vt:lpstr>Copy Constructor Example 1…</vt:lpstr>
      <vt:lpstr>Copy Values without constructor</vt:lpstr>
      <vt:lpstr>Example</vt:lpstr>
      <vt:lpstr>Example</vt:lpstr>
      <vt:lpstr>Copy  Constructor Example 2…</vt:lpstr>
      <vt:lpstr>Defining a Student class</vt:lpstr>
      <vt:lpstr>Getters / Setters</vt:lpstr>
      <vt:lpstr>Student Class Code</vt:lpstr>
      <vt:lpstr>Student Class Code…</vt:lpstr>
      <vt:lpstr>Student Class Code…</vt:lpstr>
      <vt:lpstr>Student Class Code…</vt:lpstr>
      <vt:lpstr>Student Class Code…</vt:lpstr>
      <vt:lpstr>Using a Class</vt:lpstr>
      <vt:lpstr>Using a Class…</vt:lpstr>
      <vt:lpstr>Using a Class…</vt:lpstr>
      <vt:lpstr>Student client code</vt:lpstr>
      <vt:lpstr>Student client code…</vt:lpstr>
      <vt:lpstr>Student client code…</vt:lpstr>
      <vt:lpstr>Compile &amp; Execute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Multidimensional Array in Java</dc:title>
  <dc:creator>FU131652</dc:creator>
  <cp:lastModifiedBy>FU131652</cp:lastModifiedBy>
  <cp:revision>158</cp:revision>
  <dcterms:created xsi:type="dcterms:W3CDTF">2022-12-15T07:17:09Z</dcterms:created>
  <dcterms:modified xsi:type="dcterms:W3CDTF">2023-01-30T06:59:36Z</dcterms:modified>
</cp:coreProperties>
</file>