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27587" y="1821635"/>
            <a:ext cx="10667999" cy="977778"/>
          </a:xfrm>
        </p:spPr>
        <p:txBody>
          <a:bodyPr>
            <a:normAutofit fontScale="90000"/>
          </a:bodyPr>
          <a:lstStyle/>
          <a:p>
            <a:pPr algn="ctr"/>
            <a:r>
              <a:rPr lang="en-US" dirty="0"/>
              <a:t>Intelligent Classification of Rural Infrastructure Projects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869050" y="471557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BHOJANAPALLI NAGA VENKATA DURGA OM JNAANESH – KL University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67749" y="967304"/>
            <a:ext cx="11243059" cy="4742898"/>
          </a:xfrm>
        </p:spPr>
        <p:txBody>
          <a:bodyPr>
            <a:normAutofit/>
          </a:bodyPr>
          <a:lstStyle/>
          <a:p>
            <a:r>
              <a:rPr lang="en-US" dirty="0"/>
              <a:t>Automated classification of PMGSY road and bridge projects was successfully developed using machine learning based on physical and financial data.</a:t>
            </a:r>
          </a:p>
          <a:p>
            <a:r>
              <a:rPr lang="en-US" dirty="0"/>
              <a:t>Data preprocessing, algorithm selection, and IBM Cloud deployment improved accuracy, scalability, and efficiency over manual methods.</a:t>
            </a:r>
          </a:p>
          <a:p>
            <a:r>
              <a:rPr lang="en-US" dirty="0"/>
              <a:t>The system helps streamline project monitoring, budget allocation, and supports real-time prediction for ongoing projects.</a:t>
            </a:r>
          </a:p>
          <a:p>
            <a:r>
              <a:rPr lang="en-US" dirty="0"/>
              <a:t>The framework allows continuous updates and can adapt as more data becomes available.</a:t>
            </a:r>
          </a:p>
          <a:p>
            <a:r>
              <a:rPr lang="en-US" dirty="0"/>
              <a:t>Future enhancements may include integrating more data sources, applying advanced algorithms, and expanding deployment features to better support rural infrastructure development.</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283018" y="1374955"/>
            <a:ext cx="11029615" cy="5320484"/>
          </a:xfrm>
        </p:spPr>
        <p:txBody>
          <a:bodyPr>
            <a:normAutofit fontScale="92500" lnSpcReduction="20000"/>
          </a:bodyPr>
          <a:lstStyle/>
          <a:p>
            <a:pPr algn="l">
              <a:buFont typeface="+mj-lt"/>
              <a:buAutoNum type="arabicPeriod"/>
            </a:pPr>
            <a:r>
              <a:rPr lang="en-US" b="1" i="0" dirty="0">
                <a:effectLst/>
                <a:latin typeface="Times New Roman" panose="02020603050405020304" pitchFamily="18" charset="0"/>
                <a:cs typeface="Times New Roman" panose="02020603050405020304" pitchFamily="18" charset="0"/>
              </a:rPr>
              <a:t>Use More Data: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Add geographic and satellite data to make predictions better.</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Use real-time data from sensors or mobile apps to track projects live.</a:t>
            </a:r>
          </a:p>
          <a:p>
            <a:pPr algn="l">
              <a:buFont typeface="+mj-lt"/>
              <a:buAutoNum type="arabicPeriod" startAt="2"/>
            </a:pPr>
            <a:r>
              <a:rPr lang="en-US" b="1" i="0" dirty="0">
                <a:effectLst/>
                <a:latin typeface="Times New Roman" panose="02020603050405020304" pitchFamily="18" charset="0"/>
                <a:cs typeface="Times New Roman" panose="02020603050405020304" pitchFamily="18" charset="0"/>
              </a:rPr>
              <a:t>Improve the Algorithm</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Try advanced models like deep learning to get more accurate results.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Automatically pick the best features to make the model faster and smarter.</a:t>
            </a:r>
          </a:p>
          <a:p>
            <a:pPr algn="l">
              <a:buFont typeface="+mj-lt"/>
              <a:buAutoNum type="arabicPeriod" startAt="3"/>
            </a:pPr>
            <a:r>
              <a:rPr lang="en-US" b="1" i="0" dirty="0">
                <a:effectLst/>
                <a:latin typeface="Times New Roman" panose="02020603050405020304" pitchFamily="18" charset="0"/>
                <a:cs typeface="Times New Roman" panose="02020603050405020304" pitchFamily="18" charset="0"/>
              </a:rPr>
              <a:t>Expand to More Areas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Scale the system to cover multiple cities, states, or all over India.</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Customize the model based on local conditions and construction practices.</a:t>
            </a:r>
          </a:p>
          <a:p>
            <a:pPr algn="l">
              <a:buFont typeface="+mj-lt"/>
              <a:buAutoNum type="arabicPeriod" startAt="4"/>
            </a:pPr>
            <a:r>
              <a:rPr lang="en-US" b="1" i="0" dirty="0">
                <a:effectLst/>
                <a:latin typeface="Times New Roman" panose="02020603050405020304" pitchFamily="18" charset="0"/>
                <a:cs typeface="Times New Roman" panose="02020603050405020304" pitchFamily="18" charset="0"/>
              </a:rPr>
              <a:t>Use New Technologies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Make the model’s decisions easy to understand for officials using explainable AI.</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Set up automatic model updates as new data comes in.</a:t>
            </a:r>
          </a:p>
          <a:p>
            <a:pPr algn="l">
              <a:buFont typeface="+mj-lt"/>
              <a:buAutoNum type="arabicPeriod" startAt="5"/>
            </a:pPr>
            <a:r>
              <a:rPr lang="en-US" b="1" i="0" dirty="0">
                <a:effectLst/>
                <a:latin typeface="Times New Roman" panose="02020603050405020304" pitchFamily="18" charset="0"/>
                <a:cs typeface="Times New Roman" panose="02020603050405020304" pitchFamily="18" charset="0"/>
              </a:rPr>
              <a:t>Help Policymakers and Collaborate</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Create dashboards to visualize results and aid decision-making.</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Work with government and researchers to share data and improve the system.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r>
              <a:rPr lang="en-IN" sz="2400" dirty="0">
                <a:latin typeface="Times New Roman" panose="02020603050405020304" pitchFamily="18" charset="0"/>
                <a:cs typeface="Times New Roman" panose="02020603050405020304" pitchFamily="18" charset="0"/>
              </a:rPr>
              <a:t>AI Kosh Dataset: </a:t>
            </a:r>
            <a:r>
              <a:rPr lang="en-IN" sz="2400" b="0" i="0" u="none" strike="noStrike" baseline="0" dirty="0">
                <a:solidFill>
                  <a:srgbClr val="467887"/>
                </a:solidFill>
                <a:latin typeface="CIDFont+F1"/>
              </a:rPr>
              <a:t>https://aikosh.indiaai.gov.in/web/datasets/details/pradhan_mantri_gram_sadak_yojna_pmgsy.html</a:t>
            </a:r>
            <a:endParaRPr lang="en-IN" sz="2400" dirty="0"/>
          </a:p>
          <a:p>
            <a:pPr marL="305435" indent="-305435"/>
            <a:r>
              <a:rPr lang="en-US" sz="2400" dirty="0">
                <a:latin typeface="Times New Roman" panose="02020603050405020304" pitchFamily="18" charset="0"/>
                <a:cs typeface="Times New Roman" panose="02020603050405020304" pitchFamily="18" charset="0"/>
              </a:rPr>
              <a:t>IBM Watson Studio and IBM cloud resources.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descr="A close-up of a card&#10;&#10;AI-generated content may be incorrect.">
            <a:extLst>
              <a:ext uri="{FF2B5EF4-FFF2-40B4-BE49-F238E27FC236}">
                <a16:creationId xmlns:a16="http://schemas.microsoft.com/office/drawing/2014/main" id="{F77FA1AF-6AA6-DFE4-3DF0-EC84B3A0AB47}"/>
              </a:ext>
            </a:extLst>
          </p:cNvPr>
          <p:cNvPicPr>
            <a:picLocks noGrp="1" noChangeAspect="1"/>
          </p:cNvPicPr>
          <p:nvPr>
            <p:ph idx="1"/>
          </p:nvPr>
        </p:nvPicPr>
        <p:blipFill>
          <a:blip r:embed="rId2"/>
          <a:stretch>
            <a:fillRect/>
          </a:stretch>
        </p:blipFill>
        <p:spPr>
          <a:xfrm>
            <a:off x="2561812" y="1232452"/>
            <a:ext cx="7068375" cy="5283373"/>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screenshot of a computer&#10;&#10;AI-generated content may be incorrect.">
            <a:extLst>
              <a:ext uri="{FF2B5EF4-FFF2-40B4-BE49-F238E27FC236}">
                <a16:creationId xmlns:a16="http://schemas.microsoft.com/office/drawing/2014/main" id="{020AD62A-8AFB-9F45-79BF-0094913F8942}"/>
              </a:ext>
            </a:extLst>
          </p:cNvPr>
          <p:cNvPicPr>
            <a:picLocks noGrp="1" noChangeAspect="1"/>
          </p:cNvPicPr>
          <p:nvPr>
            <p:ph idx="1"/>
          </p:nvPr>
        </p:nvPicPr>
        <p:blipFill>
          <a:blip r:embed="rId2"/>
          <a:stretch>
            <a:fillRect/>
          </a:stretch>
        </p:blipFill>
        <p:spPr>
          <a:xfrm>
            <a:off x="2537787" y="1232452"/>
            <a:ext cx="7116426" cy="5250898"/>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ertificate with a yellow circle and black text&#10;&#10;AI-generated content may be incorrect.">
            <a:extLst>
              <a:ext uri="{FF2B5EF4-FFF2-40B4-BE49-F238E27FC236}">
                <a16:creationId xmlns:a16="http://schemas.microsoft.com/office/drawing/2014/main" id="{7B8D91E2-B6B1-D644-056F-E837B51A3C36}"/>
              </a:ext>
            </a:extLst>
          </p:cNvPr>
          <p:cNvPicPr>
            <a:picLocks noGrp="1" noChangeAspect="1"/>
          </p:cNvPicPr>
          <p:nvPr>
            <p:ph idx="1"/>
          </p:nvPr>
        </p:nvPicPr>
        <p:blipFill>
          <a:blip r:embed="rId2"/>
          <a:stretch>
            <a:fillRect/>
          </a:stretch>
        </p:blipFill>
        <p:spPr>
          <a:xfrm>
            <a:off x="2209653" y="1232452"/>
            <a:ext cx="7772693" cy="5139138"/>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95293" y="2477983"/>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1800" dirty="0">
                <a:solidFill>
                  <a:srgbClr val="0F0F0F"/>
                </a:solidFill>
                <a:latin typeface="Times New Roman" panose="02020603050405020304" pitchFamily="18" charset="0"/>
                <a:ea typeface="+mn-lt"/>
                <a:cs typeface="Times New Roman" panose="02020603050405020304" pitchFamily="18" charset="0"/>
              </a:rPr>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a:t>
            </a:r>
          </a:p>
          <a:p>
            <a:pPr marL="0" indent="0" algn="just">
              <a:buNone/>
            </a:pPr>
            <a:r>
              <a:rPr lang="en-US" sz="1800" dirty="0">
                <a:solidFill>
                  <a:srgbClr val="0F0F0F"/>
                </a:solidFill>
                <a:latin typeface="Times New Roman" panose="02020603050405020304" pitchFamily="18" charset="0"/>
                <a:ea typeface="+mn-lt"/>
                <a:cs typeface="Times New Roman" panose="02020603050405020304" pitchFamily="18" charset="0"/>
              </a:rPr>
              <a:t>Your specific task is to design, build, and evaluate a machine learning model that can automatically classify a road or bridge construction project into its correct PMGSY_SCHEME based on its physical and financial characteristics. </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08722" y="1162877"/>
            <a:ext cx="11786800" cy="5695123"/>
          </a:xfrm>
        </p:spPr>
        <p:txBody>
          <a:bodyPr vert="horz" lIns="91440" tIns="45720" rIns="91440" bIns="45720" rtlCol="0" anchor="ctr">
            <a:noAutofit/>
          </a:bodyPr>
          <a:lstStyle/>
          <a:p>
            <a:pPr marL="0" indent="0">
              <a:buNone/>
            </a:pPr>
            <a:r>
              <a:rPr lang="en-US" sz="1600" dirty="0">
                <a:latin typeface="Times New Roman" panose="02020603050405020304" pitchFamily="18" charset="0"/>
                <a:cs typeface="Times New Roman" panose="02020603050405020304" pitchFamily="18" charset="0"/>
              </a:rPr>
              <a:t>To effectively automate the classification of PMGSY road and bridge projects into their respective schemes, a comprehensive approach involving data preparation and model deployment must be followed. </a:t>
            </a:r>
          </a:p>
          <a:p>
            <a:pPr algn="l">
              <a:buNone/>
            </a:pPr>
            <a:r>
              <a:rPr lang="en-US" sz="1600" b="1" i="0" dirty="0">
                <a:effectLst/>
                <a:latin typeface="Times New Roman" panose="02020603050405020304" pitchFamily="18" charset="0"/>
                <a:cs typeface="Times New Roman" panose="02020603050405020304" pitchFamily="18" charset="0"/>
              </a:rPr>
              <a:t>Data Pre-processing:</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Clean and normalize project datasets, handling missing values and outliers.</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Encode categorical variables and balance class distribution to improve model learning.</a:t>
            </a:r>
          </a:p>
          <a:p>
            <a:pPr algn="l">
              <a:buNone/>
            </a:pPr>
            <a:r>
              <a:rPr lang="en-US" sz="1600" b="1" i="0" dirty="0">
                <a:effectLst/>
                <a:latin typeface="Times New Roman" panose="02020603050405020304" pitchFamily="18" charset="0"/>
                <a:cs typeface="Times New Roman" panose="02020603050405020304" pitchFamily="18" charset="0"/>
              </a:rPr>
              <a:t>Machine Learning Algorithm:</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Select and train a suitable classifier (e.g., Random Forest or Logistic Regression) based on data characteristics.</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Tune hyperparameters and perform cross-validation to optimize model performance.</a:t>
            </a:r>
          </a:p>
          <a:p>
            <a:pPr algn="l">
              <a:buNone/>
            </a:pPr>
            <a:r>
              <a:rPr lang="en-US" sz="1600" b="1" i="0" dirty="0">
                <a:effectLst/>
                <a:latin typeface="Times New Roman" panose="02020603050405020304" pitchFamily="18" charset="0"/>
                <a:cs typeface="Times New Roman" panose="02020603050405020304" pitchFamily="18" charset="0"/>
              </a:rPr>
              <a:t>Deployment:</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Deploy the trained model on IBM Cloud with a REST API for real-time project classification.</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Set up automated data pipelines to feed new project data into the model for continuous prediction.</a:t>
            </a:r>
          </a:p>
          <a:p>
            <a:pPr algn="l">
              <a:buNone/>
            </a:pPr>
            <a:r>
              <a:rPr lang="en-US" sz="1600" b="1" i="0" dirty="0">
                <a:effectLst/>
                <a:latin typeface="Times New Roman" panose="02020603050405020304" pitchFamily="18" charset="0"/>
                <a:cs typeface="Times New Roman" panose="02020603050405020304" pitchFamily="18" charset="0"/>
              </a:rPr>
              <a:t>Evaluation:</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Measure model accuracy, precision, recall, and F1-score to assess classification quality.</a:t>
            </a:r>
          </a:p>
          <a:p>
            <a:pPr algn="l">
              <a:buFont typeface="+mj-lt"/>
              <a:buAutoNum type="arabicPeriod"/>
            </a:pPr>
            <a:r>
              <a:rPr lang="en-US" sz="1600" b="0" i="0" dirty="0">
                <a:effectLst/>
                <a:latin typeface="Times New Roman" panose="02020603050405020304" pitchFamily="18" charset="0"/>
                <a:cs typeface="Times New Roman" panose="02020603050405020304" pitchFamily="18" charset="0"/>
              </a:rPr>
              <a:t>Analyze confusion matrix and conduct error analysis to identify and address model weaknesses.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9262" y="68289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7" name="Rectangle 4">
            <a:extLst>
              <a:ext uri="{FF2B5EF4-FFF2-40B4-BE49-F238E27FC236}">
                <a16:creationId xmlns:a16="http://schemas.microsoft.com/office/drawing/2014/main" id="{E814EE16-3F48-41D5-9F46-E87E17234C29}"/>
              </a:ext>
            </a:extLst>
          </p:cNvPr>
          <p:cNvSpPr>
            <a:spLocks noGrp="1" noChangeArrowheads="1"/>
          </p:cNvSpPr>
          <p:nvPr>
            <p:ph idx="1"/>
          </p:nvPr>
        </p:nvSpPr>
        <p:spPr bwMode="auto">
          <a:xfrm>
            <a:off x="317333" y="1293908"/>
            <a:ext cx="112934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Used: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 Studio – Used for AutoAI pipeline creation, model training, and deployment.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Source: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AI-KOSH dataset – Pradhan Mantri Gram Sadak Yojna (PMGSY).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Handling: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Watson’s built-in data flow managed preprocessing, including column selection and cleaning.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 &amp; Training: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AutoAI in IBM Watson automatically tested multiple algorithms and selected the best-performing one with hyperparameter tuning.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Environment: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Lite – Model deployed as a REST API for real-time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results are tested using the Watson with options to upload CSV, JSON, or manual input.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241014"/>
          </a:xfrm>
        </p:spPr>
        <p:txBody>
          <a:bodyPr>
            <a:normAutofit fontScale="70000" lnSpcReduction="20000"/>
          </a:bodyPr>
          <a:lstStyle/>
          <a:p>
            <a:pPr algn="l">
              <a:buNone/>
            </a:pPr>
            <a:r>
              <a:rPr lang="en-US" sz="2000" b="0" i="0" dirty="0">
                <a:effectLst/>
                <a:latin typeface="Times New Roman" panose="02020603050405020304" pitchFamily="18" charset="0"/>
                <a:cs typeface="Times New Roman" panose="02020603050405020304" pitchFamily="18" charset="0"/>
              </a:rPr>
              <a:t>1. </a:t>
            </a:r>
            <a:r>
              <a:rPr lang="en-US" sz="2000" b="1" i="0" dirty="0">
                <a:effectLst/>
                <a:latin typeface="Times New Roman" panose="02020603050405020304" pitchFamily="18" charset="0"/>
                <a:cs typeface="Times New Roman" panose="02020603050405020304" pitchFamily="18" charset="0"/>
              </a:rPr>
              <a:t>Algorithm Selection:</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Analyze the dataset's features (e.g., numeric, categorical, size, class distribution) to choose an appropriate machine learning algorithm such as Random Forest, Logistic Regression, or other ensemble/classification algorithms.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Consider the trade-offs: For example, Random Forest is robust and handles diverse data types well, which is suitable for project classification tasks.</a:t>
            </a:r>
          </a:p>
          <a:p>
            <a:pPr algn="l">
              <a:buNone/>
            </a:pPr>
            <a:r>
              <a:rPr lang="en-US" sz="2000" b="0" i="0" dirty="0">
                <a:effectLst/>
                <a:latin typeface="Times New Roman" panose="02020603050405020304" pitchFamily="18" charset="0"/>
                <a:cs typeface="Times New Roman" panose="02020603050405020304" pitchFamily="18" charset="0"/>
              </a:rPr>
              <a:t>2</a:t>
            </a:r>
            <a:r>
              <a:rPr lang="en-US" sz="2000" b="1" i="0" dirty="0">
                <a:effectLst/>
                <a:latin typeface="Times New Roman" panose="02020603050405020304" pitchFamily="18" charset="0"/>
                <a:cs typeface="Times New Roman" panose="02020603050405020304" pitchFamily="18" charset="0"/>
              </a:rPr>
              <a:t>. Data Input:</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Prepare the raw project data by cleaning, encoding categorical variables, and normalizing numeric attributes.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Format the data into a suitable structure (CSV) that aligns with the input requirements of the chosen ML model.</a:t>
            </a:r>
          </a:p>
          <a:p>
            <a:pPr algn="l">
              <a:buNone/>
            </a:pPr>
            <a:r>
              <a:rPr lang="en-US" sz="2000" b="0" i="0" dirty="0">
                <a:effectLst/>
                <a:latin typeface="Times New Roman" panose="02020603050405020304" pitchFamily="18" charset="0"/>
                <a:cs typeface="Times New Roman" panose="02020603050405020304" pitchFamily="18" charset="0"/>
              </a:rPr>
              <a:t>3. </a:t>
            </a:r>
            <a:r>
              <a:rPr lang="en-US" sz="2000" b="1" i="0" dirty="0">
                <a:effectLst/>
                <a:latin typeface="Times New Roman" panose="02020603050405020304" pitchFamily="18" charset="0"/>
                <a:cs typeface="Times New Roman" panose="02020603050405020304" pitchFamily="18" charset="0"/>
              </a:rPr>
              <a:t>Training Process: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Split the dataset into training and validation sets.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Train the selected algorithm on the training portion, using techniques like cross-validation and hyperparameter tuning to optimize for accuracy.</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Evaluate the model using validation data, adjusting parameters and pre-processing steps as needed.</a:t>
            </a:r>
          </a:p>
          <a:p>
            <a:pPr algn="l">
              <a:buNone/>
            </a:pPr>
            <a:r>
              <a:rPr lang="en-US" sz="2000" b="0" i="0" dirty="0">
                <a:effectLst/>
                <a:latin typeface="Times New Roman" panose="02020603050405020304" pitchFamily="18" charset="0"/>
                <a:cs typeface="Times New Roman" panose="02020603050405020304" pitchFamily="18" charset="0"/>
              </a:rPr>
              <a:t>4. </a:t>
            </a:r>
            <a:r>
              <a:rPr lang="en-US" sz="2000" b="1" i="0" dirty="0">
                <a:effectLst/>
                <a:latin typeface="Times New Roman" panose="02020603050405020304" pitchFamily="18" charset="0"/>
                <a:cs typeface="Times New Roman" panose="02020603050405020304" pitchFamily="18" charset="0"/>
              </a:rPr>
              <a:t>Prediction Process: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Deploy the trained model (e.g., on IBM Cloud) as a RESTful API or web service.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For real-time predictions: New project data is sent to the API, which preprocesses the input, applies the trained model, and returns the predicted PMGSY scheme.</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Continuously monitor performance by tracking prediction results and updating the model as new data becomes available.</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descr="A screenshot of a computer&#10;&#10;AI-generated content may be incorrect.">
            <a:extLst>
              <a:ext uri="{FF2B5EF4-FFF2-40B4-BE49-F238E27FC236}">
                <a16:creationId xmlns:a16="http://schemas.microsoft.com/office/drawing/2014/main" id="{DB2262EE-1A43-25A1-109B-E8B0A2029DAE}"/>
              </a:ext>
            </a:extLst>
          </p:cNvPr>
          <p:cNvPicPr>
            <a:picLocks noGrp="1" noChangeAspect="1"/>
          </p:cNvPicPr>
          <p:nvPr>
            <p:ph idx="1"/>
          </p:nvPr>
        </p:nvPicPr>
        <p:blipFill>
          <a:blip r:embed="rId2"/>
          <a:stretch>
            <a:fillRect/>
          </a:stretch>
        </p:blipFill>
        <p:spPr>
          <a:xfrm>
            <a:off x="1484488" y="1214120"/>
            <a:ext cx="9295272" cy="522859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0729B-E9F1-451B-A0F2-EA641FB72BB5}"/>
              </a:ext>
            </a:extLst>
          </p:cNvPr>
          <p:cNvSpPr>
            <a:spLocks noGrp="1"/>
          </p:cNvSpPr>
          <p:nvPr>
            <p:ph type="title"/>
          </p:nvPr>
        </p:nvSpPr>
        <p:spPr>
          <a:xfrm>
            <a:off x="463809" y="288235"/>
            <a:ext cx="11292756" cy="944217"/>
          </a:xfrm>
        </p:spPr>
        <p:txBody>
          <a:bodyPr>
            <a:normAutofit/>
          </a:bodyPr>
          <a:lstStyle/>
          <a:p>
            <a:r>
              <a:rPr lang="en-US" sz="3600" b="1" dirty="0">
                <a:solidFill>
                  <a:schemeClr val="accent1"/>
                </a:solidFill>
                <a:latin typeface="Arial"/>
                <a:ea typeface="+mj-lt"/>
                <a:cs typeface="Arial"/>
              </a:rPr>
              <a:t>Result</a:t>
            </a:r>
            <a:endParaRPr lang="en-IN" sz="3600" dirty="0"/>
          </a:p>
        </p:txBody>
      </p:sp>
      <p:pic>
        <p:nvPicPr>
          <p:cNvPr id="7" name="Content Placeholder 6" descr="A screenshot of a computer&#10;&#10;AI-generated content may be incorrect.">
            <a:extLst>
              <a:ext uri="{FF2B5EF4-FFF2-40B4-BE49-F238E27FC236}">
                <a16:creationId xmlns:a16="http://schemas.microsoft.com/office/drawing/2014/main" id="{AA606060-40D8-B827-DCE5-C3E8D0FB8AE5}"/>
              </a:ext>
            </a:extLst>
          </p:cNvPr>
          <p:cNvPicPr>
            <a:picLocks noGrp="1" noChangeAspect="1"/>
          </p:cNvPicPr>
          <p:nvPr>
            <p:ph idx="1"/>
          </p:nvPr>
        </p:nvPicPr>
        <p:blipFill>
          <a:blip r:embed="rId2"/>
          <a:stretch>
            <a:fillRect/>
          </a:stretch>
        </p:blipFill>
        <p:spPr>
          <a:xfrm>
            <a:off x="1179689" y="1320164"/>
            <a:ext cx="8980312" cy="5051426"/>
          </a:xfrm>
        </p:spPr>
      </p:pic>
    </p:spTree>
    <p:extLst>
      <p:ext uri="{BB962C8B-B14F-4D97-AF65-F5344CB8AC3E}">
        <p14:creationId xmlns:p14="http://schemas.microsoft.com/office/powerpoint/2010/main" val="79396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92DCFDC0-ADAB-40AE-99F4-F5FBD93CA2E9}"/>
              </a:ext>
            </a:extLst>
          </p:cNvPr>
          <p:cNvSpPr>
            <a:spLocks noGrp="1"/>
          </p:cNvSpPr>
          <p:nvPr>
            <p:ph type="title"/>
          </p:nvPr>
        </p:nvSpPr>
        <p:spPr>
          <a:xfrm>
            <a:off x="581025" y="70167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descr="A screenshot of a computer&#10;&#10;AI-generated content may be incorrect.">
            <a:extLst>
              <a:ext uri="{FF2B5EF4-FFF2-40B4-BE49-F238E27FC236}">
                <a16:creationId xmlns:a16="http://schemas.microsoft.com/office/drawing/2014/main" id="{A1B7CE42-2519-051C-5399-8762EDF22EC6}"/>
              </a:ext>
            </a:extLst>
          </p:cNvPr>
          <p:cNvPicPr>
            <a:picLocks noGrp="1" noChangeAspect="1"/>
          </p:cNvPicPr>
          <p:nvPr>
            <p:ph idx="1"/>
          </p:nvPr>
        </p:nvPicPr>
        <p:blipFill>
          <a:blip r:embed="rId2"/>
          <a:stretch>
            <a:fillRect/>
          </a:stretch>
        </p:blipFill>
        <p:spPr>
          <a:xfrm>
            <a:off x="1250809" y="1177924"/>
            <a:ext cx="9142872" cy="5142866"/>
          </a:xfrm>
        </p:spPr>
      </p:pic>
    </p:spTree>
    <p:extLst>
      <p:ext uri="{BB962C8B-B14F-4D97-AF65-F5344CB8AC3E}">
        <p14:creationId xmlns:p14="http://schemas.microsoft.com/office/powerpoint/2010/main" val="136933965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9162bd5b-4ed9-4da3-b376-05204580ba3f"/>
    <ds:schemaRef ds:uri="http://purl.org/dc/elements/1.1/"/>
    <ds:schemaRef ds:uri="c0fa2617-96bd-425d-8578-e93563fe37c5"/>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247</TotalTime>
  <Words>1012</Words>
  <Application>Microsoft Office PowerPoint</Application>
  <PresentationFormat>Widescreen</PresentationFormat>
  <Paragraphs>90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CIDFont+F1</vt:lpstr>
      <vt:lpstr>Franklin Gothic Book</vt:lpstr>
      <vt:lpstr>Franklin Gothic Demi</vt:lpstr>
      <vt:lpstr>Times New Roman</vt:lpstr>
      <vt:lpstr>Wingdings 2</vt:lpstr>
      <vt:lpstr>DividendVTI</vt:lpstr>
      <vt:lpstr>Intelligent Classification of Rural Infrastructure Projects</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BHOJANAPALLI NAGA VENKATA DURGA OM JNAANESH</cp:lastModifiedBy>
  <cp:revision>39</cp:revision>
  <dcterms:created xsi:type="dcterms:W3CDTF">2021-05-26T16:50:10Z</dcterms:created>
  <dcterms:modified xsi:type="dcterms:W3CDTF">2025-08-03T17:43:53Z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