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84923" autoAdjust="0"/>
  </p:normalViewPr>
  <p:slideViewPr>
    <p:cSldViewPr>
      <p:cViewPr varScale="1">
        <p:scale>
          <a:sx n="92" d="100"/>
          <a:sy n="92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90A7B-967A-419C-96FA-1C80E20B4B6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7BF73-F894-497D-87BD-80D4D3091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BD42-5704-40FF-B3A7-C67E45E0714D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661C-7DB1-46FD-8452-1B67867B3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0160" y="3361730"/>
            <a:ext cx="2331040" cy="536575"/>
          </a:xfrm>
        </p:spPr>
        <p:txBody>
          <a:bodyPr>
            <a:normAutofit fontScale="90000"/>
          </a:bodyPr>
          <a:lstStyle/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669" y="4208065"/>
            <a:ext cx="6400800" cy="7068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Bridging education inequality gap in Nigerian public primary schools.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98260" y="2438400"/>
            <a:ext cx="2133600" cy="9233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438400"/>
            <a:ext cx="18149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</a:p>
        </p:txBody>
      </p:sp>
      <p:sp>
        <p:nvSpPr>
          <p:cNvPr id="7" name="Oval 6"/>
          <p:cNvSpPr/>
          <p:nvPr/>
        </p:nvSpPr>
        <p:spPr>
          <a:xfrm>
            <a:off x="-751562" y="4267200"/>
            <a:ext cx="1295400" cy="1295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-762000" y="5153521"/>
            <a:ext cx="1899625" cy="1899625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451" y="5562600"/>
            <a:ext cx="2863763" cy="2863763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96300" y="4267200"/>
            <a:ext cx="1295400" cy="1295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9682" y="5153520"/>
            <a:ext cx="1899625" cy="1899625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44147" y="5562600"/>
            <a:ext cx="2863763" cy="2863763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838200"/>
            <a:ext cx="3048000" cy="80803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SUMMARY</a:t>
            </a:r>
            <a:endParaRPr lang="en-US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599" y="1646238"/>
            <a:ext cx="5542297" cy="4213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Century Gothic" panose="020B0502020202020204" pitchFamily="34" charset="0"/>
              </a:rPr>
              <a:t>“ Education is a powerful tool to change the world</a:t>
            </a:r>
            <a:r>
              <a:rPr lang="en-US" sz="2800" dirty="0" smtClean="0">
                <a:latin typeface="Century Gothic" panose="020B0502020202020204" pitchFamily="34" charset="0"/>
              </a:rPr>
              <a:t>” </a:t>
            </a:r>
            <a:r>
              <a:rPr lang="en-US" sz="2000" dirty="0" smtClean="0">
                <a:latin typeface="Century Gothic" panose="020B0502020202020204" pitchFamily="34" charset="0"/>
              </a:rPr>
              <a:t>- </a:t>
            </a:r>
            <a:r>
              <a:rPr lang="en-US" sz="2000" dirty="0" smtClean="0">
                <a:latin typeface="Century Gothic" panose="020B0502020202020204" pitchFamily="34" charset="0"/>
              </a:rPr>
              <a:t>NELSON </a:t>
            </a:r>
            <a:r>
              <a:rPr lang="en-US" sz="2000" dirty="0" smtClean="0">
                <a:latin typeface="Century Gothic" panose="020B0502020202020204" pitchFamily="34" charset="0"/>
              </a:rPr>
              <a:t>MANDELA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US" sz="2800" dirty="0" err="1" smtClean="0">
                <a:latin typeface="Century Gothic" panose="020B0502020202020204" pitchFamily="34" charset="0"/>
              </a:rPr>
              <a:t>Sabi</a:t>
            </a:r>
            <a:r>
              <a:rPr lang="en-US" sz="2800" dirty="0" smtClean="0">
                <a:latin typeface="Century Gothic" panose="020B0502020202020204" pitchFamily="34" charset="0"/>
              </a:rPr>
              <a:t> Academy uniquely </a:t>
            </a:r>
            <a:r>
              <a:rPr lang="en-US" sz="2800" dirty="0" smtClean="0">
                <a:latin typeface="Century Gothic" panose="020B0502020202020204" pitchFamily="34" charset="0"/>
              </a:rPr>
              <a:t>connects </a:t>
            </a:r>
            <a:r>
              <a:rPr lang="en-US" sz="2800" dirty="0">
                <a:latin typeface="Century Gothic" panose="020B0502020202020204" pitchFamily="34" charset="0"/>
                <a:cs typeface="Aparajita" pitchFamily="34" charset="0"/>
              </a:rPr>
              <a:t>primary school age children in low-income communities to </a:t>
            </a:r>
            <a:r>
              <a:rPr lang="en-US" sz="2800" dirty="0" smtClean="0">
                <a:latin typeface="Century Gothic" panose="020B0502020202020204" pitchFamily="34" charset="0"/>
                <a:cs typeface="Aparajita" pitchFamily="34" charset="0"/>
              </a:rPr>
              <a:t>personalized </a:t>
            </a:r>
            <a:r>
              <a:rPr lang="en-US" sz="2800" dirty="0">
                <a:latin typeface="Century Gothic" panose="020B0502020202020204" pitchFamily="34" charset="0"/>
                <a:cs typeface="Aparajita" pitchFamily="34" charset="0"/>
              </a:rPr>
              <a:t>learning content aimed at facilitating learning of 21st century skills which </a:t>
            </a:r>
            <a:r>
              <a:rPr lang="en-US" sz="2800" dirty="0" smtClean="0">
                <a:latin typeface="Century Gothic" panose="020B0502020202020204" pitchFamily="34" charset="0"/>
                <a:cs typeface="Aparajita" pitchFamily="34" charset="0"/>
              </a:rPr>
              <a:t>includes </a:t>
            </a:r>
            <a:r>
              <a:rPr lang="en-US" sz="2800" dirty="0">
                <a:latin typeface="Century Gothic" panose="020B0502020202020204" pitchFamily="34" charset="0"/>
                <a:cs typeface="Aparajita" pitchFamily="34" charset="0"/>
              </a:rPr>
              <a:t>critical thinking, creativity, communication and problem-solving skills. This is achieved by leveraging technology and translating all learning content into Nigeria’s three major indigenous languages.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91921" y="6326422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5773211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5791200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91230" y="2209800"/>
            <a:ext cx="2756770" cy="3649806"/>
          </a:xfrm>
          <a:prstGeom prst="foldedCorner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1" y="1830997"/>
            <a:ext cx="2286000" cy="7620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VISION</a:t>
            </a:r>
            <a:endParaRPr lang="en-US" sz="40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1" y="2592997"/>
            <a:ext cx="4809186" cy="205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entury Gothic" panose="020B0502020202020204" pitchFamily="34" charset="0"/>
              </a:rPr>
              <a:t>To utilize technology as a resource </a:t>
            </a:r>
            <a:r>
              <a:rPr lang="en-US" sz="2800" dirty="0" smtClean="0">
                <a:latin typeface="Century Gothic" panose="020B0502020202020204" pitchFamily="34" charset="0"/>
              </a:rPr>
              <a:t>tool </a:t>
            </a:r>
            <a:r>
              <a:rPr lang="en-US" sz="2800" dirty="0" smtClean="0">
                <a:latin typeface="Century Gothic" panose="020B0502020202020204" pitchFamily="34" charset="0"/>
              </a:rPr>
              <a:t>in providing quality education to children living in low-income communities.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91921" y="6326422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5773211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5791200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-152400" y="4820221"/>
            <a:ext cx="1828800" cy="1828800"/>
          </a:xfrm>
          <a:prstGeom prst="chevron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295400" y="4786818"/>
            <a:ext cx="1828800" cy="1828800"/>
          </a:xfrm>
          <a:prstGeom prst="chevron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382" y="1105957"/>
            <a:ext cx="4419600" cy="79904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MASSIVE </a:t>
            </a:r>
            <a:r>
              <a:rPr lang="en-US" sz="3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MARKET</a:t>
            </a:r>
            <a:endParaRPr lang="en-US" sz="3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382" y="1905000"/>
            <a:ext cx="5422618" cy="400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entury Gothic" panose="020B0502020202020204" pitchFamily="34" charset="0"/>
              </a:rPr>
              <a:t>10.5 million children of primary age are out of school.</a:t>
            </a:r>
          </a:p>
          <a:p>
            <a:pPr marL="0" indent="0">
              <a:buNone/>
            </a:pPr>
            <a:endParaRPr lang="en-US" sz="7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entury Gothic" panose="020B0502020202020204" pitchFamily="34" charset="0"/>
              </a:rPr>
              <a:t>25% of current pupils drop out of primary schools in Nigeria.</a:t>
            </a:r>
          </a:p>
          <a:p>
            <a:pPr marL="0" indent="0">
              <a:buNone/>
            </a:pPr>
            <a:endParaRPr lang="en-US" sz="7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entury Gothic" panose="020B0502020202020204" pitchFamily="34" charset="0"/>
              </a:rPr>
              <a:t>60% of primary 6 pupils cannot read at all.</a:t>
            </a:r>
          </a:p>
          <a:p>
            <a:pPr marL="0" indent="0">
              <a:buNone/>
            </a:pPr>
            <a:endParaRPr lang="en-US" sz="12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SOURCE: </a:t>
            </a:r>
            <a:r>
              <a:rPr lang="en-US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Ministry of Education, UNESCO, Nigerian Bureau of Statistics (NBS).</a:t>
            </a:r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91921" y="6326422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5773211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5791200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1116" y="2045813"/>
            <a:ext cx="268266" cy="26826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91116" y="3042794"/>
            <a:ext cx="268266" cy="26826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1116" y="4039775"/>
            <a:ext cx="268266" cy="26826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Quad Arrow Callout 11"/>
          <p:cNvSpPr/>
          <p:nvPr/>
        </p:nvSpPr>
        <p:spPr>
          <a:xfrm>
            <a:off x="-621496" y="4039775"/>
            <a:ext cx="3429000" cy="3429000"/>
          </a:xfrm>
          <a:prstGeom prst="quadArrowCallou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981200"/>
            <a:ext cx="6761497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OUR </a:t>
            </a:r>
            <a:r>
              <a:rPr 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INDUSTRY: </a:t>
            </a:r>
            <a:r>
              <a:rPr lang="en-US" sz="32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Education sector</a:t>
            </a:r>
            <a:endParaRPr lang="en-US" sz="32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246" y="3150854"/>
            <a:ext cx="3581400" cy="205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entury Gothic" panose="020B0502020202020204" pitchFamily="34" charset="0"/>
              </a:rPr>
              <a:t>Nwakwukwo</a:t>
            </a:r>
            <a:endParaRPr lang="en-US" sz="2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7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entury Gothic" panose="020B0502020202020204" pitchFamily="34" charset="0"/>
              </a:rPr>
              <a:t>WhizApp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91921" y="6326422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5773211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5791200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98779" y="3289494"/>
            <a:ext cx="268266" cy="26826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98779" y="3992113"/>
            <a:ext cx="268266" cy="26826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76875" y="434483"/>
            <a:ext cx="991050" cy="99105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-1676400" y="3839641"/>
            <a:ext cx="6019801" cy="3350013"/>
          </a:xfrm>
          <a:prstGeom prst="triangl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182637"/>
            <a:ext cx="37338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CURRENT PAIN</a:t>
            </a:r>
            <a:endParaRPr lang="en-US" sz="40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931096"/>
            <a:ext cx="4572000" cy="381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Century Gothic" panose="020B0502020202020204" pitchFamily="34" charset="0"/>
              </a:rPr>
              <a:t>Lack of tailored learning content.</a:t>
            </a:r>
          </a:p>
          <a:p>
            <a:pPr marL="0" indent="0">
              <a:buNone/>
            </a:pPr>
            <a:endParaRPr lang="en-US" sz="7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entury Gothic" panose="020B0502020202020204" pitchFamily="34" charset="0"/>
              </a:rPr>
              <a:t>Dearth of 21</a:t>
            </a:r>
            <a:r>
              <a:rPr lang="en-US" sz="2600" baseline="30000" dirty="0" smtClean="0">
                <a:latin typeface="Century Gothic" panose="020B0502020202020204" pitchFamily="34" charset="0"/>
              </a:rPr>
              <a:t>st</a:t>
            </a:r>
            <a:r>
              <a:rPr lang="en-US" sz="2600" dirty="0" smtClean="0">
                <a:latin typeface="Century Gothic" panose="020B0502020202020204" pitchFamily="34" charset="0"/>
              </a:rPr>
              <a:t> century skills in children in low-income primary schools.</a:t>
            </a: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600" b="1" dirty="0" err="1" smtClean="0">
                <a:solidFill>
                  <a:schemeClr val="tx2"/>
                </a:solidFill>
                <a:latin typeface="Century Gothic" panose="020B0502020202020204" pitchFamily="34" charset="0"/>
              </a:rPr>
              <a:t>Sabi</a:t>
            </a:r>
            <a:r>
              <a:rPr lang="en-US" sz="26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Academy exists to serve as a channel to deliver personalized learning content to children in low-income communities.</a:t>
            </a:r>
            <a:endParaRPr lang="en-US" sz="26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91921" y="6326422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5773211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5791200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65534" y="2033829"/>
            <a:ext cx="268266" cy="26826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5534" y="2698870"/>
            <a:ext cx="268266" cy="26826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-1524000" y="-838200"/>
            <a:ext cx="4143052" cy="4968775"/>
          </a:xfrm>
          <a:prstGeom prst="lightningBol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1691"/>
            <a:ext cx="4191000" cy="67014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OUR PRODUCT</a:t>
            </a:r>
            <a:endParaRPr lang="en-US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057400"/>
            <a:ext cx="4724400" cy="3505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A unique learning education platform that utilizes Nigeria’s three major ethnic languages  in teaching learning content and facilitating 21</a:t>
            </a:r>
            <a:r>
              <a:rPr lang="en-US" baseline="30000" dirty="0" smtClean="0">
                <a:latin typeface="Century Gothic" panose="020B0502020202020204" pitchFamily="34" charset="0"/>
              </a:rPr>
              <a:t>st</a:t>
            </a:r>
            <a:r>
              <a:rPr lang="en-US" dirty="0" smtClean="0">
                <a:latin typeface="Century Gothic" panose="020B0502020202020204" pitchFamily="34" charset="0"/>
              </a:rPr>
              <a:t> century skills learning.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91921" y="6326422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5773211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5791200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-1600200" y="2514600"/>
            <a:ext cx="4495800" cy="4816258"/>
          </a:xfrm>
          <a:prstGeom prst="cub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172200" cy="381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BUSINESS MODEL CANVAS </a:t>
            </a:r>
            <a:endParaRPr lang="en-US" sz="3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609600"/>
            <a:ext cx="1905000" cy="32316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2"/>
                </a:solidFill>
                <a:latin typeface="Arial Black" pitchFamily="34" charset="0"/>
                <a:cs typeface="Arial" pitchFamily="34" charset="0"/>
              </a:rPr>
              <a:t>KEY PARTNERS</a:t>
            </a:r>
            <a:endParaRPr lang="en-US" sz="1500" b="1" dirty="0">
              <a:solidFill>
                <a:schemeClr val="bg2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914400"/>
            <a:ext cx="1905000" cy="223138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/>
                </a:solidFill>
              </a:rPr>
              <a:t>Social enterprises.</a:t>
            </a:r>
          </a:p>
          <a:p>
            <a:pPr marL="285750" indent="-285750"/>
            <a:endParaRPr lang="en-US" sz="500" b="1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/>
                </a:solidFill>
              </a:rPr>
              <a:t> Private Organizations.</a:t>
            </a:r>
          </a:p>
          <a:p>
            <a:pPr marL="285750" indent="-285750"/>
            <a:endParaRPr lang="en-US" sz="800" b="1" dirty="0" smtClean="0">
              <a:solidFill>
                <a:schemeClr val="bg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/>
                </a:solidFill>
              </a:rPr>
              <a:t>Government.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/>
                </a:solidFill>
              </a:rPr>
              <a:t>NGOs.</a:t>
            </a:r>
            <a:endParaRPr lang="en-US" b="1" dirty="0" smtClean="0">
              <a:solidFill>
                <a:schemeClr val="bg2"/>
              </a:solidFill>
            </a:endParaRPr>
          </a:p>
          <a:p>
            <a:pPr marL="285750" indent="-285750"/>
            <a:endParaRPr lang="en-US" b="1" dirty="0" smtClean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7400" y="914400"/>
            <a:ext cx="1981200" cy="307776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School to school demo.</a:t>
            </a:r>
          </a:p>
          <a:p>
            <a:pPr marL="285750" indent="-285750"/>
            <a:endParaRPr lang="en-US" sz="9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Community awareness.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9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Collaboration with TFN fellows.</a:t>
            </a:r>
          </a:p>
          <a:p>
            <a:pPr marL="285750" indent="-285750"/>
            <a:endParaRPr lang="en-US" sz="9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 Feedback survey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609600"/>
            <a:ext cx="1981200" cy="3231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Arial Black" pitchFamily="34" charset="0"/>
              </a:rPr>
              <a:t>KEY ACTIVITIES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"/>
            <a:ext cx="2362200" cy="381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VALUE PROPOSITIONS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990600"/>
            <a:ext cx="2362200" cy="276229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Access to quality education delivery.</a:t>
            </a:r>
          </a:p>
          <a:p>
            <a:pPr marL="285750" indent="-285750" algn="just"/>
            <a:endParaRPr lang="en-US" sz="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sz="1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Facilitating learning of 21st century skills.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Delivering learning content in local languages.</a:t>
            </a:r>
          </a:p>
          <a:p>
            <a:pPr marL="285750" indent="-285750" algn="just"/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609600"/>
            <a:ext cx="25146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CUSTOMER RELATIONSHIPS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1219200"/>
            <a:ext cx="2514600" cy="25853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 Establishing  relationships with teachers in low-income communities.</a:t>
            </a:r>
          </a:p>
          <a:p>
            <a:pPr marL="285750" indent="-285750"/>
            <a:endParaRPr lang="en-US" sz="7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Strategic partnership with the state universal board of education.</a:t>
            </a:r>
          </a:p>
          <a:p>
            <a:pPr marL="285750" indent="-285750"/>
            <a:endParaRPr lang="en-US" sz="1100" b="1" dirty="0" smtClean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8600" y="3733800"/>
            <a:ext cx="25146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CUSTOMER SEGMENTS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38600" y="4114800"/>
            <a:ext cx="2514600" cy="2062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Primary school age children in low income communities.</a:t>
            </a:r>
          </a:p>
          <a:p>
            <a:pPr marL="285750" indent="-285750"/>
            <a:endParaRPr lang="en-US" sz="400" b="1" dirty="0" smtClean="0">
              <a:solidFill>
                <a:srgbClr val="FF0000"/>
              </a:solidFill>
            </a:endParaRPr>
          </a:p>
          <a:p>
            <a:pPr marL="285750" indent="-285750"/>
            <a:endParaRPr lang="en-US" sz="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Children enrolled in underserved primary schools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3352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2971800"/>
            <a:ext cx="190500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RESOURCES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3352800"/>
            <a:ext cx="1905000" cy="18158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Human resources.</a:t>
            </a:r>
          </a:p>
          <a:p>
            <a:pPr marL="285750" indent="-285750"/>
            <a:endParaRPr lang="en-US" sz="7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Funding.</a:t>
            </a:r>
          </a:p>
          <a:p>
            <a:pPr marL="285750" indent="-285750"/>
            <a:endParaRPr lang="en-US" sz="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Facilities.</a:t>
            </a:r>
          </a:p>
          <a:p>
            <a:pPr marL="285750" indent="-285750"/>
            <a:endParaRPr lang="en-US" sz="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Materials.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7400" y="3962400"/>
            <a:ext cx="19812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CHANNELS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7400" y="4343400"/>
            <a:ext cx="19812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Schools.</a:t>
            </a:r>
          </a:p>
          <a:p>
            <a:endParaRPr lang="en-US" sz="7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Communities.</a:t>
            </a:r>
          </a:p>
          <a:p>
            <a:pPr marL="285750" indent="-285750"/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3733800"/>
            <a:ext cx="2362200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REVENUE STREAMS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4114800"/>
            <a:ext cx="2362200" cy="20313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Grants.</a:t>
            </a:r>
          </a:p>
          <a:p>
            <a:pPr marL="285750" indent="-285750"/>
            <a:endParaRPr lang="en-US" sz="1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Donations.</a:t>
            </a:r>
          </a:p>
          <a:p>
            <a:pPr marL="285750" indent="-285750"/>
            <a:endParaRPr lang="en-US" sz="1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Government and private partnerships.</a:t>
            </a:r>
          </a:p>
          <a:p>
            <a:pPr marL="285750" indent="-285750"/>
            <a:endParaRPr lang="en-US" sz="1200" b="1" dirty="0" smtClean="0">
              <a:solidFill>
                <a:schemeClr val="bg1"/>
              </a:solidFill>
            </a:endParaRPr>
          </a:p>
          <a:p>
            <a:pPr marL="285750" indent="-285750"/>
            <a:endParaRPr lang="en-US" sz="400" b="1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5181600"/>
            <a:ext cx="3886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5562600"/>
            <a:ext cx="38862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Funding.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Human resources.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91921" y="6568804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6015593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6033582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91921" y="6326422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5773211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5791200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 rot="20392699">
            <a:off x="2799957" y="5913438"/>
            <a:ext cx="1295400" cy="1295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392699">
            <a:off x="-762000" y="5153521"/>
            <a:ext cx="1899625" cy="1899625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392699">
            <a:off x="480451" y="5562600"/>
            <a:ext cx="2863763" cy="2863763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PROJECTED REVENUE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17" name="Picture 16" descr="Captur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85800"/>
            <a:ext cx="8608606" cy="1548829"/>
          </a:xfrm>
          <a:prstGeom prst="rect">
            <a:avLst/>
          </a:prstGeom>
        </p:spPr>
      </p:pic>
      <p:pic>
        <p:nvPicPr>
          <p:cNvPr id="18" name="Picture 17" descr="Captur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048000"/>
            <a:ext cx="5767388" cy="3219450"/>
          </a:xfrm>
          <a:prstGeom prst="rect">
            <a:avLst/>
          </a:prstGeom>
        </p:spPr>
      </p:pic>
      <p:sp>
        <p:nvSpPr>
          <p:cNvPr id="19" name="Title 9"/>
          <p:cNvSpPr txBox="1">
            <a:spLocks/>
          </p:cNvSpPr>
          <p:nvPr/>
        </p:nvSpPr>
        <p:spPr>
          <a:xfrm>
            <a:off x="5334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PROJECTED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33590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91921" y="6645004"/>
            <a:ext cx="1191009" cy="28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pc="6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ACADEMY</a:t>
            </a:r>
            <a:endParaRPr lang="en-US" b="1" spc="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68957" y="6091793"/>
            <a:ext cx="1149940" cy="497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6109782"/>
            <a:ext cx="978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ckwell" panose="02060603020205020403" pitchFamily="18" charset="0"/>
              </a:rPr>
              <a:t>SABI</a:t>
            </a:r>
            <a:endParaRPr lang="en-US" sz="54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 rot="20392699">
            <a:off x="2799957" y="5913438"/>
            <a:ext cx="1295400" cy="1295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392699">
            <a:off x="-762000" y="5153521"/>
            <a:ext cx="1899625" cy="1899625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392699">
            <a:off x="480451" y="5562600"/>
            <a:ext cx="2863763" cy="2863763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PROJECTED INITIAL INVESTMENT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15" name="Picture 14" descr="Projected Initial Invest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09600"/>
            <a:ext cx="8686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378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Aparajita</vt:lpstr>
      <vt:lpstr>Arial</vt:lpstr>
      <vt:lpstr>Arial Black</vt:lpstr>
      <vt:lpstr>Calibri</vt:lpstr>
      <vt:lpstr>Century Gothic</vt:lpstr>
      <vt:lpstr>Rockwell</vt:lpstr>
      <vt:lpstr>Office Theme</vt:lpstr>
      <vt:lpstr>ACADEMY</vt:lpstr>
      <vt:lpstr>VISION</vt:lpstr>
      <vt:lpstr>MASSIVE MARKET</vt:lpstr>
      <vt:lpstr>OUR INDUSTRY: Education sector</vt:lpstr>
      <vt:lpstr>CURRENT PAIN</vt:lpstr>
      <vt:lpstr>OUR PRODUCT</vt:lpstr>
      <vt:lpstr>BUSINESS MODEL CANVAS </vt:lpstr>
      <vt:lpstr>PROJECTED REVENUE</vt:lpstr>
      <vt:lpstr>PROJECTED INITIAL INVESTMENT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SABI ACADEMY</dc:title>
  <dc:creator>Niso</dc:creator>
  <cp:lastModifiedBy>SANUSI YUSUFF</cp:lastModifiedBy>
  <cp:revision>98</cp:revision>
  <dcterms:created xsi:type="dcterms:W3CDTF">2019-11-27T08:00:10Z</dcterms:created>
  <dcterms:modified xsi:type="dcterms:W3CDTF">2019-12-06T08:00:05Z</dcterms:modified>
</cp:coreProperties>
</file>