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3" r:id="rId2"/>
    <p:sldId id="432" r:id="rId3"/>
    <p:sldId id="422" r:id="rId4"/>
    <p:sldId id="423" r:id="rId5"/>
    <p:sldId id="424" r:id="rId6"/>
    <p:sldId id="425" r:id="rId7"/>
    <p:sldId id="375" r:id="rId8"/>
    <p:sldId id="426" r:id="rId9"/>
    <p:sldId id="428" r:id="rId10"/>
    <p:sldId id="429" r:id="rId11"/>
    <p:sldId id="430" r:id="rId12"/>
    <p:sldId id="431" r:id="rId13"/>
    <p:sldId id="427" r:id="rId14"/>
    <p:sldId id="411" r:id="rId15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009999"/>
    <a:srgbClr val="CC0099"/>
    <a:srgbClr val="0099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3" autoAdjust="0"/>
    <p:restoredTop sz="88214" autoAdjust="0"/>
  </p:normalViewPr>
  <p:slideViewPr>
    <p:cSldViewPr showGuides="1">
      <p:cViewPr varScale="1">
        <p:scale>
          <a:sx n="150" d="100"/>
          <a:sy n="150" d="100"/>
        </p:scale>
        <p:origin x="-504" y="-96"/>
      </p:cViewPr>
      <p:guideLst>
        <p:guide orient="horz" pos="4319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fld id="{F6F3DC1E-3E1F-E143-A1F8-770C22BF3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9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fld id="{F9359941-1679-5443-A686-DD245D03B7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1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0164E-DAE3-9644-A2DF-BA83867AA81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18002-F091-E846-B7AD-F704198903C2}" type="slidenum">
              <a:rPr lang="en-US"/>
              <a:pPr/>
              <a:t>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18002-F091-E846-B7AD-F704198903C2}" type="slidenum">
              <a:rPr lang="en-US"/>
              <a:pPr/>
              <a:t>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D6E12-441D-6F42-9D1C-BBAF2B52C961}" type="slidenum">
              <a:rPr lang="en-US"/>
              <a:pPr/>
              <a:t>7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7DA02-D7E1-B64C-B345-D892F0D43D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79A8FB-728E-B042-89ED-38C18C15D6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3B6-92F4-494F-9F1D-BD99F394F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1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9FD7-4C5E-A44A-944A-7CC85642A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E6437-E230-CA4D-9B99-A03DD24D6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F0D90-96B9-DC48-8428-5ED7CC1217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F99DE-0318-D043-B674-8CF315710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8B1FB-3452-A446-8134-E220B684E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463-32B3-6240-BEB2-FF6CE1BE1B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C8578-9269-2040-840E-8890122EAF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D497A0BE-8A58-6E4A-B7FA-9F08B1B286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0" y="6400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A6A6A6"/>
                </a:solidFill>
                <a:latin typeface="Comic Sans M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9pPr>
          </a:lstStyle>
          <a:p>
            <a:pPr algn="l"/>
            <a:r>
              <a:rPr lang="en-US" dirty="0" smtClean="0">
                <a:latin typeface="+mj-lt"/>
              </a:rPr>
              <a:t>CS144, Stanford</a:t>
            </a:r>
            <a:r>
              <a:rPr lang="en-US" baseline="0" dirty="0" smtClean="0">
                <a:latin typeface="+mj-lt"/>
              </a:rPr>
              <a:t> University</a:t>
            </a:r>
            <a:endParaRPr lang="en-US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99"/>
          </a:solidFill>
          <a:latin typeface="Calibri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charset="0"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Lucida Grande"/>
        <a:buChar char="-"/>
        <a:defRPr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Courier New"/>
        <a:buChar char="o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sz="3600" dirty="0" smtClean="0"/>
              <a:t>CS144</a:t>
            </a:r>
            <a:br>
              <a:rPr lang="en-US" sz="3600" dirty="0" smtClean="0"/>
            </a:br>
            <a:r>
              <a:rPr lang="en-US" sz="3600" dirty="0" smtClean="0"/>
              <a:t>An </a:t>
            </a:r>
            <a:r>
              <a:rPr lang="en-US" sz="3600" dirty="0"/>
              <a:t>Introduction to </a:t>
            </a:r>
            <a:r>
              <a:rPr lang="en-US" sz="3600" dirty="0" smtClean="0"/>
              <a:t>Computer </a:t>
            </a:r>
            <a:r>
              <a:rPr lang="en-US" sz="3600" dirty="0"/>
              <a:t>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Packet Switching</a:t>
            </a:r>
          </a:p>
          <a:p>
            <a:r>
              <a:rPr lang="en-US" i="1" dirty="0" smtClean="0"/>
              <a:t>How a packet switch works (1)</a:t>
            </a:r>
          </a:p>
        </p:txBody>
      </p:sp>
      <p:pic>
        <p:nvPicPr>
          <p:cNvPr id="10" name="Picture 12" descr="SU_Seal_Blk_p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53826"/>
            <a:ext cx="1295400" cy="12954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9125" y="4970102"/>
            <a:ext cx="5349875" cy="89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Calibri"/>
              </a:rPr>
              <a:t>Nick McKeown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99"/>
                </a:solidFill>
                <a:latin typeface="Calibri"/>
              </a:rPr>
              <a:t>Professor of Electrical Engineering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99"/>
                </a:solidFill>
                <a:latin typeface="Calibri"/>
              </a:rPr>
              <a:t>and Computer Science, Stanford </a:t>
            </a:r>
            <a:r>
              <a:rPr lang="en-US" sz="1600" dirty="0" smtClean="0">
                <a:solidFill>
                  <a:srgbClr val="000099"/>
                </a:solidFill>
                <a:latin typeface="Calibri"/>
              </a:rPr>
              <a:t>University</a:t>
            </a:r>
            <a:endParaRPr lang="en-US" sz="1600" dirty="0">
              <a:solidFill>
                <a:srgbClr val="00009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10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Longest prefix match</a:t>
            </a:r>
            <a:endParaRPr lang="en-US" dirty="0"/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3278188" y="2667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128.9.16.0/21</a:t>
            </a:r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4573588" y="2667000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128.9.172.0/21</a:t>
            </a:r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4802188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4116388" y="2286000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128.9.176.0/24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10668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0</a:t>
            </a:r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>
            <a:off x="1219200" y="4114800"/>
            <a:ext cx="6324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7162800" y="43434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2</a:t>
            </a:r>
            <a:r>
              <a:rPr lang="en-US" baseline="30000" dirty="0">
                <a:latin typeface="Times New Roman" charset="0"/>
              </a:rPr>
              <a:t>32</a:t>
            </a:r>
            <a:r>
              <a:rPr lang="en-US" dirty="0">
                <a:latin typeface="Times New Roman" charset="0"/>
              </a:rPr>
              <a:t>-1</a:t>
            </a:r>
          </a:p>
        </p:txBody>
      </p:sp>
      <p:sp>
        <p:nvSpPr>
          <p:cNvPr id="368653" name="Line 13"/>
          <p:cNvSpPr>
            <a:spLocks noChangeShapeType="1"/>
          </p:cNvSpPr>
          <p:nvPr/>
        </p:nvSpPr>
        <p:spPr bwMode="auto">
          <a:xfrm>
            <a:off x="1568450" y="3775075"/>
            <a:ext cx="1725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54" name="Line 14"/>
          <p:cNvSpPr>
            <a:spLocks noChangeShapeType="1"/>
          </p:cNvSpPr>
          <p:nvPr/>
        </p:nvSpPr>
        <p:spPr bwMode="auto">
          <a:xfrm>
            <a:off x="6151563" y="345281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3829050" y="3198813"/>
            <a:ext cx="133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128.9.0.0/16</a:t>
            </a:r>
          </a:p>
        </p:txBody>
      </p:sp>
      <p:sp>
        <p:nvSpPr>
          <p:cNvPr id="368656" name="Text Box 16"/>
          <p:cNvSpPr txBox="1">
            <a:spLocks noChangeArrowheads="1"/>
          </p:cNvSpPr>
          <p:nvPr/>
        </p:nvSpPr>
        <p:spPr bwMode="auto">
          <a:xfrm>
            <a:off x="5791200" y="30368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142.12.0.0/19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839913" y="30686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65.0.0.0/8</a:t>
            </a:r>
          </a:p>
        </p:txBody>
      </p:sp>
      <p:sp>
        <p:nvSpPr>
          <p:cNvPr id="368658" name="Line 18"/>
          <p:cNvSpPr>
            <a:spLocks noChangeShapeType="1"/>
          </p:cNvSpPr>
          <p:nvPr/>
        </p:nvSpPr>
        <p:spPr bwMode="auto">
          <a:xfrm>
            <a:off x="1219200" y="39624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59" name="Line 19"/>
          <p:cNvSpPr>
            <a:spLocks noChangeShapeType="1"/>
          </p:cNvSpPr>
          <p:nvPr/>
        </p:nvSpPr>
        <p:spPr bwMode="auto">
          <a:xfrm>
            <a:off x="7543800" y="39624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60" name="Line 20"/>
          <p:cNvSpPr>
            <a:spLocks noChangeShapeType="1"/>
          </p:cNvSpPr>
          <p:nvPr/>
        </p:nvSpPr>
        <p:spPr bwMode="auto">
          <a:xfrm>
            <a:off x="3735388" y="3581400"/>
            <a:ext cx="1573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61" name="Line 21"/>
          <p:cNvSpPr>
            <a:spLocks noChangeShapeType="1"/>
          </p:cNvSpPr>
          <p:nvPr/>
        </p:nvSpPr>
        <p:spPr bwMode="auto">
          <a:xfrm>
            <a:off x="3811588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662" name="Line 22"/>
          <p:cNvSpPr>
            <a:spLocks noChangeShapeType="1"/>
          </p:cNvSpPr>
          <p:nvPr/>
        </p:nvSpPr>
        <p:spPr bwMode="auto">
          <a:xfrm>
            <a:off x="4725988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664" name="Text Box 24"/>
          <p:cNvSpPr txBox="1">
            <a:spLocks noChangeArrowheads="1"/>
          </p:cNvSpPr>
          <p:nvPr/>
        </p:nvSpPr>
        <p:spPr bwMode="auto">
          <a:xfrm>
            <a:off x="3403600" y="4186246"/>
            <a:ext cx="163195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  <a:latin typeface="Times New Roman" charset="0"/>
              </a:rPr>
              <a:t>128.9.16.14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524000" y="4191009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  <a:latin typeface="Times New Roman" charset="0"/>
              </a:rPr>
              <a:t>65.14.24.120</a:t>
            </a:r>
            <a:endParaRPr lang="en-US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368667" name="Text Box 27"/>
          <p:cNvSpPr txBox="1">
            <a:spLocks noChangeArrowheads="1"/>
          </p:cNvSpPr>
          <p:nvPr/>
        </p:nvSpPr>
        <p:spPr bwMode="auto">
          <a:xfrm>
            <a:off x="1524000" y="5181600"/>
            <a:ext cx="5907088" cy="10064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j-lt"/>
              </a:rPr>
              <a:t>Routing lookup:</a:t>
            </a:r>
            <a:r>
              <a:rPr lang="en-US" sz="200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>
                <a:solidFill>
                  <a:srgbClr val="333300"/>
                </a:solidFill>
                <a:latin typeface="+mj-lt"/>
              </a:rPr>
              <a:t>Find the </a:t>
            </a:r>
            <a:r>
              <a:rPr lang="en-US" sz="2000">
                <a:latin typeface="+mj-lt"/>
              </a:rPr>
              <a:t>longest</a:t>
            </a:r>
            <a:r>
              <a:rPr lang="en-US" sz="2000">
                <a:solidFill>
                  <a:srgbClr val="333300"/>
                </a:solidFill>
                <a:latin typeface="+mj-lt"/>
              </a:rPr>
              <a:t> matching prefix (aka the most specific route) among all prefixes that match the destination address.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2286000" y="3733800"/>
            <a:ext cx="1588" cy="4032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2209800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038600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0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 flipV="1">
            <a:off x="4114800" y="3048000"/>
            <a:ext cx="1588" cy="10128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4" grpId="0"/>
      <p:bldP spid="26" grpId="0"/>
      <p:bldP spid="27" grpId="0" animBg="1"/>
      <p:bldP spid="2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Longest prefix match lookup</a:t>
            </a:r>
            <a:r>
              <a:rPr lang="en-US" dirty="0"/>
              <a:t/>
            </a:r>
            <a:br>
              <a:rPr lang="en-US" dirty="0"/>
            </a:br>
            <a:r>
              <a:rPr lang="en-US" sz="2800" i="1" dirty="0"/>
              <a:t>Binary tries</a:t>
            </a:r>
          </a:p>
        </p:txBody>
      </p:sp>
      <p:sp>
        <p:nvSpPr>
          <p:cNvPr id="335935" name="Rectangle 63"/>
          <p:cNvSpPr>
            <a:spLocks noChangeArrowheads="1"/>
          </p:cNvSpPr>
          <p:nvPr/>
        </p:nvSpPr>
        <p:spPr bwMode="auto">
          <a:xfrm>
            <a:off x="4648200" y="1896646"/>
            <a:ext cx="185737" cy="328612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</a:rPr>
              <a:t>0</a:t>
            </a:r>
            <a:endParaRPr lang="en-US" b="1" i="1" dirty="0">
              <a:solidFill>
                <a:srgbClr val="000099"/>
              </a:solidFill>
            </a:endParaRPr>
          </a:p>
        </p:txBody>
      </p:sp>
      <p:sp>
        <p:nvSpPr>
          <p:cNvPr id="335936" name="Rectangle 64"/>
          <p:cNvSpPr>
            <a:spLocks noChangeArrowheads="1"/>
          </p:cNvSpPr>
          <p:nvPr/>
        </p:nvSpPr>
        <p:spPr bwMode="auto">
          <a:xfrm>
            <a:off x="6091237" y="1872834"/>
            <a:ext cx="185738" cy="328612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</a:rPr>
              <a:t>1</a:t>
            </a:r>
            <a:endParaRPr lang="en-US" b="1" i="1" dirty="0">
              <a:solidFill>
                <a:srgbClr val="000099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74410"/>
              </p:ext>
            </p:extLst>
          </p:nvPr>
        </p:nvGraphicFramePr>
        <p:xfrm>
          <a:off x="533400" y="1600200"/>
          <a:ext cx="1828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11110000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9" name="Group 88"/>
          <p:cNvGrpSpPr/>
          <p:nvPr/>
        </p:nvGrpSpPr>
        <p:grpSpPr>
          <a:xfrm>
            <a:off x="5410200" y="1972846"/>
            <a:ext cx="3557587" cy="4648200"/>
            <a:chOff x="2919413" y="1828800"/>
            <a:chExt cx="3557587" cy="46482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919413" y="1828800"/>
              <a:ext cx="1347787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4267200" y="2362200"/>
              <a:ext cx="11430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H="1">
              <a:off x="3886200" y="2362200"/>
              <a:ext cx="381000" cy="914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3529013" y="3276600"/>
              <a:ext cx="355534" cy="5286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886200" y="3276600"/>
              <a:ext cx="381000" cy="609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3757613" y="3886200"/>
              <a:ext cx="509521" cy="7429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4953000" y="34290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5410200" y="34290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4672014" y="3886200"/>
              <a:ext cx="304799" cy="7397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953000" y="3886200"/>
              <a:ext cx="228600" cy="76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5867400" y="3886200"/>
              <a:ext cx="228600" cy="685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5562600" y="3886200"/>
              <a:ext cx="304800" cy="685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6096000" y="4572000"/>
              <a:ext cx="381000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/>
            <p:nvPr/>
          </p:nvCxnSpPr>
          <p:spPr bwMode="auto">
            <a:xfrm flipH="1">
              <a:off x="5715000" y="4572000"/>
              <a:ext cx="3810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>
              <a:off x="5486400" y="5029200"/>
              <a:ext cx="2286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5334000" y="5486400"/>
              <a:ext cx="1524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>
              <a:off x="5105400" y="6019800"/>
              <a:ext cx="2286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334000" y="6019800"/>
              <a:ext cx="2286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5486400" y="5486400"/>
              <a:ext cx="2286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5715000" y="5029200"/>
              <a:ext cx="3048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4267200" y="3886200"/>
              <a:ext cx="152400" cy="304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Group 87"/>
          <p:cNvGrpSpPr/>
          <p:nvPr/>
        </p:nvGrpSpPr>
        <p:grpSpPr>
          <a:xfrm>
            <a:off x="2741612" y="1515646"/>
            <a:ext cx="2679700" cy="3987800"/>
            <a:chOff x="215900" y="1371600"/>
            <a:chExt cx="2679700" cy="3987800"/>
          </a:xfrm>
        </p:grpSpPr>
        <p:sp>
          <p:nvSpPr>
            <p:cNvPr id="335938" name="Line 66"/>
            <p:cNvSpPr>
              <a:spLocks noChangeShapeType="1"/>
            </p:cNvSpPr>
            <p:nvPr/>
          </p:nvSpPr>
          <p:spPr bwMode="auto">
            <a:xfrm flipV="1">
              <a:off x="215900" y="4914900"/>
              <a:ext cx="228600" cy="4445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39" name="Line 67"/>
            <p:cNvSpPr>
              <a:spLocks noChangeShapeType="1"/>
            </p:cNvSpPr>
            <p:nvPr/>
          </p:nvSpPr>
          <p:spPr bwMode="auto">
            <a:xfrm>
              <a:off x="444500" y="4914900"/>
              <a:ext cx="136525" cy="4445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1" name="Line 69"/>
            <p:cNvSpPr>
              <a:spLocks noChangeShapeType="1"/>
            </p:cNvSpPr>
            <p:nvPr/>
          </p:nvSpPr>
          <p:spPr bwMode="auto">
            <a:xfrm flipV="1">
              <a:off x="444500" y="3987800"/>
              <a:ext cx="188913" cy="9271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2" name="Line 70"/>
            <p:cNvSpPr>
              <a:spLocks noChangeShapeType="1"/>
            </p:cNvSpPr>
            <p:nvPr/>
          </p:nvSpPr>
          <p:spPr bwMode="auto">
            <a:xfrm>
              <a:off x="633413" y="3978275"/>
              <a:ext cx="457200" cy="90487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3" name="Line 71"/>
            <p:cNvSpPr>
              <a:spLocks noChangeShapeType="1"/>
            </p:cNvSpPr>
            <p:nvPr/>
          </p:nvSpPr>
          <p:spPr bwMode="auto">
            <a:xfrm flipV="1">
              <a:off x="862013" y="4892675"/>
              <a:ext cx="228600" cy="4445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4" name="Line 72"/>
            <p:cNvSpPr>
              <a:spLocks noChangeShapeType="1"/>
            </p:cNvSpPr>
            <p:nvPr/>
          </p:nvSpPr>
          <p:spPr bwMode="auto">
            <a:xfrm>
              <a:off x="1090613" y="4892675"/>
              <a:ext cx="136525" cy="4445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7" name="Line 75"/>
            <p:cNvSpPr>
              <a:spLocks noChangeShapeType="1"/>
            </p:cNvSpPr>
            <p:nvPr/>
          </p:nvSpPr>
          <p:spPr bwMode="auto">
            <a:xfrm flipV="1">
              <a:off x="633413" y="3302000"/>
              <a:ext cx="457200" cy="67627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8" name="Line 76"/>
            <p:cNvSpPr>
              <a:spLocks noChangeShapeType="1"/>
            </p:cNvSpPr>
            <p:nvPr/>
          </p:nvSpPr>
          <p:spPr bwMode="auto">
            <a:xfrm>
              <a:off x="1090613" y="3314700"/>
              <a:ext cx="255587" cy="51276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54" name="Line 82"/>
            <p:cNvSpPr>
              <a:spLocks noChangeShapeType="1"/>
            </p:cNvSpPr>
            <p:nvPr/>
          </p:nvSpPr>
          <p:spPr bwMode="auto">
            <a:xfrm flipV="1">
              <a:off x="1090613" y="2387600"/>
              <a:ext cx="457200" cy="9271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55" name="Line 83"/>
            <p:cNvSpPr>
              <a:spLocks noChangeShapeType="1"/>
            </p:cNvSpPr>
            <p:nvPr/>
          </p:nvSpPr>
          <p:spPr bwMode="auto">
            <a:xfrm>
              <a:off x="1547813" y="2387600"/>
              <a:ext cx="509587" cy="8890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56" name="Line 84"/>
            <p:cNvSpPr>
              <a:spLocks noChangeShapeType="1"/>
            </p:cNvSpPr>
            <p:nvPr/>
          </p:nvSpPr>
          <p:spPr bwMode="auto">
            <a:xfrm>
              <a:off x="2057400" y="3276600"/>
              <a:ext cx="409575" cy="48418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57" name="Line 85"/>
            <p:cNvSpPr>
              <a:spLocks noChangeShapeType="1"/>
            </p:cNvSpPr>
            <p:nvPr/>
          </p:nvSpPr>
          <p:spPr bwMode="auto">
            <a:xfrm flipH="1">
              <a:off x="1547813" y="3244850"/>
              <a:ext cx="484187" cy="6477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58" name="Line 86"/>
            <p:cNvSpPr>
              <a:spLocks noChangeShapeType="1"/>
            </p:cNvSpPr>
            <p:nvPr/>
          </p:nvSpPr>
          <p:spPr bwMode="auto">
            <a:xfrm>
              <a:off x="1547813" y="3887788"/>
              <a:ext cx="314325" cy="8509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flipV="1">
              <a:off x="2895600" y="13716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335954" idx="1"/>
            </p:cNvCxnSpPr>
            <p:nvPr/>
          </p:nvCxnSpPr>
          <p:spPr bwMode="auto">
            <a:xfrm flipH="1">
              <a:off x="1547813" y="1828800"/>
              <a:ext cx="1347787" cy="558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Group 89"/>
          <p:cNvGrpSpPr/>
          <p:nvPr/>
        </p:nvGrpSpPr>
        <p:grpSpPr>
          <a:xfrm>
            <a:off x="2970212" y="3841334"/>
            <a:ext cx="4692650" cy="2940466"/>
            <a:chOff x="444500" y="3697288"/>
            <a:chExt cx="4692650" cy="2940466"/>
          </a:xfrm>
        </p:grpSpPr>
        <p:sp>
          <p:nvSpPr>
            <p:cNvPr id="335929" name="Rectangle 57"/>
            <p:cNvSpPr>
              <a:spLocks noChangeArrowheads="1"/>
            </p:cNvSpPr>
            <p:nvPr/>
          </p:nvSpPr>
          <p:spPr bwMode="auto">
            <a:xfrm>
              <a:off x="1840075" y="4738688"/>
              <a:ext cx="213988" cy="338554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e</a:t>
              </a:r>
              <a:endParaRPr lang="en-US" sz="1800" i="1">
                <a:latin typeface="+mj-lt"/>
              </a:endParaRPr>
            </a:p>
          </p:txBody>
        </p:sp>
        <p:sp>
          <p:nvSpPr>
            <p:cNvPr id="335930" name="Rectangle 58"/>
            <p:cNvSpPr>
              <a:spLocks noChangeArrowheads="1"/>
            </p:cNvSpPr>
            <p:nvPr/>
          </p:nvSpPr>
          <p:spPr bwMode="auto">
            <a:xfrm>
              <a:off x="2467341" y="3773488"/>
              <a:ext cx="156431" cy="338554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f</a:t>
              </a:r>
              <a:endParaRPr lang="en-US" sz="1800" i="1">
                <a:latin typeface="+mj-lt"/>
              </a:endParaRPr>
            </a:p>
          </p:txBody>
        </p:sp>
        <p:sp>
          <p:nvSpPr>
            <p:cNvPr id="335931" name="Rectangle 59"/>
            <p:cNvSpPr>
              <a:spLocks noChangeArrowheads="1"/>
            </p:cNvSpPr>
            <p:nvPr/>
          </p:nvSpPr>
          <p:spPr bwMode="auto">
            <a:xfrm>
              <a:off x="3255871" y="3735388"/>
              <a:ext cx="204971" cy="338554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g</a:t>
              </a:r>
              <a:endParaRPr lang="en-US" sz="1800" i="1">
                <a:latin typeface="+mj-lt"/>
              </a:endParaRPr>
            </a:p>
          </p:txBody>
        </p:sp>
        <p:sp>
          <p:nvSpPr>
            <p:cNvPr id="335932" name="Rectangle 60"/>
            <p:cNvSpPr>
              <a:spLocks noChangeArrowheads="1"/>
            </p:cNvSpPr>
            <p:nvPr/>
          </p:nvSpPr>
          <p:spPr bwMode="auto">
            <a:xfrm>
              <a:off x="3405003" y="4560888"/>
              <a:ext cx="224208" cy="338554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h</a:t>
              </a:r>
              <a:endParaRPr lang="en-US" sz="1800" i="1">
                <a:latin typeface="+mj-lt"/>
              </a:endParaRPr>
            </a:p>
          </p:txBody>
        </p:sp>
        <p:sp>
          <p:nvSpPr>
            <p:cNvPr id="335933" name="Rectangle 61"/>
            <p:cNvSpPr>
              <a:spLocks noChangeArrowheads="1"/>
            </p:cNvSpPr>
            <p:nvPr/>
          </p:nvSpPr>
          <p:spPr bwMode="auto">
            <a:xfrm>
              <a:off x="4724549" y="4625975"/>
              <a:ext cx="134640" cy="338554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i</a:t>
              </a:r>
              <a:endParaRPr lang="en-US" sz="1800" i="1">
                <a:latin typeface="+mj-lt"/>
              </a:endParaRPr>
            </a:p>
          </p:txBody>
        </p:sp>
        <p:sp>
          <p:nvSpPr>
            <p:cNvPr id="335934" name="Rectangle 62"/>
            <p:cNvSpPr>
              <a:spLocks noChangeArrowheads="1"/>
            </p:cNvSpPr>
            <p:nvPr/>
          </p:nvSpPr>
          <p:spPr bwMode="auto">
            <a:xfrm>
              <a:off x="4857226" y="6299200"/>
              <a:ext cx="145510" cy="338554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j</a:t>
              </a:r>
              <a:endParaRPr lang="en-US" sz="1800" i="1">
                <a:latin typeface="+mj-lt"/>
              </a:endParaRPr>
            </a:p>
          </p:txBody>
        </p:sp>
        <p:sp>
          <p:nvSpPr>
            <p:cNvPr id="335953" name="Text Box 81"/>
            <p:cNvSpPr txBox="1">
              <a:spLocks noChangeArrowheads="1"/>
            </p:cNvSpPr>
            <p:nvPr/>
          </p:nvSpPr>
          <p:spPr bwMode="auto">
            <a:xfrm>
              <a:off x="1152525" y="3806825"/>
              <a:ext cx="349825" cy="461665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335961" name="Oval 89"/>
            <p:cNvSpPr>
              <a:spLocks noChangeArrowheads="1"/>
            </p:cNvSpPr>
            <p:nvPr/>
          </p:nvSpPr>
          <p:spPr bwMode="auto">
            <a:xfrm>
              <a:off x="3438525" y="3786188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62" name="Oval 90"/>
            <p:cNvSpPr>
              <a:spLocks noChangeArrowheads="1"/>
            </p:cNvSpPr>
            <p:nvPr/>
          </p:nvSpPr>
          <p:spPr bwMode="auto">
            <a:xfrm>
              <a:off x="3665538" y="4610100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63" name="Oval 91"/>
            <p:cNvSpPr>
              <a:spLocks noChangeArrowheads="1"/>
            </p:cNvSpPr>
            <p:nvPr/>
          </p:nvSpPr>
          <p:spPr bwMode="auto">
            <a:xfrm>
              <a:off x="4592638" y="4625975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64" name="Oval 92"/>
            <p:cNvSpPr>
              <a:spLocks noChangeArrowheads="1"/>
            </p:cNvSpPr>
            <p:nvPr/>
          </p:nvSpPr>
          <p:spPr bwMode="auto">
            <a:xfrm>
              <a:off x="5029200" y="6477000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0" name="Oval 68"/>
            <p:cNvSpPr>
              <a:spLocks noChangeArrowheads="1"/>
            </p:cNvSpPr>
            <p:nvPr/>
          </p:nvSpPr>
          <p:spPr bwMode="auto">
            <a:xfrm>
              <a:off x="525463" y="5297488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5" name="Oval 73"/>
            <p:cNvSpPr>
              <a:spLocks noChangeArrowheads="1"/>
            </p:cNvSpPr>
            <p:nvPr/>
          </p:nvSpPr>
          <p:spPr bwMode="auto">
            <a:xfrm>
              <a:off x="803275" y="5308600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6" name="Oval 74"/>
            <p:cNvSpPr>
              <a:spLocks noChangeArrowheads="1"/>
            </p:cNvSpPr>
            <p:nvPr/>
          </p:nvSpPr>
          <p:spPr bwMode="auto">
            <a:xfrm>
              <a:off x="1152525" y="5308600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50" name="Text Box 78"/>
            <p:cNvSpPr txBox="1">
              <a:spLocks noChangeArrowheads="1"/>
            </p:cNvSpPr>
            <p:nvPr/>
          </p:nvSpPr>
          <p:spPr bwMode="auto">
            <a:xfrm>
              <a:off x="444500" y="5394325"/>
              <a:ext cx="336601" cy="461665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a</a:t>
              </a:r>
            </a:p>
          </p:txBody>
        </p:sp>
        <p:sp>
          <p:nvSpPr>
            <p:cNvPr id="335951" name="Text Box 79"/>
            <p:cNvSpPr txBox="1">
              <a:spLocks noChangeArrowheads="1"/>
            </p:cNvSpPr>
            <p:nvPr/>
          </p:nvSpPr>
          <p:spPr bwMode="auto">
            <a:xfrm>
              <a:off x="727075" y="5407025"/>
              <a:ext cx="349825" cy="461665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335952" name="Text Box 80"/>
            <p:cNvSpPr txBox="1">
              <a:spLocks noChangeArrowheads="1"/>
            </p:cNvSpPr>
            <p:nvPr/>
          </p:nvSpPr>
          <p:spPr bwMode="auto">
            <a:xfrm>
              <a:off x="1009650" y="5407025"/>
              <a:ext cx="314810" cy="461665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335959" name="Oval 87"/>
            <p:cNvSpPr>
              <a:spLocks noChangeArrowheads="1"/>
            </p:cNvSpPr>
            <p:nvPr/>
          </p:nvSpPr>
          <p:spPr bwMode="auto">
            <a:xfrm>
              <a:off x="2413000" y="3697288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60" name="Oval 88"/>
            <p:cNvSpPr>
              <a:spLocks noChangeArrowheads="1"/>
            </p:cNvSpPr>
            <p:nvPr/>
          </p:nvSpPr>
          <p:spPr bwMode="auto">
            <a:xfrm>
              <a:off x="1808163" y="4673600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949" name="Oval 77"/>
            <p:cNvSpPr>
              <a:spLocks noChangeArrowheads="1"/>
            </p:cNvSpPr>
            <p:nvPr/>
          </p:nvSpPr>
          <p:spPr bwMode="auto">
            <a:xfrm>
              <a:off x="1292225" y="3762375"/>
              <a:ext cx="107950" cy="130175"/>
            </a:xfrm>
            <a:prstGeom prst="ellipse">
              <a:avLst/>
            </a:prstGeom>
            <a:solidFill>
              <a:srgbClr val="CC33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09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Longest prefix match lookup</a:t>
            </a:r>
            <a:r>
              <a:rPr lang="en-US" dirty="0"/>
              <a:t/>
            </a:r>
            <a:br>
              <a:rPr lang="en-US" dirty="0"/>
            </a:br>
            <a:r>
              <a:rPr lang="en-US" sz="2800" i="1" dirty="0" smtClean="0"/>
              <a:t>Ternary Content Addressable Memory (TCAM)</a:t>
            </a:r>
            <a:endParaRPr lang="en-US" sz="28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03383"/>
              </p:ext>
            </p:extLst>
          </p:nvPr>
        </p:nvGraphicFramePr>
        <p:xfrm>
          <a:off x="1676400" y="1549400"/>
          <a:ext cx="1828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11110000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53741"/>
              </p:ext>
            </p:extLst>
          </p:nvPr>
        </p:nvGraphicFramePr>
        <p:xfrm>
          <a:off x="5257800" y="1524000"/>
          <a:ext cx="18288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Prefix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00001XXX</a:t>
                      </a:r>
                    </a:p>
                    <a:p>
                      <a:pPr algn="l"/>
                      <a:r>
                        <a:rPr lang="en-US" sz="1600" dirty="0" smtClean="0"/>
                        <a:t>11111000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00010XXX</a:t>
                      </a:r>
                    </a:p>
                    <a:p>
                      <a:pPr algn="l"/>
                      <a:r>
                        <a:rPr lang="en-US" sz="1600" dirty="0" smtClean="0"/>
                        <a:t>11111000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00011XXX</a:t>
                      </a:r>
                    </a:p>
                    <a:p>
                      <a:pPr algn="l"/>
                      <a:r>
                        <a:rPr lang="en-US" sz="1600" dirty="0" smtClean="0"/>
                        <a:t>11111000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001XXXXX</a:t>
                      </a:r>
                    </a:p>
                    <a:p>
                      <a:pPr algn="l"/>
                      <a:r>
                        <a:rPr lang="en-US" sz="1600" dirty="0" smtClean="0"/>
                        <a:t>11100000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0101XXXX</a:t>
                      </a:r>
                    </a:p>
                    <a:p>
                      <a:pPr algn="l"/>
                      <a:r>
                        <a:rPr lang="en-US" sz="1600" dirty="0" smtClean="0"/>
                        <a:t>11110000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11110000</a:t>
                      </a:r>
                    </a:p>
                    <a:p>
                      <a:pPr algn="l"/>
                      <a:r>
                        <a:rPr lang="en-US" sz="1600" dirty="0" smtClean="0"/>
                        <a:t>11111111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769277" y="2960469"/>
            <a:ext cx="1336123" cy="1179731"/>
            <a:chOff x="3769277" y="2960469"/>
            <a:chExt cx="1336123" cy="1179731"/>
          </a:xfrm>
        </p:grpSpPr>
        <p:sp>
          <p:nvSpPr>
            <p:cNvPr id="3" name="Right Arrow 2"/>
            <p:cNvSpPr/>
            <p:nvPr/>
          </p:nvSpPr>
          <p:spPr bwMode="auto">
            <a:xfrm>
              <a:off x="4038600" y="3606800"/>
              <a:ext cx="8382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69277" y="2960469"/>
              <a:ext cx="1336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j-lt"/>
                </a:rPr>
                <a:t>Binary value</a:t>
              </a:r>
            </a:p>
            <a:p>
              <a:pPr algn="ctr"/>
              <a:r>
                <a:rPr lang="en-US" sz="1800" dirty="0" smtClean="0">
                  <a:latin typeface="+mj-lt"/>
                </a:rPr>
                <a:t>+ Mask</a:t>
              </a:r>
              <a:endParaRPr lang="en-US" sz="1800" dirty="0">
                <a:latin typeface="+mj-lt"/>
              </a:endParaRPr>
            </a:p>
          </p:txBody>
        </p:sp>
      </p:grp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1941512" y="5997714"/>
            <a:ext cx="5907088" cy="70788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Routing lookup: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Compare address against every masked </a:t>
            </a:r>
            <a:r>
              <a:rPr lang="en-US" sz="2000" dirty="0" smtClean="0">
                <a:latin typeface="+mj-lt"/>
              </a:rPr>
              <a:t>entry at </a:t>
            </a:r>
            <a:r>
              <a:rPr lang="en-US" sz="2000" dirty="0">
                <a:latin typeface="+mj-lt"/>
              </a:rPr>
              <a:t>the same </a:t>
            </a:r>
            <a:r>
              <a:rPr lang="en-US" sz="2000" dirty="0" smtClean="0">
                <a:latin typeface="+mj-lt"/>
              </a:rPr>
              <a:t>time.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917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Address: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or abstract lookups: &lt;Match, Action&gt;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Generalization of lookups and forwarding action in switches, routers, firewalls,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83B6-92F4-494F-9F1D-BD99F394F2F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02646"/>
              </p:ext>
            </p:extLst>
          </p:nvPr>
        </p:nvGraphicFramePr>
        <p:xfrm>
          <a:off x="1524000" y="2773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en-US" baseline="0" dirty="0" smtClean="0"/>
                        <a:t> DA = 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 to port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 DA = 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baseline="0" dirty="0" smtClean="0"/>
                        <a:t> IP DA =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packet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8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switches perform two basic operations: </a:t>
            </a:r>
          </a:p>
          <a:p>
            <a:pPr lvl="1"/>
            <a:r>
              <a:rPr lang="en-US" sz="2400" dirty="0" smtClean="0"/>
              <a:t>Lookup addresses in a forwarding table</a:t>
            </a:r>
          </a:p>
          <a:p>
            <a:pPr lvl="1"/>
            <a:r>
              <a:rPr lang="en-US" sz="2400" dirty="0" smtClean="0"/>
              <a:t>Switching to the correct egress port</a:t>
            </a:r>
          </a:p>
          <a:p>
            <a:pPr lvl="1"/>
            <a:endParaRPr lang="en-US" dirty="0"/>
          </a:p>
          <a:p>
            <a:r>
              <a:rPr lang="en-US" dirty="0" smtClean="0"/>
              <a:t>At a high level, Ethernet switches and Internet routers perform similar operations</a:t>
            </a:r>
          </a:p>
          <a:p>
            <a:endParaRPr lang="en-US" dirty="0"/>
          </a:p>
          <a:p>
            <a:r>
              <a:rPr lang="en-US" dirty="0" smtClean="0"/>
              <a:t>Address lookup is very different in switches and routers.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0D90-96B9-DC48-8428-5ED7CC12171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What does a packet switch look like?</a:t>
            </a:r>
          </a:p>
          <a:p>
            <a:endParaRPr lang="en-US" dirty="0" smtClean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What does a packet switch do?</a:t>
            </a:r>
          </a:p>
          <a:p>
            <a:pPr marL="857250" lvl="1" indent="-288925"/>
            <a:r>
              <a:rPr lang="en-US" sz="2400" dirty="0" smtClean="0"/>
              <a:t>Ethernet switch</a:t>
            </a:r>
          </a:p>
          <a:p>
            <a:pPr marL="857250" lvl="1" indent="-288925"/>
            <a:r>
              <a:rPr lang="en-US" sz="2400" dirty="0" smtClean="0"/>
              <a:t>Internet router</a:t>
            </a:r>
            <a:endParaRPr lang="en-US" dirty="0" smtClean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How address lookup works</a:t>
            </a:r>
          </a:p>
          <a:p>
            <a:pPr marL="857250" lvl="1" indent="-288925"/>
            <a:r>
              <a:rPr lang="en-US" sz="2400" dirty="0" smtClean="0"/>
              <a:t>Ethernet switch</a:t>
            </a:r>
          </a:p>
          <a:p>
            <a:pPr marL="857250" lvl="1" indent="-288925"/>
            <a:r>
              <a:rPr lang="en-US" sz="2400" dirty="0" smtClean="0"/>
              <a:t>Internet router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83B6-92F4-494F-9F1D-BD99F394F2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1600200" y="19050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Packet Switch</a:t>
            </a:r>
            <a:endParaRPr lang="en-US" dirty="0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2057400" y="2438400"/>
            <a:ext cx="1752600" cy="1295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j-lt"/>
              </a:rPr>
              <a:t>Lookup</a:t>
            </a:r>
          </a:p>
          <a:p>
            <a:pPr algn="ctr"/>
            <a:r>
              <a:rPr lang="en-US" dirty="0" smtClean="0">
                <a:latin typeface="+mj-lt"/>
              </a:rPr>
              <a:t>Address</a:t>
            </a:r>
            <a:endParaRPr lang="en-US" dirty="0">
              <a:latin typeface="+mj-lt"/>
            </a:endParaRPr>
          </a:p>
        </p:txBody>
      </p:sp>
      <p:sp>
        <p:nvSpPr>
          <p:cNvPr id="314379" name="Line 11"/>
          <p:cNvSpPr>
            <a:spLocks noChangeShapeType="1"/>
          </p:cNvSpPr>
          <p:nvPr/>
        </p:nvSpPr>
        <p:spPr bwMode="auto">
          <a:xfrm>
            <a:off x="304800" y="3048000"/>
            <a:ext cx="1752600" cy="0"/>
          </a:xfrm>
          <a:prstGeom prst="line">
            <a:avLst/>
          </a:prstGeom>
          <a:noFill/>
          <a:ln w="762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2438400"/>
            <a:ext cx="1447800" cy="381000"/>
            <a:chOff x="304800" y="2438400"/>
            <a:chExt cx="1447800" cy="381000"/>
          </a:xfrm>
        </p:grpSpPr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>
              <a:off x="304800" y="2438400"/>
              <a:ext cx="1447800" cy="381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>
                  <a:latin typeface="+mj-lt"/>
                </a:rPr>
                <a:t>Data</a:t>
              </a:r>
            </a:p>
          </p:txBody>
        </p:sp>
        <p:sp>
          <p:nvSpPr>
            <p:cNvPr id="314381" name="Rectangle 13"/>
            <p:cNvSpPr>
              <a:spLocks noChangeArrowheads="1"/>
            </p:cNvSpPr>
            <p:nvPr/>
          </p:nvSpPr>
          <p:spPr bwMode="auto">
            <a:xfrm>
              <a:off x="1219200" y="2438400"/>
              <a:ext cx="533400" cy="38100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5257800" y="3048000"/>
            <a:ext cx="3505200" cy="0"/>
          </a:xfrm>
          <a:prstGeom prst="line">
            <a:avLst/>
          </a:prstGeom>
          <a:noFill/>
          <a:ln w="762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03413" y="3733800"/>
            <a:ext cx="2165341" cy="2362200"/>
            <a:chOff x="1903413" y="3733800"/>
            <a:chExt cx="2165341" cy="2362200"/>
          </a:xfrm>
        </p:grpSpPr>
        <p:grpSp>
          <p:nvGrpSpPr>
            <p:cNvPr id="314395" name="Group 27"/>
            <p:cNvGrpSpPr>
              <a:grpSpLocks/>
            </p:cNvGrpSpPr>
            <p:nvPr/>
          </p:nvGrpSpPr>
          <p:grpSpPr bwMode="auto">
            <a:xfrm>
              <a:off x="1903413" y="3733800"/>
              <a:ext cx="1754188" cy="2362200"/>
              <a:chOff x="1199" y="2352"/>
              <a:chExt cx="1105" cy="1488"/>
            </a:xfrm>
          </p:grpSpPr>
          <p:grpSp>
            <p:nvGrpSpPr>
              <p:cNvPr id="314394" name="Group 26"/>
              <p:cNvGrpSpPr>
                <a:grpSpLocks/>
              </p:cNvGrpSpPr>
              <p:nvPr/>
            </p:nvGrpSpPr>
            <p:grpSpPr bwMode="auto">
              <a:xfrm>
                <a:off x="1199" y="2352"/>
                <a:ext cx="721" cy="720"/>
                <a:chOff x="1199" y="2352"/>
                <a:chExt cx="721" cy="720"/>
              </a:xfrm>
            </p:grpSpPr>
            <p:sp>
              <p:nvSpPr>
                <p:cNvPr id="31438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536" y="2352"/>
                  <a:ext cx="0" cy="720"/>
                </a:xfrm>
                <a:prstGeom prst="line">
                  <a:avLst/>
                </a:prstGeom>
                <a:noFill/>
                <a:ln w="381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439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199" y="2448"/>
                  <a:ext cx="721" cy="368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+mj-lt"/>
                    </a:rPr>
                    <a:t>Destination</a:t>
                  </a:r>
                </a:p>
                <a:p>
                  <a:pPr algn="ctr"/>
                  <a:r>
                    <a:rPr lang="en-US" sz="1600" dirty="0" smtClean="0">
                      <a:latin typeface="+mj-lt"/>
                    </a:rPr>
                    <a:t>Address</a:t>
                  </a:r>
                  <a:endParaRPr lang="en-US" sz="1600" dirty="0">
                    <a:latin typeface="+mj-lt"/>
                  </a:endParaRPr>
                </a:p>
              </p:txBody>
            </p:sp>
          </p:grpSp>
          <p:sp>
            <p:nvSpPr>
              <p:cNvPr id="314387" name="Rectangle 19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912" cy="768"/>
              </a:xfrm>
              <a:prstGeom prst="rect">
                <a:avLst/>
              </a:prstGeom>
              <a:solidFill>
                <a:schemeClr val="folHlink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Forwarding</a:t>
                </a:r>
                <a:endParaRPr lang="en-US" dirty="0">
                  <a:latin typeface="+mj-lt"/>
                </a:endParaRPr>
              </a:p>
              <a:p>
                <a:pPr algn="ctr"/>
                <a:r>
                  <a:rPr lang="en-US" dirty="0">
                    <a:latin typeface="+mj-lt"/>
                  </a:rPr>
                  <a:t>Table</a:t>
                </a:r>
              </a:p>
            </p:txBody>
          </p:sp>
        </p:grpSp>
        <p:grpSp>
          <p:nvGrpSpPr>
            <p:cNvPr id="314396" name="Group 28"/>
            <p:cNvGrpSpPr>
              <a:grpSpLocks/>
            </p:cNvGrpSpPr>
            <p:nvPr/>
          </p:nvGrpSpPr>
          <p:grpSpPr bwMode="auto">
            <a:xfrm>
              <a:off x="3011482" y="3733800"/>
              <a:ext cx="1057272" cy="1143000"/>
              <a:chOff x="1897" y="2352"/>
              <a:chExt cx="666" cy="720"/>
            </a:xfrm>
            <a:solidFill>
              <a:srgbClr val="BFBFBF"/>
            </a:solidFill>
          </p:grpSpPr>
          <p:sp>
            <p:nvSpPr>
              <p:cNvPr id="314391" name="Line 23"/>
              <p:cNvSpPr>
                <a:spLocks noChangeShapeType="1"/>
              </p:cNvSpPr>
              <p:nvPr/>
            </p:nvSpPr>
            <p:spPr bwMode="auto">
              <a:xfrm flipH="1" flipV="1">
                <a:off x="2160" y="2352"/>
                <a:ext cx="0" cy="72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4393" name="Text Box 25"/>
              <p:cNvSpPr txBox="1">
                <a:spLocks noChangeArrowheads="1"/>
              </p:cNvSpPr>
              <p:nvPr/>
            </p:nvSpPr>
            <p:spPr bwMode="auto">
              <a:xfrm>
                <a:off x="1897" y="2523"/>
                <a:ext cx="666" cy="21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Egress link</a:t>
                </a:r>
                <a:endParaRPr lang="en-US" sz="1600" dirty="0">
                  <a:latin typeface="+mj-lt"/>
                </a:endParaRPr>
              </a:p>
            </p:txBody>
          </p:sp>
        </p:grpSp>
      </p:grp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5608638" y="2438400"/>
            <a:ext cx="1371600" cy="12652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+mj-lt"/>
              </a:rPr>
              <a:t>Queue</a:t>
            </a:r>
          </a:p>
          <a:p>
            <a:pPr algn="ctr"/>
            <a:r>
              <a:rPr lang="en-US">
                <a:latin typeface="+mj-lt"/>
              </a:rPr>
              <a:t>Packet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2438" y="3733800"/>
            <a:ext cx="1447800" cy="2362200"/>
            <a:chOff x="5532438" y="3733800"/>
            <a:chExt cx="1447800" cy="2362200"/>
          </a:xfrm>
        </p:grpSpPr>
        <p:grpSp>
          <p:nvGrpSpPr>
            <p:cNvPr id="314408" name="Group 40"/>
            <p:cNvGrpSpPr>
              <a:grpSpLocks/>
            </p:cNvGrpSpPr>
            <p:nvPr/>
          </p:nvGrpSpPr>
          <p:grpSpPr bwMode="auto">
            <a:xfrm>
              <a:off x="5532438" y="3733800"/>
              <a:ext cx="1447800" cy="2362200"/>
              <a:chOff x="3485" y="2112"/>
              <a:chExt cx="912" cy="1488"/>
            </a:xfrm>
          </p:grpSpPr>
          <p:sp>
            <p:nvSpPr>
              <p:cNvPr id="314400" name="Rectangle 32"/>
              <p:cNvSpPr>
                <a:spLocks noChangeArrowheads="1"/>
              </p:cNvSpPr>
              <p:nvPr/>
            </p:nvSpPr>
            <p:spPr bwMode="auto">
              <a:xfrm>
                <a:off x="3485" y="2832"/>
                <a:ext cx="912" cy="768"/>
              </a:xfrm>
              <a:prstGeom prst="rect">
                <a:avLst/>
              </a:prstGeom>
              <a:solidFill>
                <a:schemeClr val="folHlink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+mj-lt"/>
                  </a:rPr>
                  <a:t>Buffer</a:t>
                </a:r>
              </a:p>
              <a:p>
                <a:pPr algn="ctr"/>
                <a:r>
                  <a:rPr lang="en-US">
                    <a:latin typeface="+mj-lt"/>
                  </a:rPr>
                  <a:t>Memory</a:t>
                </a:r>
              </a:p>
            </p:txBody>
          </p:sp>
          <p:sp>
            <p:nvSpPr>
              <p:cNvPr id="314402" name="Line 34"/>
              <p:cNvSpPr>
                <a:spLocks noChangeShapeType="1"/>
              </p:cNvSpPr>
              <p:nvPr/>
            </p:nvSpPr>
            <p:spPr bwMode="auto">
              <a:xfrm flipH="1">
                <a:off x="3744" y="211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314405" name="Line 37"/>
            <p:cNvSpPr>
              <a:spLocks noChangeShapeType="1"/>
            </p:cNvSpPr>
            <p:nvPr/>
          </p:nvSpPr>
          <p:spPr bwMode="auto">
            <a:xfrm flipH="1" flipV="1">
              <a:off x="6629400" y="3733800"/>
              <a:ext cx="0" cy="11430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3810000" y="2438400"/>
            <a:ext cx="1447800" cy="1295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+mj-lt"/>
              </a:rPr>
              <a:t>Update</a:t>
            </a:r>
          </a:p>
          <a:p>
            <a:pPr algn="ctr"/>
            <a:r>
              <a:rPr lang="en-US">
                <a:latin typeface="+mj-lt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04689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Generic </a:t>
            </a:r>
            <a:r>
              <a:rPr lang="en-US" dirty="0" smtClean="0">
                <a:latin typeface="+mj-lt"/>
              </a:rPr>
              <a:t>Packet Switch</a:t>
            </a:r>
            <a:endParaRPr lang="en-US" dirty="0">
              <a:latin typeface="+mj-lt"/>
            </a:endParaRPr>
          </a:p>
        </p:txBody>
      </p:sp>
      <p:grpSp>
        <p:nvGrpSpPr>
          <p:cNvPr id="365600" name="Group 32"/>
          <p:cNvGrpSpPr>
            <a:grpSpLocks/>
          </p:cNvGrpSpPr>
          <p:nvPr/>
        </p:nvGrpSpPr>
        <p:grpSpPr bwMode="auto">
          <a:xfrm>
            <a:off x="2133600" y="1295400"/>
            <a:ext cx="2057400" cy="1524000"/>
            <a:chOff x="1104" y="816"/>
            <a:chExt cx="1296" cy="960"/>
          </a:xfrm>
        </p:grpSpPr>
        <p:sp>
          <p:nvSpPr>
            <p:cNvPr id="365570" name="Rectangle 2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 dirty="0">
                  <a:latin typeface="+mj-lt"/>
                </a:rPr>
                <a:t>Lookup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Address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>
                  <a:latin typeface="+mj-lt"/>
                </a:rPr>
                <a:t>Update</a:t>
              </a:r>
            </a:p>
            <a:p>
              <a:pPr algn="ctr"/>
              <a:r>
                <a:rPr lang="en-US" sz="1000">
                  <a:latin typeface="+mj-lt"/>
                </a:rPr>
                <a:t>Header</a:t>
              </a:r>
            </a:p>
          </p:txBody>
        </p:sp>
        <p:sp>
          <p:nvSpPr>
            <p:cNvPr id="365574" name="Text Box 6"/>
            <p:cNvSpPr txBox="1">
              <a:spLocks noChangeArrowheads="1"/>
            </p:cNvSpPr>
            <p:nvPr/>
          </p:nvSpPr>
          <p:spPr bwMode="auto">
            <a:xfrm>
              <a:off x="1248" y="864"/>
              <a:ext cx="11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200" dirty="0">
                <a:latin typeface="+mj-lt"/>
              </a:endParaRP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000" dirty="0" smtClean="0">
                  <a:latin typeface="+mj-lt"/>
                </a:rPr>
                <a:t>Forwarding</a:t>
              </a:r>
              <a:endParaRPr lang="en-US" sz="1000" dirty="0">
                <a:latin typeface="+mj-lt"/>
              </a:endParaRPr>
            </a:p>
            <a:p>
              <a:pPr algn="ctr"/>
              <a:r>
                <a:rPr lang="en-US" sz="1000" dirty="0">
                  <a:latin typeface="+mj-lt"/>
                </a:rPr>
                <a:t>Table</a:t>
              </a:r>
            </a:p>
          </p:txBody>
        </p:sp>
        <p:sp>
          <p:nvSpPr>
            <p:cNvPr id="365587" name="Line 19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5590" name="Line 22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365601" name="Group 33"/>
          <p:cNvGrpSpPr>
            <a:grpSpLocks/>
          </p:cNvGrpSpPr>
          <p:nvPr/>
        </p:nvGrpSpPr>
        <p:grpSpPr bwMode="auto">
          <a:xfrm>
            <a:off x="2133600" y="2895600"/>
            <a:ext cx="2057400" cy="1524000"/>
            <a:chOff x="1104" y="816"/>
            <a:chExt cx="1296" cy="960"/>
          </a:xfrm>
        </p:grpSpPr>
        <p:sp>
          <p:nvSpPr>
            <p:cNvPr id="365602" name="Rectangle 34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5603" name="Rectangle 35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 dirty="0">
                  <a:latin typeface="+mj-lt"/>
                </a:rPr>
                <a:t>Lookup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Address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65604" name="Rectangle 36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>
                  <a:latin typeface="+mj-lt"/>
                </a:rPr>
                <a:t>Update</a:t>
              </a:r>
            </a:p>
            <a:p>
              <a:pPr algn="ctr"/>
              <a:r>
                <a:rPr lang="en-US" sz="1000">
                  <a:latin typeface="+mj-lt"/>
                </a:rPr>
                <a:t>Header</a:t>
              </a:r>
            </a:p>
          </p:txBody>
        </p:sp>
        <p:sp>
          <p:nvSpPr>
            <p:cNvPr id="365605" name="Text Box 37"/>
            <p:cNvSpPr txBox="1">
              <a:spLocks noChangeArrowheads="1"/>
            </p:cNvSpPr>
            <p:nvPr/>
          </p:nvSpPr>
          <p:spPr bwMode="auto">
            <a:xfrm>
              <a:off x="1248" y="864"/>
              <a:ext cx="11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200" dirty="0">
                <a:latin typeface="+mj-lt"/>
              </a:endParaRPr>
            </a:p>
          </p:txBody>
        </p:sp>
        <p:sp>
          <p:nvSpPr>
            <p:cNvPr id="365606" name="Rectangle 38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000" dirty="0" smtClean="0">
                  <a:latin typeface="+mj-lt"/>
                </a:rPr>
                <a:t>Forwarding</a:t>
              </a:r>
              <a:endParaRPr lang="en-US" sz="1000" dirty="0">
                <a:latin typeface="+mj-lt"/>
              </a:endParaRPr>
            </a:p>
            <a:p>
              <a:pPr algn="ctr"/>
              <a:r>
                <a:rPr lang="en-US" sz="1000" dirty="0">
                  <a:latin typeface="+mj-lt"/>
                </a:rPr>
                <a:t>Table</a:t>
              </a:r>
            </a:p>
          </p:txBody>
        </p:sp>
        <p:sp>
          <p:nvSpPr>
            <p:cNvPr id="365607" name="Line 39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5608" name="Line 40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365609" name="Group 41"/>
          <p:cNvGrpSpPr>
            <a:grpSpLocks/>
          </p:cNvGrpSpPr>
          <p:nvPr/>
        </p:nvGrpSpPr>
        <p:grpSpPr bwMode="auto">
          <a:xfrm>
            <a:off x="2133600" y="4953000"/>
            <a:ext cx="2057400" cy="1524000"/>
            <a:chOff x="1104" y="816"/>
            <a:chExt cx="1296" cy="960"/>
          </a:xfrm>
        </p:grpSpPr>
        <p:sp>
          <p:nvSpPr>
            <p:cNvPr id="365610" name="Rectangle 42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5611" name="Rectangle 43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 dirty="0">
                  <a:latin typeface="+mj-lt"/>
                </a:rPr>
                <a:t>Lookup</a:t>
              </a:r>
            </a:p>
            <a:p>
              <a:pPr algn="ctr"/>
              <a:r>
                <a:rPr lang="en-US" sz="1000" dirty="0" smtClean="0">
                  <a:latin typeface="+mj-lt"/>
                </a:rPr>
                <a:t>Address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65612" name="Rectangle 44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>
                  <a:latin typeface="+mj-lt"/>
                </a:rPr>
                <a:t>Update</a:t>
              </a:r>
            </a:p>
            <a:p>
              <a:pPr algn="ctr"/>
              <a:r>
                <a:rPr lang="en-US" sz="1000">
                  <a:latin typeface="+mj-lt"/>
                </a:rPr>
                <a:t>Header</a:t>
              </a:r>
            </a:p>
          </p:txBody>
        </p:sp>
        <p:sp>
          <p:nvSpPr>
            <p:cNvPr id="365613" name="Text Box 45"/>
            <p:cNvSpPr txBox="1">
              <a:spLocks noChangeArrowheads="1"/>
            </p:cNvSpPr>
            <p:nvPr/>
          </p:nvSpPr>
          <p:spPr bwMode="auto">
            <a:xfrm>
              <a:off x="1248" y="864"/>
              <a:ext cx="11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200" dirty="0">
                <a:latin typeface="+mj-lt"/>
              </a:endParaRPr>
            </a:p>
          </p:txBody>
        </p:sp>
        <p:sp>
          <p:nvSpPr>
            <p:cNvPr id="365614" name="Rectangle 46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000" dirty="0" smtClean="0">
                  <a:latin typeface="+mj-lt"/>
                </a:rPr>
                <a:t>Forwarding</a:t>
              </a:r>
              <a:endParaRPr lang="en-US" sz="1000" dirty="0">
                <a:latin typeface="+mj-lt"/>
              </a:endParaRPr>
            </a:p>
            <a:p>
              <a:pPr algn="ctr"/>
              <a:r>
                <a:rPr lang="en-US" sz="1000" dirty="0">
                  <a:latin typeface="+mj-lt"/>
                </a:rPr>
                <a:t>Table</a:t>
              </a:r>
            </a:p>
          </p:txBody>
        </p:sp>
        <p:sp>
          <p:nvSpPr>
            <p:cNvPr id="365615" name="Line 47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5616" name="Line 48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5617" name="Line 49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18" name="Line 50"/>
          <p:cNvSpPr>
            <a:spLocks noChangeShapeType="1"/>
          </p:cNvSpPr>
          <p:nvPr/>
        </p:nvSpPr>
        <p:spPr bwMode="auto">
          <a:xfrm>
            <a:off x="36576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576" name="Line 8"/>
          <p:cNvSpPr>
            <a:spLocks noChangeShapeType="1"/>
          </p:cNvSpPr>
          <p:nvPr/>
        </p:nvSpPr>
        <p:spPr bwMode="auto">
          <a:xfrm>
            <a:off x="533400" y="18288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19" name="Line 51"/>
          <p:cNvSpPr>
            <a:spLocks noChangeShapeType="1"/>
          </p:cNvSpPr>
          <p:nvPr/>
        </p:nvSpPr>
        <p:spPr bwMode="auto">
          <a:xfrm>
            <a:off x="533400" y="34290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22" name="Line 54"/>
          <p:cNvSpPr>
            <a:spLocks noChangeShapeType="1"/>
          </p:cNvSpPr>
          <p:nvPr/>
        </p:nvSpPr>
        <p:spPr bwMode="auto">
          <a:xfrm>
            <a:off x="533400" y="54864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27" name="Rectangle 59"/>
          <p:cNvSpPr>
            <a:spLocks noChangeArrowheads="1"/>
          </p:cNvSpPr>
          <p:nvPr/>
        </p:nvSpPr>
        <p:spPr bwMode="auto">
          <a:xfrm>
            <a:off x="5334000" y="1295400"/>
            <a:ext cx="2057400" cy="1524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5592" name="Rectangle 24"/>
          <p:cNvSpPr>
            <a:spLocks noChangeArrowheads="1"/>
          </p:cNvSpPr>
          <p:nvPr/>
        </p:nvSpPr>
        <p:spPr bwMode="auto">
          <a:xfrm>
            <a:off x="5943600" y="14478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>
                <a:latin typeface="+mj-lt"/>
              </a:rPr>
              <a:t>Queue</a:t>
            </a:r>
          </a:p>
          <a:p>
            <a:pPr algn="ctr"/>
            <a:r>
              <a:rPr lang="en-US" sz="1400" dirty="0" smtClean="0">
                <a:latin typeface="+mj-lt"/>
              </a:rPr>
              <a:t>Packet</a:t>
            </a:r>
            <a:endParaRPr lang="en-US" sz="1400" dirty="0">
              <a:latin typeface="+mj-lt"/>
            </a:endParaRPr>
          </a:p>
        </p:txBody>
      </p: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6046788" y="2262188"/>
            <a:ext cx="658812" cy="404812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000">
                <a:latin typeface="+mj-lt"/>
              </a:rPr>
              <a:t>Buffer</a:t>
            </a:r>
          </a:p>
          <a:p>
            <a:pPr algn="ctr"/>
            <a:r>
              <a:rPr lang="en-US" sz="1000">
                <a:latin typeface="+mj-lt"/>
              </a:rPr>
              <a:t>Memory</a:t>
            </a:r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>
            <a:off x="6143625" y="19605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 flipV="1">
            <a:off x="6589713" y="19605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34" name="Line 66"/>
          <p:cNvSpPr>
            <a:spLocks noChangeShapeType="1"/>
          </p:cNvSpPr>
          <p:nvPr/>
        </p:nvSpPr>
        <p:spPr bwMode="auto">
          <a:xfrm>
            <a:off x="6858000" y="1752600"/>
            <a:ext cx="1447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37" name="Rectangle 69"/>
          <p:cNvSpPr>
            <a:spLocks noChangeArrowheads="1"/>
          </p:cNvSpPr>
          <p:nvPr/>
        </p:nvSpPr>
        <p:spPr bwMode="auto">
          <a:xfrm>
            <a:off x="5334000" y="2895600"/>
            <a:ext cx="2057400" cy="1524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5638" name="Rectangle 70"/>
          <p:cNvSpPr>
            <a:spLocks noChangeArrowheads="1"/>
          </p:cNvSpPr>
          <p:nvPr/>
        </p:nvSpPr>
        <p:spPr bwMode="auto">
          <a:xfrm>
            <a:off x="5943600" y="30480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>
                <a:latin typeface="+mj-lt"/>
              </a:rPr>
              <a:t>Queue</a:t>
            </a:r>
          </a:p>
          <a:p>
            <a:pPr algn="ctr"/>
            <a:r>
              <a:rPr lang="en-US" sz="1400" dirty="0" smtClean="0">
                <a:latin typeface="+mj-lt"/>
              </a:rPr>
              <a:t>Packet</a:t>
            </a:r>
            <a:endParaRPr lang="en-US" sz="1400" dirty="0">
              <a:latin typeface="+mj-lt"/>
            </a:endParaRPr>
          </a:p>
        </p:txBody>
      </p:sp>
      <p:sp>
        <p:nvSpPr>
          <p:cNvPr id="365639" name="Rectangle 71"/>
          <p:cNvSpPr>
            <a:spLocks noChangeArrowheads="1"/>
          </p:cNvSpPr>
          <p:nvPr/>
        </p:nvSpPr>
        <p:spPr bwMode="auto">
          <a:xfrm>
            <a:off x="6046788" y="3862388"/>
            <a:ext cx="658812" cy="404812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000">
                <a:latin typeface="+mj-lt"/>
              </a:rPr>
              <a:t>Buffer</a:t>
            </a:r>
          </a:p>
          <a:p>
            <a:pPr algn="ctr"/>
            <a:r>
              <a:rPr lang="en-US" sz="1000">
                <a:latin typeface="+mj-lt"/>
              </a:rPr>
              <a:t>Memory</a:t>
            </a:r>
          </a:p>
        </p:txBody>
      </p:sp>
      <p:sp>
        <p:nvSpPr>
          <p:cNvPr id="365640" name="Line 72"/>
          <p:cNvSpPr>
            <a:spLocks noChangeShapeType="1"/>
          </p:cNvSpPr>
          <p:nvPr/>
        </p:nvSpPr>
        <p:spPr bwMode="auto">
          <a:xfrm>
            <a:off x="6143625" y="35607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41" name="Line 73"/>
          <p:cNvSpPr>
            <a:spLocks noChangeShapeType="1"/>
          </p:cNvSpPr>
          <p:nvPr/>
        </p:nvSpPr>
        <p:spPr bwMode="auto">
          <a:xfrm flipV="1">
            <a:off x="6589713" y="35607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42" name="Line 74"/>
          <p:cNvSpPr>
            <a:spLocks noChangeShapeType="1"/>
          </p:cNvSpPr>
          <p:nvPr/>
        </p:nvSpPr>
        <p:spPr bwMode="auto">
          <a:xfrm>
            <a:off x="6858000" y="3352800"/>
            <a:ext cx="152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45" name="Rectangle 77"/>
          <p:cNvSpPr>
            <a:spLocks noChangeArrowheads="1"/>
          </p:cNvSpPr>
          <p:nvPr/>
        </p:nvSpPr>
        <p:spPr bwMode="auto">
          <a:xfrm>
            <a:off x="5334000" y="4953000"/>
            <a:ext cx="2057400" cy="1524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5646" name="Rectangle 78"/>
          <p:cNvSpPr>
            <a:spLocks noChangeArrowheads="1"/>
          </p:cNvSpPr>
          <p:nvPr/>
        </p:nvSpPr>
        <p:spPr bwMode="auto">
          <a:xfrm>
            <a:off x="5943600" y="51054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>
                <a:latin typeface="+mj-lt"/>
              </a:rPr>
              <a:t>Queue</a:t>
            </a:r>
          </a:p>
          <a:p>
            <a:pPr algn="ctr"/>
            <a:r>
              <a:rPr lang="en-US" sz="1400" dirty="0" smtClean="0">
                <a:latin typeface="+mj-lt"/>
              </a:rPr>
              <a:t>Packet</a:t>
            </a:r>
            <a:endParaRPr lang="en-US" sz="1400" dirty="0">
              <a:latin typeface="+mj-lt"/>
            </a:endParaRPr>
          </a:p>
        </p:txBody>
      </p:sp>
      <p:sp>
        <p:nvSpPr>
          <p:cNvPr id="365647" name="Rectangle 79"/>
          <p:cNvSpPr>
            <a:spLocks noChangeArrowheads="1"/>
          </p:cNvSpPr>
          <p:nvPr/>
        </p:nvSpPr>
        <p:spPr bwMode="auto">
          <a:xfrm>
            <a:off x="6046788" y="5919788"/>
            <a:ext cx="658812" cy="404812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000">
                <a:latin typeface="+mj-lt"/>
              </a:rPr>
              <a:t>Buffer</a:t>
            </a:r>
          </a:p>
          <a:p>
            <a:pPr algn="ctr"/>
            <a:r>
              <a:rPr lang="en-US" sz="1000">
                <a:latin typeface="+mj-lt"/>
              </a:rPr>
              <a:t>Memory</a:t>
            </a:r>
          </a:p>
        </p:txBody>
      </p:sp>
      <p:sp>
        <p:nvSpPr>
          <p:cNvPr id="365648" name="Line 80"/>
          <p:cNvSpPr>
            <a:spLocks noChangeShapeType="1"/>
          </p:cNvSpPr>
          <p:nvPr/>
        </p:nvSpPr>
        <p:spPr bwMode="auto">
          <a:xfrm>
            <a:off x="6143625" y="56181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49" name="Line 81"/>
          <p:cNvSpPr>
            <a:spLocks noChangeShapeType="1"/>
          </p:cNvSpPr>
          <p:nvPr/>
        </p:nvSpPr>
        <p:spPr bwMode="auto">
          <a:xfrm flipV="1">
            <a:off x="6589713" y="56181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50" name="Line 82"/>
          <p:cNvSpPr>
            <a:spLocks noChangeShapeType="1"/>
          </p:cNvSpPr>
          <p:nvPr/>
        </p:nvSpPr>
        <p:spPr bwMode="auto">
          <a:xfrm>
            <a:off x="6858000" y="5410200"/>
            <a:ext cx="152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53" name="Line 85"/>
          <p:cNvSpPr>
            <a:spLocks noChangeShapeType="1"/>
          </p:cNvSpPr>
          <p:nvPr/>
        </p:nvSpPr>
        <p:spPr bwMode="auto">
          <a:xfrm>
            <a:off x="58674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54" name="Line 86"/>
          <p:cNvSpPr>
            <a:spLocks noChangeShapeType="1"/>
          </p:cNvSpPr>
          <p:nvPr/>
        </p:nvSpPr>
        <p:spPr bwMode="auto">
          <a:xfrm>
            <a:off x="68580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65655" name="Oval 87"/>
          <p:cNvSpPr>
            <a:spLocks noChangeArrowheads="1"/>
          </p:cNvSpPr>
          <p:nvPr/>
        </p:nvSpPr>
        <p:spPr bwMode="auto">
          <a:xfrm>
            <a:off x="5029200" y="1676400"/>
            <a:ext cx="152400" cy="152400"/>
          </a:xfrm>
          <a:prstGeom prst="ellipse">
            <a:avLst/>
          </a:prstGeom>
          <a:solidFill>
            <a:srgbClr val="0000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5656" name="Oval 88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rgbClr val="CC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5657" name="Oval 89"/>
          <p:cNvSpPr>
            <a:spLocks noChangeArrowheads="1"/>
          </p:cNvSpPr>
          <p:nvPr/>
        </p:nvSpPr>
        <p:spPr bwMode="auto">
          <a:xfrm>
            <a:off x="5029200" y="5334000"/>
            <a:ext cx="152400" cy="152400"/>
          </a:xfrm>
          <a:prstGeom prst="ellipse">
            <a:avLst/>
          </a:prstGeom>
          <a:solidFill>
            <a:srgbClr val="0099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365665" name="Group 97"/>
          <p:cNvGrpSpPr>
            <a:grpSpLocks/>
          </p:cNvGrpSpPr>
          <p:nvPr/>
        </p:nvGrpSpPr>
        <p:grpSpPr bwMode="auto">
          <a:xfrm>
            <a:off x="838200" y="1371600"/>
            <a:ext cx="1219200" cy="381000"/>
            <a:chOff x="-48" y="816"/>
            <a:chExt cx="912" cy="240"/>
          </a:xfrm>
        </p:grpSpPr>
        <p:sp>
          <p:nvSpPr>
            <p:cNvPr id="365666" name="Rectangle 98"/>
            <p:cNvSpPr>
              <a:spLocks noChangeArrowheads="1"/>
            </p:cNvSpPr>
            <p:nvPr/>
          </p:nvSpPr>
          <p:spPr bwMode="auto">
            <a:xfrm>
              <a:off x="-48" y="816"/>
              <a:ext cx="912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+mj-lt"/>
                </a:rPr>
                <a:t>Data</a:t>
              </a:r>
            </a:p>
          </p:txBody>
        </p:sp>
        <p:sp>
          <p:nvSpPr>
            <p:cNvPr id="365667" name="Rectangle 99"/>
            <p:cNvSpPr>
              <a:spLocks noChangeArrowheads="1"/>
            </p:cNvSpPr>
            <p:nvPr/>
          </p:nvSpPr>
          <p:spPr bwMode="auto">
            <a:xfrm>
              <a:off x="528" y="816"/>
              <a:ext cx="336" cy="240"/>
            </a:xfrm>
            <a:prstGeom prst="rect">
              <a:avLst/>
            </a:prstGeom>
            <a:solidFill>
              <a:srgbClr val="CC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+mj-lt"/>
                </a:rPr>
                <a:t>H</a:t>
              </a:r>
              <a:endParaRPr lang="en-US" sz="1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5671" name="Group 103"/>
          <p:cNvGrpSpPr>
            <a:grpSpLocks/>
          </p:cNvGrpSpPr>
          <p:nvPr/>
        </p:nvGrpSpPr>
        <p:grpSpPr bwMode="auto">
          <a:xfrm>
            <a:off x="838200" y="2971800"/>
            <a:ext cx="1219200" cy="381000"/>
            <a:chOff x="-48" y="1824"/>
            <a:chExt cx="912" cy="240"/>
          </a:xfrm>
        </p:grpSpPr>
        <p:sp>
          <p:nvSpPr>
            <p:cNvPr id="365672" name="Rectangle 104"/>
            <p:cNvSpPr>
              <a:spLocks noChangeArrowheads="1"/>
            </p:cNvSpPr>
            <p:nvPr/>
          </p:nvSpPr>
          <p:spPr bwMode="auto">
            <a:xfrm>
              <a:off x="-48" y="1824"/>
              <a:ext cx="912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+mj-lt"/>
                </a:rPr>
                <a:t>Data</a:t>
              </a:r>
            </a:p>
          </p:txBody>
        </p:sp>
        <p:sp>
          <p:nvSpPr>
            <p:cNvPr id="365673" name="Rectangle 105"/>
            <p:cNvSpPr>
              <a:spLocks noChangeArrowheads="1"/>
            </p:cNvSpPr>
            <p:nvPr/>
          </p:nvSpPr>
          <p:spPr bwMode="auto">
            <a:xfrm>
              <a:off x="528" y="1824"/>
              <a:ext cx="336" cy="240"/>
            </a:xfrm>
            <a:prstGeom prst="rect">
              <a:avLst/>
            </a:prstGeom>
            <a:solidFill>
              <a:srgbClr val="0000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+mj-lt"/>
                </a:rPr>
                <a:t>H</a:t>
              </a:r>
              <a:endParaRPr lang="en-US" sz="1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5668" name="Group 100"/>
          <p:cNvGrpSpPr>
            <a:grpSpLocks/>
          </p:cNvGrpSpPr>
          <p:nvPr/>
        </p:nvGrpSpPr>
        <p:grpSpPr bwMode="auto">
          <a:xfrm>
            <a:off x="838200" y="5029200"/>
            <a:ext cx="1219200" cy="381000"/>
            <a:chOff x="-48" y="816"/>
            <a:chExt cx="912" cy="240"/>
          </a:xfrm>
        </p:grpSpPr>
        <p:sp>
          <p:nvSpPr>
            <p:cNvPr id="365669" name="Rectangle 101"/>
            <p:cNvSpPr>
              <a:spLocks noChangeArrowheads="1"/>
            </p:cNvSpPr>
            <p:nvPr/>
          </p:nvSpPr>
          <p:spPr bwMode="auto">
            <a:xfrm>
              <a:off x="-48" y="816"/>
              <a:ext cx="912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+mj-lt"/>
                </a:rPr>
                <a:t>Data</a:t>
              </a:r>
            </a:p>
          </p:txBody>
        </p:sp>
        <p:sp>
          <p:nvSpPr>
            <p:cNvPr id="365670" name="Rectangle 102"/>
            <p:cNvSpPr>
              <a:spLocks noChangeArrowheads="1"/>
            </p:cNvSpPr>
            <p:nvPr/>
          </p:nvSpPr>
          <p:spPr bwMode="auto">
            <a:xfrm>
              <a:off x="528" y="816"/>
              <a:ext cx="336" cy="240"/>
            </a:xfrm>
            <a:prstGeom prst="rect">
              <a:avLst/>
            </a:prstGeom>
            <a:solidFill>
              <a:srgbClr val="CC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+mj-lt"/>
                </a:rPr>
                <a:t>H</a:t>
              </a:r>
              <a:endParaRPr lang="en-US" sz="18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>
            <a:off x="4724400" y="1371600"/>
            <a:ext cx="0" cy="510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369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072E-6 -0.00023 L 0.36922 0.00116 L 0.36922 -0.24994 L 0.75009 -0.2476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65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96" y="-1242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072E-6 -0.00047 L 0.36297 -0.00232 L 0.36297 0.21638 L 0.73341 0.21638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65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62" y="107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072E-6 -4.96876E-6 L 0.32424 -4.96876E-6 L 0.32285 -0.30548 L 0.54168 -0.30548 L 0.54168 -0.17241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365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75" y="-152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5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5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68 -0.17241 L 0.54272 -0.31405 L 0.73376 -0.31405 " pathEditMode="relative" ptsTypes="AAA">
                                      <p:cBhvr>
                                        <p:cTn id="37" dur="1000" fill="hold"/>
                                        <p:tgtEl>
                                          <p:spTgt spid="365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D9FA-7D21-A14B-9D39-32D4152CA664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 smtClean="0"/>
              <a:t>Examine </a:t>
            </a:r>
            <a:r>
              <a:rPr lang="en-US" sz="2400" dirty="0"/>
              <a:t>the header of each arriving frame.</a:t>
            </a:r>
          </a:p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/>
              <a:t>If the Ethernet DA is in </a:t>
            </a:r>
            <a:r>
              <a:rPr lang="en-US" sz="2400" dirty="0" smtClean="0"/>
              <a:t>the forwarding table</a:t>
            </a:r>
            <a:r>
              <a:rPr lang="en-US" sz="2400" dirty="0"/>
              <a:t>, </a:t>
            </a:r>
            <a:r>
              <a:rPr lang="en-US" sz="2400" dirty="0" smtClean="0"/>
              <a:t>forward </a:t>
            </a:r>
            <a:r>
              <a:rPr lang="en-US" sz="2400" dirty="0"/>
              <a:t>the frame to the correct output port(s).</a:t>
            </a:r>
          </a:p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/>
              <a:t>If the Ethernet DA is not in </a:t>
            </a:r>
            <a:r>
              <a:rPr lang="en-US" sz="2400" dirty="0" smtClean="0"/>
              <a:t>the table</a:t>
            </a:r>
            <a:r>
              <a:rPr lang="en-US" sz="2400" dirty="0"/>
              <a:t>, </a:t>
            </a:r>
            <a:r>
              <a:rPr lang="en-US" sz="2400" dirty="0" smtClean="0"/>
              <a:t>broadcast </a:t>
            </a:r>
            <a:r>
              <a:rPr lang="en-US" sz="2400" dirty="0"/>
              <a:t>the frame to </a:t>
            </a:r>
            <a:r>
              <a:rPr lang="en-US" sz="2400" u="sng" dirty="0"/>
              <a:t>all</a:t>
            </a:r>
            <a:r>
              <a:rPr lang="en-US" sz="2400" dirty="0"/>
              <a:t> ports (except the one through which </a:t>
            </a:r>
            <a:r>
              <a:rPr lang="en-US" sz="2400" dirty="0" smtClean="0"/>
              <a:t>the frame arrived</a:t>
            </a:r>
            <a:r>
              <a:rPr lang="en-US" sz="2400" dirty="0"/>
              <a:t>).</a:t>
            </a:r>
          </a:p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 smtClean="0"/>
              <a:t>Entries in the table are </a:t>
            </a:r>
            <a:r>
              <a:rPr lang="en-US" sz="2400" u="sng" dirty="0"/>
              <a:t>learned</a:t>
            </a:r>
            <a:r>
              <a:rPr lang="en-US" sz="2400" dirty="0"/>
              <a:t> by examining the Ethernet SA of arriving packets.</a:t>
            </a:r>
          </a:p>
        </p:txBody>
      </p:sp>
    </p:spTree>
    <p:extLst>
      <p:ext uri="{BB962C8B-B14F-4D97-AF65-F5344CB8AC3E}">
        <p14:creationId xmlns:p14="http://schemas.microsoft.com/office/powerpoint/2010/main" val="358475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D9FA-7D21-A14B-9D39-32D4152CA664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Router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 smtClean="0"/>
              <a:t>If the Ethernet DA of the arriving frame belongs to the router, accept the frame. Else drop it.</a:t>
            </a:r>
            <a:endParaRPr lang="en-US" sz="2400" dirty="0"/>
          </a:p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 smtClean="0"/>
              <a:t>Examine the IP version number and length of the datagram.</a:t>
            </a:r>
          </a:p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 smtClean="0"/>
              <a:t>Decrement the TTL, update the IP header checksum. </a:t>
            </a:r>
          </a:p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 smtClean="0"/>
              <a:t>Check to see if TTL == 0.</a:t>
            </a:r>
            <a:endParaRPr lang="en-US" sz="2400" dirty="0"/>
          </a:p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 smtClean="0"/>
              <a:t>If the IP DA is in the forwarding table, forward to the correct egress port(s) for the next hop.</a:t>
            </a:r>
            <a:endParaRPr lang="en-US" sz="2400" dirty="0"/>
          </a:p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 smtClean="0"/>
              <a:t>Find the Ethernet DA for the next hop router.</a:t>
            </a:r>
          </a:p>
          <a:p>
            <a:pPr marL="533400" indent="-533400">
              <a:buClrTx/>
              <a:buSzPct val="100000"/>
              <a:buFont typeface="Wingdings" charset="0"/>
              <a:buAutoNum type="arabicPeriod"/>
            </a:pPr>
            <a:r>
              <a:rPr lang="en-US" sz="2400" dirty="0" smtClean="0"/>
              <a:t>Create a new Ethernet frame and send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88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C2D4-569B-3D45-89D3-66BF3089F8E2}" type="slidenum">
              <a:rPr lang="en-US"/>
              <a:pPr/>
              <a:t>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7525" indent="-517525">
              <a:buClrTx/>
              <a:buSzPct val="100000"/>
              <a:buFont typeface="+mj-lt"/>
              <a:buAutoNum type="arabicPeriod"/>
            </a:pPr>
            <a:r>
              <a:rPr lang="en-US" sz="3600" u="sng" dirty="0" smtClean="0"/>
              <a:t>Lookup Address</a:t>
            </a:r>
            <a:r>
              <a:rPr lang="en-US" sz="3600" dirty="0" smtClean="0"/>
              <a:t>: How is the address looked up in the forwarding table?</a:t>
            </a:r>
          </a:p>
          <a:p>
            <a:pPr marL="517525" indent="-517525">
              <a:buClrTx/>
              <a:buSzPct val="100000"/>
              <a:buFont typeface="+mj-lt"/>
              <a:buAutoNum type="arabicPeriod"/>
            </a:pPr>
            <a:r>
              <a:rPr lang="en-US" sz="3600" u="sng" dirty="0" smtClean="0"/>
              <a:t>Switching</a:t>
            </a:r>
            <a:r>
              <a:rPr lang="en-US" sz="3600" dirty="0" smtClean="0"/>
              <a:t>: How is the packet sent to the correct output port?</a:t>
            </a:r>
          </a:p>
          <a:p>
            <a:endParaRPr lang="en-US" sz="3600" dirty="0" smtClean="0"/>
          </a:p>
          <a:p>
            <a:endParaRPr lang="en-US" sz="3600" dirty="0"/>
          </a:p>
          <a:p>
            <a:pPr lvl="1">
              <a:buFont typeface="Wingdings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139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Address: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addresses (in a switch)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sz="2400" dirty="0" smtClean="0"/>
              <a:t>Store addresses in hash table (maybe 2-way hash)</a:t>
            </a:r>
          </a:p>
          <a:p>
            <a:pPr lvl="1"/>
            <a:r>
              <a:rPr lang="en-US" sz="2400" dirty="0" smtClean="0"/>
              <a:t>Look for exact match in hash table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83B6-92F4-494F-9F1D-BD99F394F2F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83205"/>
              </p:ext>
            </p:extLst>
          </p:nvPr>
        </p:nvGraphicFramePr>
        <p:xfrm>
          <a:off x="1524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 DA = 0xA8B7</a:t>
                      </a:r>
                      <a:r>
                        <a:rPr lang="en-US" baseline="0" dirty="0" smtClean="0"/>
                        <a:t>2340E678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 to port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Ethernet DA = 0xB3D2</a:t>
                      </a:r>
                      <a:r>
                        <a:rPr lang="en-US" baseline="0" dirty="0" smtClean="0"/>
                        <a:t>2571053B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</a:t>
                      </a:r>
                      <a:r>
                        <a:rPr lang="en-US" baseline="0" dirty="0" smtClean="0"/>
                        <a:t> to port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83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Address: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addresses (in a router)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Lookup is a </a:t>
            </a:r>
            <a:r>
              <a:rPr lang="en-US" u="sng" dirty="0" smtClean="0"/>
              <a:t>longest prefix match</a:t>
            </a:r>
            <a:r>
              <a:rPr lang="en-US" dirty="0" smtClean="0"/>
              <a:t>, not an exact match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83B6-92F4-494F-9F1D-BD99F394F2F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55218"/>
              </p:ext>
            </p:extLst>
          </p:nvPr>
        </p:nvGraphicFramePr>
        <p:xfrm>
          <a:off x="1524000" y="2946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en-US" baseline="0" dirty="0" smtClean="0"/>
                        <a:t> DA = 127.43.57.99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 to 56.99.32.16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DA = 123.66.44.X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 to 22.45.21.126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DA = 76.9.X.X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 to 56.99.32.16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6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Data\Microsoft\Templates\Blank Presentation.pot</Template>
  <TotalTime>15911</TotalTime>
  <Words>660</Words>
  <Application>Microsoft Macintosh PowerPoint</Application>
  <PresentationFormat>On-screen Show (4:3)</PresentationFormat>
  <Paragraphs>249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CS144 An Introduction to Computer Networks</vt:lpstr>
      <vt:lpstr>Outline</vt:lpstr>
      <vt:lpstr>Generic Packet Switch</vt:lpstr>
      <vt:lpstr>Generic Packet Switch</vt:lpstr>
      <vt:lpstr>Ethernet Switch</vt:lpstr>
      <vt:lpstr>Internet Router</vt:lpstr>
      <vt:lpstr>Basic Operations</vt:lpstr>
      <vt:lpstr>Lookup Address: Ethernet</vt:lpstr>
      <vt:lpstr>Lookup Address: IP</vt:lpstr>
      <vt:lpstr>Longest prefix match</vt:lpstr>
      <vt:lpstr>Longest prefix match lookup Binary tries</vt:lpstr>
      <vt:lpstr>Longest prefix match lookup Ternary Content Addressable Memory (TCAM)</vt:lpstr>
      <vt:lpstr>Lookup Address: Generic</vt:lpstr>
      <vt:lpstr>Summary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CS244a: An Introduction to Computer Networks</dc:title>
  <dc:creator>Nick McKeown</dc:creator>
  <cp:lastModifiedBy>Nicholas McKeown</cp:lastModifiedBy>
  <cp:revision>208</cp:revision>
  <cp:lastPrinted>2012-08-31T17:48:44Z</cp:lastPrinted>
  <dcterms:created xsi:type="dcterms:W3CDTF">1999-12-30T18:54:40Z</dcterms:created>
  <dcterms:modified xsi:type="dcterms:W3CDTF">2012-09-06T06:06:40Z</dcterms:modified>
</cp:coreProperties>
</file>