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8790143422" initials="9" lastIdx="2" clrIdx="0">
    <p:extLst>
      <p:ext uri="{19B8F6BF-5375-455C-9EA6-DF929625EA0E}">
        <p15:presenceInfo xmlns:p15="http://schemas.microsoft.com/office/powerpoint/2012/main" userId="d65c3ffc766f1b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82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bhav\Desktop\result11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bhav\Desktop\result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bhav\Desktop\result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bhav\Desktop\result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bhav\Desktop\result6.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bhav\Desktop\result8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bhav\Desktop\result9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bhav\Desktop\result10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PowerPoint]Sheet2!PivotTable8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tx1"/>
                </a:solidFill>
              </a:rPr>
              <a:t>Count of Employee by levels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Sheet2!$A$4:$A$8</c:f>
              <c:strCache>
                <c:ptCount val="5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L6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5E-4DD0-A5CB-7F85AFD56CF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953429312"/>
        <c:axId val="1953426912"/>
      </c:barChart>
      <c:catAx>
        <c:axId val="195342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426912"/>
        <c:crosses val="autoZero"/>
        <c:auto val="1"/>
        <c:lblAlgn val="ctr"/>
        <c:lblOffset val="100"/>
        <c:noMultiLvlLbl val="0"/>
      </c:catAx>
      <c:valAx>
        <c:axId val="195342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42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[result11.csv]result11!PivotTable2</c:name>
    <c:fmtId val="9"/>
  </c:pivotSource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5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>
                <a:lumMod val="8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lumMod val="8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3">
                <a:lumMod val="8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4">
                <a:lumMod val="8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5">
                <a:lumMod val="8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lumMod val="8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result11!$K$7:$K$8</c:f>
              <c:strCache>
                <c:ptCount val="1"/>
                <c:pt idx="0">
                  <c:v>Argentina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result11!$K$9:$K$33</c:f>
              <c:numCache>
                <c:formatCode>General</c:formatCode>
                <c:ptCount val="24"/>
                <c:pt idx="3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A-479B-AC4A-1F9045334BFA}"/>
            </c:ext>
          </c:extLst>
        </c:ser>
        <c:ser>
          <c:idx val="1"/>
          <c:order val="1"/>
          <c:tx>
            <c:strRef>
              <c:f>result11!$L$7:$L$8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result11!$L$9:$L$33</c:f>
              <c:numCache>
                <c:formatCode>General</c:formatCode>
                <c:ptCount val="24"/>
                <c:pt idx="19">
                  <c:v>81.180000000000007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CA-479B-AC4A-1F9045334BFA}"/>
            </c:ext>
          </c:extLst>
        </c:ser>
        <c:ser>
          <c:idx val="2"/>
          <c:order val="2"/>
          <c:tx>
            <c:strRef>
              <c:f>result11!$M$7:$M$8</c:f>
              <c:strCache>
                <c:ptCount val="1"/>
                <c:pt idx="0">
                  <c:v>Austria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result11!$M$9:$M$33</c:f>
              <c:numCache>
                <c:formatCode>General</c:formatCode>
                <c:ptCount val="24"/>
                <c:pt idx="0">
                  <c:v>69.3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CA-479B-AC4A-1F9045334BFA}"/>
            </c:ext>
          </c:extLst>
        </c:ser>
        <c:ser>
          <c:idx val="3"/>
          <c:order val="3"/>
          <c:tx>
            <c:strRef>
              <c:f>result11!$N$7:$N$8</c:f>
              <c:strCache>
                <c:ptCount val="1"/>
                <c:pt idx="0">
                  <c:v>Belgium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result11!$N$9:$N$33</c:f>
              <c:numCache>
                <c:formatCode>General</c:formatCode>
                <c:ptCount val="24"/>
                <c:pt idx="2">
                  <c:v>60.389999999999901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CA-479B-AC4A-1F9045334BFA}"/>
            </c:ext>
          </c:extLst>
        </c:ser>
        <c:ser>
          <c:idx val="4"/>
          <c:order val="4"/>
          <c:tx>
            <c:strRef>
              <c:f>result11!$O$7:$O$8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result11!$O$9:$O$33</c:f>
              <c:numCache>
                <c:formatCode>General</c:formatCode>
                <c:ptCount val="24"/>
                <c:pt idx="15">
                  <c:v>108.899999999999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CA-479B-AC4A-1F9045334BFA}"/>
            </c:ext>
          </c:extLst>
        </c:ser>
        <c:ser>
          <c:idx val="5"/>
          <c:order val="5"/>
          <c:tx>
            <c:strRef>
              <c:f>result11!$P$7:$P$8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result11!$P$9:$P$33</c:f>
              <c:numCache>
                <c:formatCode>General</c:formatCode>
                <c:ptCount val="24"/>
                <c:pt idx="5">
                  <c:v>99.99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CA-479B-AC4A-1F9045334BFA}"/>
            </c:ext>
          </c:extLst>
        </c:ser>
        <c:ser>
          <c:idx val="6"/>
          <c:order val="6"/>
          <c:tx>
            <c:strRef>
              <c:f>result11!$Q$7:$Q$8</c:f>
              <c:strCache>
                <c:ptCount val="1"/>
                <c:pt idx="0">
                  <c:v>Chile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result11!$Q$9:$Q$33</c:f>
              <c:numCache>
                <c:formatCode>General</c:formatCode>
                <c:ptCount val="24"/>
                <c:pt idx="17">
                  <c:v>97.02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CA-479B-AC4A-1F9045334BFA}"/>
            </c:ext>
          </c:extLst>
        </c:ser>
        <c:ser>
          <c:idx val="7"/>
          <c:order val="7"/>
          <c:tx>
            <c:strRef>
              <c:f>result11!$R$7:$R$8</c:f>
              <c:strCache>
                <c:ptCount val="1"/>
                <c:pt idx="0">
                  <c:v>Czech Republic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result11!$R$9:$R$33</c:f>
              <c:numCache>
                <c:formatCode>General</c:formatCode>
                <c:ptCount val="24"/>
                <c:pt idx="6">
                  <c:v>144.54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ACA-479B-AC4A-1F9045334BFA}"/>
            </c:ext>
          </c:extLst>
        </c:ser>
        <c:ser>
          <c:idx val="8"/>
          <c:order val="8"/>
          <c:tx>
            <c:strRef>
              <c:f>result11!$S$7:$S$8</c:f>
              <c:strCache>
                <c:ptCount val="1"/>
                <c:pt idx="0">
                  <c:v>Denmark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result11!$S$9:$S$33</c:f>
              <c:numCache>
                <c:formatCode>General</c:formatCode>
                <c:ptCount val="24"/>
                <c:pt idx="13">
                  <c:v>37.619999999999898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CA-479B-AC4A-1F9045334BFA}"/>
            </c:ext>
          </c:extLst>
        </c:ser>
        <c:ser>
          <c:idx val="9"/>
          <c:order val="9"/>
          <c:tx>
            <c:strRef>
              <c:f>result11!$T$7:$T$8</c:f>
              <c:strCache>
                <c:ptCount val="1"/>
                <c:pt idx="0">
                  <c:v>Finland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result11!$T$9:$T$33</c:f>
              <c:numCache>
                <c:formatCode>General</c:formatCode>
                <c:ptCount val="24"/>
                <c:pt idx="22">
                  <c:v>79.2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ACA-479B-AC4A-1F9045334BFA}"/>
            </c:ext>
          </c:extLst>
        </c:ser>
        <c:ser>
          <c:idx val="10"/>
          <c:order val="10"/>
          <c:tx>
            <c:strRef>
              <c:f>result11!$U$7:$U$8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result11!$U$9:$U$33</c:f>
              <c:numCache>
                <c:formatCode>General</c:formatCode>
                <c:ptCount val="24"/>
                <c:pt idx="23">
                  <c:v>99.99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ACA-479B-AC4A-1F9045334BFA}"/>
            </c:ext>
          </c:extLst>
        </c:ser>
        <c:ser>
          <c:idx val="11"/>
          <c:order val="11"/>
          <c:tx>
            <c:strRef>
              <c:f>result11!$V$7:$V$8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result11!$V$9:$V$33</c:f>
              <c:numCache>
                <c:formatCode>General</c:formatCode>
                <c:ptCount val="24"/>
                <c:pt idx="7">
                  <c:v>94.05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ACA-479B-AC4A-1F9045334BFA}"/>
            </c:ext>
          </c:extLst>
        </c:ser>
        <c:ser>
          <c:idx val="12"/>
          <c:order val="12"/>
          <c:tx>
            <c:strRef>
              <c:f>result11!$W$7:$W$8</c:f>
              <c:strCache>
                <c:ptCount val="1"/>
                <c:pt idx="0">
                  <c:v>Hungary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result11!$W$9:$W$33</c:f>
              <c:numCache>
                <c:formatCode>General</c:formatCode>
                <c:ptCount val="24"/>
                <c:pt idx="14">
                  <c:v>78.209999999999994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ACA-479B-AC4A-1F9045334BFA}"/>
            </c:ext>
          </c:extLst>
        </c:ser>
        <c:ser>
          <c:idx val="13"/>
          <c:order val="13"/>
          <c:tx>
            <c:strRef>
              <c:f>result11!$X$7:$X$8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result11!$X$9:$X$33</c:f>
              <c:numCache>
                <c:formatCode>General</c:formatCode>
                <c:ptCount val="24"/>
                <c:pt idx="18">
                  <c:v>111.869999999999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ACA-479B-AC4A-1F9045334BFA}"/>
            </c:ext>
          </c:extLst>
        </c:ser>
        <c:ser>
          <c:idx val="14"/>
          <c:order val="14"/>
          <c:tx>
            <c:strRef>
              <c:f>result11!$Y$7:$Y$8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result11!$Y$9:$Y$33</c:f>
              <c:numCache>
                <c:formatCode>General</c:formatCode>
                <c:ptCount val="24"/>
                <c:pt idx="8">
                  <c:v>114.83999999999899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ACA-479B-AC4A-1F9045334BFA}"/>
            </c:ext>
          </c:extLst>
        </c:ser>
        <c:ser>
          <c:idx val="15"/>
          <c:order val="15"/>
          <c:tx>
            <c:strRef>
              <c:f>result11!$Z$7:$Z$8</c:f>
              <c:strCache>
                <c:ptCount val="1"/>
                <c:pt idx="0">
                  <c:v>Italy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result11!$Z$9:$Z$33</c:f>
              <c:numCache>
                <c:formatCode>General</c:formatCode>
                <c:ptCount val="24"/>
                <c:pt idx="16">
                  <c:v>50.49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ACA-479B-AC4A-1F9045334BFA}"/>
            </c:ext>
          </c:extLst>
        </c:ser>
        <c:ser>
          <c:idx val="16"/>
          <c:order val="16"/>
          <c:tx>
            <c:strRef>
              <c:f>result11!$AA$7:$AA$8</c:f>
              <c:strCache>
                <c:ptCount val="1"/>
                <c:pt idx="0">
                  <c:v>Netherlands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result11!$AA$9:$AA$33</c:f>
              <c:numCache>
                <c:formatCode>General</c:formatCode>
                <c:ptCount val="24"/>
                <c:pt idx="12">
                  <c:v>65.34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CA-479B-AC4A-1F9045334BFA}"/>
            </c:ext>
          </c:extLst>
        </c:ser>
        <c:ser>
          <c:idx val="17"/>
          <c:order val="17"/>
          <c:tx>
            <c:strRef>
              <c:f>result11!$AB$7:$AB$8</c:f>
              <c:strCache>
                <c:ptCount val="1"/>
                <c:pt idx="0">
                  <c:v>Norway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result11!$AB$9:$AB$33</c:f>
              <c:numCache>
                <c:formatCode>General</c:formatCode>
                <c:ptCount val="24"/>
                <c:pt idx="1">
                  <c:v>72.27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ACA-479B-AC4A-1F9045334BFA}"/>
            </c:ext>
          </c:extLst>
        </c:ser>
        <c:ser>
          <c:idx val="18"/>
          <c:order val="18"/>
          <c:tx>
            <c:strRef>
              <c:f>result11!$AC$7:$AC$8</c:f>
              <c:strCache>
                <c:ptCount val="1"/>
                <c:pt idx="0">
                  <c:v>Poland</c:v>
                </c:pt>
              </c:strCache>
            </c:strRef>
          </c:tx>
          <c:spPr>
            <a:solidFill>
              <a:schemeClr val="accent1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result11!$AC$9:$AC$33</c:f>
              <c:numCache>
                <c:formatCode>General</c:formatCode>
                <c:ptCount val="24"/>
                <c:pt idx="21">
                  <c:v>76.229999999999905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ACA-479B-AC4A-1F9045334BFA}"/>
            </c:ext>
          </c:extLst>
        </c:ser>
        <c:ser>
          <c:idx val="19"/>
          <c:order val="19"/>
          <c:tx>
            <c:strRef>
              <c:f>result11!$AD$7:$AD$8</c:f>
              <c:strCache>
                <c:ptCount val="1"/>
                <c:pt idx="0">
                  <c:v>Portugal</c:v>
                </c:pt>
              </c:strCache>
            </c:strRef>
          </c:tx>
          <c:spPr>
            <a:solidFill>
              <a:schemeClr val="accent2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result11!$AD$9:$AD$33</c:f>
              <c:numCache>
                <c:formatCode>General</c:formatCode>
                <c:ptCount val="24"/>
                <c:pt idx="10">
                  <c:v>102.96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ACA-479B-AC4A-1F9045334BFA}"/>
            </c:ext>
          </c:extLst>
        </c:ser>
        <c:ser>
          <c:idx val="20"/>
          <c:order val="20"/>
          <c:tx>
            <c:strRef>
              <c:f>result11!$AE$7:$AE$8</c:f>
              <c:strCache>
                <c:ptCount val="1"/>
                <c:pt idx="0">
                  <c:v>Spain</c:v>
                </c:pt>
              </c:strCache>
            </c:strRef>
          </c:tx>
          <c:spPr>
            <a:solidFill>
              <a:schemeClr val="accent3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result11!$AE$9:$AE$33</c:f>
              <c:numCache>
                <c:formatCode>General</c:formatCode>
                <c:ptCount val="24"/>
                <c:pt idx="4">
                  <c:v>98.01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ACA-479B-AC4A-1F9045334BFA}"/>
            </c:ext>
          </c:extLst>
        </c:ser>
        <c:ser>
          <c:idx val="21"/>
          <c:order val="21"/>
          <c:tx>
            <c:strRef>
              <c:f>result11!$AF$7:$AF$8</c:f>
              <c:strCache>
                <c:ptCount val="1"/>
                <c:pt idx="0">
                  <c:v>Sweden</c:v>
                </c:pt>
              </c:strCache>
            </c:strRef>
          </c:tx>
          <c:spPr>
            <a:solidFill>
              <a:schemeClr val="accent4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result11!$AF$9:$AF$33</c:f>
              <c:numCache>
                <c:formatCode>General</c:formatCode>
                <c:ptCount val="24"/>
                <c:pt idx="11">
                  <c:v>75.239999999999995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ACA-479B-AC4A-1F9045334BFA}"/>
            </c:ext>
          </c:extLst>
        </c:ser>
        <c:ser>
          <c:idx val="22"/>
          <c:order val="22"/>
          <c:tx>
            <c:strRef>
              <c:f>result11!$AG$7:$AG$8</c:f>
              <c:strCache>
                <c:ptCount val="1"/>
                <c:pt idx="0">
                  <c:v>United Kingdom</c:v>
                </c:pt>
              </c:strCache>
            </c:strRef>
          </c:tx>
          <c:spPr>
            <a:solidFill>
              <a:schemeClr val="accent5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result11!$AG$9:$AG$33</c:f>
              <c:numCache>
                <c:formatCode>General</c:formatCode>
                <c:ptCount val="24"/>
                <c:pt idx="20">
                  <c:v>98.01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ACA-479B-AC4A-1F9045334BFA}"/>
            </c:ext>
          </c:extLst>
        </c:ser>
        <c:ser>
          <c:idx val="23"/>
          <c:order val="23"/>
          <c:tx>
            <c:strRef>
              <c:f>result11!$AH$7:$AH$8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6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result11!$J$9:$J$33</c:f>
              <c:strCache>
                <c:ptCount val="24"/>
                <c:pt idx="0">
                  <c:v>Astrid Gruber</c:v>
                </c:pt>
                <c:pt idx="1">
                  <c:v>BjÃƒÂ¸rn Hansen</c:v>
                </c:pt>
                <c:pt idx="2">
                  <c:v>Daan Peeters</c:v>
                </c:pt>
                <c:pt idx="3">
                  <c:v>Diego GutiÃƒÂ©rrez</c:v>
                </c:pt>
                <c:pt idx="4">
                  <c:v>Enrique MuÃƒÂ±oz</c:v>
                </c:pt>
                <c:pt idx="5">
                  <c:v>FranÃƒÂ§ois Tremblay</c:v>
                </c:pt>
                <c:pt idx="6">
                  <c:v>FrantiÃ…Â¡ek WichterlovÃƒÂ¡</c:v>
                </c:pt>
                <c:pt idx="7">
                  <c:v>Fynn Zimmermann</c:v>
                </c:pt>
                <c:pt idx="8">
                  <c:v>Hugh O'Reilly</c:v>
                </c:pt>
                <c:pt idx="9">
                  <c:v>Jack Smith</c:v>
                </c:pt>
                <c:pt idx="10">
                  <c:v>JoÃƒÂ£o Fernandes</c:v>
                </c:pt>
                <c:pt idx="11">
                  <c:v>Joakim Johansson</c:v>
                </c:pt>
                <c:pt idx="12">
                  <c:v>Johannes Van der Berg</c:v>
                </c:pt>
                <c:pt idx="13">
                  <c:v>Kara Nielsen</c:v>
                </c:pt>
                <c:pt idx="14">
                  <c:v>Ladislav KovÃƒÂ¡cs</c:v>
                </c:pt>
                <c:pt idx="15">
                  <c:v>LuÃƒÂ­s GonÃƒÂ§alves</c:v>
                </c:pt>
                <c:pt idx="16">
                  <c:v>Lucas Mancini</c:v>
                </c:pt>
                <c:pt idx="17">
                  <c:v>Luis Rojas</c:v>
                </c:pt>
                <c:pt idx="18">
                  <c:v>Manoj Pareek</c:v>
                </c:pt>
                <c:pt idx="19">
                  <c:v>Mark Taylor</c:v>
                </c:pt>
                <c:pt idx="20">
                  <c:v>Phil Hughes</c:v>
                </c:pt>
                <c:pt idx="21">
                  <c:v>StanisÃ…â€šaw WÃƒÂ³jcik</c:v>
                </c:pt>
                <c:pt idx="22">
                  <c:v>Terhi HÃƒÂ¤mÃƒÂ¤lÃƒÂ¤inen</c:v>
                </c:pt>
                <c:pt idx="23">
                  <c:v>Wyatt Girard</c:v>
                </c:pt>
              </c:strCache>
            </c:strRef>
          </c:cat>
          <c:val>
            <c:numRef>
              <c:f>result11!$AH$9:$AH$33</c:f>
              <c:numCache>
                <c:formatCode>General</c:formatCode>
                <c:ptCount val="24"/>
                <c:pt idx="9">
                  <c:v>98.01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ACA-479B-AC4A-1F9045334B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1567427775"/>
        <c:axId val="1567424895"/>
      </c:barChart>
      <c:catAx>
        <c:axId val="1567427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424895"/>
        <c:crosses val="autoZero"/>
        <c:auto val="1"/>
        <c:lblAlgn val="ctr"/>
        <c:lblOffset val="100"/>
        <c:noMultiLvlLbl val="0"/>
      </c:catAx>
      <c:valAx>
        <c:axId val="15674248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42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40000"/>
        <a:lumOff val="60000"/>
      </a:schemeClr>
    </a:solidFill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result3!$C$1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920-4996-A1EE-A37BA42F16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920-4996-A1EE-A37BA42F16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920-4996-A1EE-A37BA42F16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result3!$A$2:$B$4</c:f>
              <c:multiLvlStrCache>
                <c:ptCount val="3"/>
                <c:lvl>
                  <c:pt idx="0">
                    <c:v>Bordeaux</c:v>
                  </c:pt>
                  <c:pt idx="1">
                    <c:v>Winnipeg</c:v>
                  </c:pt>
                  <c:pt idx="2">
                    <c:v>Prague</c:v>
                  </c:pt>
                </c:lvl>
                <c:lvl>
                  <c:pt idx="0">
                    <c:v>France</c:v>
                  </c:pt>
                  <c:pt idx="1">
                    <c:v>Canada</c:v>
                  </c:pt>
                  <c:pt idx="2">
                    <c:v>Czech Republic</c:v>
                  </c:pt>
                </c:lvl>
              </c:multiLvlStrCache>
            </c:multiLvlStrRef>
          </c:cat>
          <c:val>
            <c:numRef>
              <c:f>result3!$C$2:$C$4</c:f>
              <c:numCache>
                <c:formatCode>General</c:formatCode>
                <c:ptCount val="3"/>
                <c:pt idx="0">
                  <c:v>23.759999999999899</c:v>
                </c:pt>
                <c:pt idx="1">
                  <c:v>19.8</c:v>
                </c:pt>
                <c:pt idx="2">
                  <c:v>19.8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20-4996-A1EE-A37BA42F16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2">
        <a:lumMod val="40000"/>
        <a:lumOff val="6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Invoice 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result4!$B$1</c:f>
              <c:strCache>
                <c:ptCount val="1"/>
                <c:pt idx="0">
                  <c:v>invoicetotal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4D49-43F8-818B-B5984C726E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4D49-43F8-818B-B5984C726E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4D49-43F8-818B-B5984C726E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4D49-43F8-818B-B5984C726E9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4D49-43F8-818B-B5984C726E96}"/>
              </c:ext>
            </c:extLst>
          </c:dPt>
          <c:dLbls>
            <c:dLbl>
              <c:idx val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D49-43F8-818B-B5984C726E96}"/>
                </c:ext>
              </c:extLst>
            </c:dLbl>
            <c:dLbl>
              <c:idx val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D49-43F8-818B-B5984C726E96}"/>
                </c:ext>
              </c:extLst>
            </c:dLbl>
            <c:dLbl>
              <c:idx val="2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D49-43F8-818B-B5984C726E96}"/>
                </c:ext>
              </c:extLst>
            </c:dLbl>
            <c:dLbl>
              <c:idx val="3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4D49-43F8-818B-B5984C726E96}"/>
                </c:ext>
              </c:extLst>
            </c:dLbl>
            <c:dLbl>
              <c:idx val="4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4D49-43F8-818B-B5984C726E96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result4!$A$2:$A$6</c:f>
              <c:strCache>
                <c:ptCount val="5"/>
                <c:pt idx="0">
                  <c:v>Prague</c:v>
                </c:pt>
                <c:pt idx="1">
                  <c:v>Mountain View</c:v>
                </c:pt>
                <c:pt idx="2">
                  <c:v>London</c:v>
                </c:pt>
                <c:pt idx="3">
                  <c:v>Berlin</c:v>
                </c:pt>
                <c:pt idx="4">
                  <c:v>Paris</c:v>
                </c:pt>
              </c:strCache>
            </c:strRef>
          </c:cat>
          <c:val>
            <c:numRef>
              <c:f>result4!$B$2:$B$6</c:f>
              <c:numCache>
                <c:formatCode>General</c:formatCode>
                <c:ptCount val="5"/>
                <c:pt idx="0">
                  <c:v>273.24</c:v>
                </c:pt>
                <c:pt idx="1">
                  <c:v>169.29</c:v>
                </c:pt>
                <c:pt idx="2">
                  <c:v>166.32</c:v>
                </c:pt>
                <c:pt idx="3">
                  <c:v>158.4</c:v>
                </c:pt>
                <c:pt idx="4">
                  <c:v>151.47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49-43F8-818B-B5984C726E9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[result5.csv]result5!PivotTable53</c:name>
    <c:fmtId val="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result5!$L$9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result5!$K$10:$K$19</c:f>
              <c:multiLvlStrCache>
                <c:ptCount val="5"/>
                <c:lvl>
                  <c:pt idx="0">
                    <c:v>Manoj Pareek</c:v>
                  </c:pt>
                  <c:pt idx="1">
                    <c:v>Hugh O'Reilly</c:v>
                  </c:pt>
                  <c:pt idx="2">
                    <c:v>FrantiÃ…Â¡ek WichterlovÃƒÂ¡</c:v>
                  </c:pt>
                  <c:pt idx="3">
                    <c:v>Helena HolÃƒÂ½</c:v>
                  </c:pt>
                  <c:pt idx="4">
                    <c:v>LuÃƒÂ­s GonÃƒÂ§alves</c:v>
                  </c:pt>
                </c:lvl>
                <c:lvl>
                  <c:pt idx="0">
                    <c:v>Delhi</c:v>
                  </c:pt>
                  <c:pt idx="1">
                    <c:v>Dublin</c:v>
                  </c:pt>
                  <c:pt idx="2">
                    <c:v>Prague</c:v>
                  </c:pt>
                  <c:pt idx="4">
                    <c:v>SÃƒÂ£o JosÃƒÂ© dos Campos</c:v>
                  </c:pt>
                </c:lvl>
              </c:multiLvlStrCache>
            </c:multiLvlStrRef>
          </c:cat>
          <c:val>
            <c:numRef>
              <c:f>result5!$L$10:$L$19</c:f>
              <c:numCache>
                <c:formatCode>General</c:formatCode>
                <c:ptCount val="5"/>
                <c:pt idx="0">
                  <c:v>111.869999999999</c:v>
                </c:pt>
                <c:pt idx="1">
                  <c:v>114.83999999999899</c:v>
                </c:pt>
                <c:pt idx="2">
                  <c:v>144.54</c:v>
                </c:pt>
                <c:pt idx="3">
                  <c:v>128.69999999999999</c:v>
                </c:pt>
                <c:pt idx="4">
                  <c:v>108.899999999999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179-9F07-77FA14F82DE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47887167"/>
        <c:axId val="447891487"/>
      </c:barChart>
      <c:catAx>
        <c:axId val="447887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91487"/>
        <c:crosses val="autoZero"/>
        <c:auto val="1"/>
        <c:lblAlgn val="ctr"/>
        <c:lblOffset val="100"/>
        <c:noMultiLvlLbl val="0"/>
      </c:catAx>
      <c:valAx>
        <c:axId val="44789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87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40000"/>
        <a:lumOff val="60000"/>
      </a:schemeClr>
    </a:solidFill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'result6.2'!$B$1</c:f>
              <c:strCache>
                <c:ptCount val="1"/>
                <c:pt idx="0">
                  <c:v>count_of_gener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10AB-4A86-8160-53DF9B03FB13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10AB-4A86-8160-53DF9B03FB13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10AB-4A86-8160-53DF9B03FB13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10AB-4A86-8160-53DF9B03FB13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10AB-4A86-8160-53DF9B03FB13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10AB-4A86-8160-53DF9B03FB13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10AB-4A86-8160-53DF9B03FB13}"/>
              </c:ext>
            </c:extLst>
          </c:dPt>
          <c:dLbls>
            <c:dLbl>
              <c:idx val="6"/>
              <c:layout>
                <c:manualLayout>
                  <c:x val="4.9019607843137164E-2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0AB-4A86-8160-53DF9B03FB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'result6.2'!$A$2:$A$8</c:f>
              <c:strCache>
                <c:ptCount val="7"/>
                <c:pt idx="0">
                  <c:v>Rock</c:v>
                </c:pt>
                <c:pt idx="1">
                  <c:v>Metal</c:v>
                </c:pt>
                <c:pt idx="2">
                  <c:v>Blues</c:v>
                </c:pt>
                <c:pt idx="3">
                  <c:v>Jazz</c:v>
                </c:pt>
                <c:pt idx="4">
                  <c:v>Latin</c:v>
                </c:pt>
                <c:pt idx="5">
                  <c:v>Alternative &amp; Punk</c:v>
                </c:pt>
                <c:pt idx="6">
                  <c:v>Reggae</c:v>
                </c:pt>
              </c:strCache>
            </c:strRef>
          </c:cat>
          <c:val>
            <c:numRef>
              <c:f>'result6.2'!$B$2:$B$8</c:f>
              <c:numCache>
                <c:formatCode>General</c:formatCode>
                <c:ptCount val="7"/>
                <c:pt idx="0">
                  <c:v>390</c:v>
                </c:pt>
                <c:pt idx="1">
                  <c:v>124</c:v>
                </c:pt>
                <c:pt idx="2">
                  <c:v>23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0AB-4A86-8160-53DF9B03FB1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2">
        <a:lumMod val="40000"/>
        <a:lumOff val="6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[result7.csv]result7!PivotTable1</c:name>
    <c:fmtId val="6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result7!$K$5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result7!$J$6:$J$14</c:f>
              <c:strCache>
                <c:ptCount val="8"/>
                <c:pt idx="0">
                  <c:v>AC/DC</c:v>
                </c:pt>
                <c:pt idx="1">
                  <c:v>Accept</c:v>
                </c:pt>
                <c:pt idx="2">
                  <c:v>Aerosmith</c:v>
                </c:pt>
                <c:pt idx="3">
                  <c:v>Alanis Morissette</c:v>
                </c:pt>
                <c:pt idx="4">
                  <c:v>Alice In Chains</c:v>
                </c:pt>
                <c:pt idx="5">
                  <c:v>Audioslave</c:v>
                </c:pt>
                <c:pt idx="6">
                  <c:v>Frank Zappa &amp; Captain Beefheart</c:v>
                </c:pt>
                <c:pt idx="7">
                  <c:v>Led Zeppelin</c:v>
                </c:pt>
              </c:strCache>
            </c:strRef>
          </c:cat>
          <c:val>
            <c:numRef>
              <c:f>result7!$K$6:$K$14</c:f>
              <c:numCache>
                <c:formatCode>General</c:formatCode>
                <c:ptCount val="8"/>
                <c:pt idx="0">
                  <c:v>18</c:v>
                </c:pt>
                <c:pt idx="1">
                  <c:v>4</c:v>
                </c:pt>
                <c:pt idx="2">
                  <c:v>15</c:v>
                </c:pt>
                <c:pt idx="3">
                  <c:v>13</c:v>
                </c:pt>
                <c:pt idx="4">
                  <c:v>12</c:v>
                </c:pt>
                <c:pt idx="5">
                  <c:v>14</c:v>
                </c:pt>
                <c:pt idx="6">
                  <c:v>9</c:v>
                </c:pt>
                <c:pt idx="7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1-448C-A36D-E2EC9370B3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986655983"/>
        <c:axId val="1986649263"/>
      </c:barChart>
      <c:catAx>
        <c:axId val="198665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649263"/>
        <c:crosses val="autoZero"/>
        <c:auto val="1"/>
        <c:lblAlgn val="ctr"/>
        <c:lblOffset val="100"/>
        <c:noMultiLvlLbl val="0"/>
      </c:catAx>
      <c:valAx>
        <c:axId val="1986649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655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40000"/>
        <a:lumOff val="60000"/>
      </a:schemeClr>
    </a:solidFill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[result8.csv]result8!PivotTable2</c:name>
    <c:fmtId val="6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result8!$K$4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result8!$J$5:$J$25</c:f>
              <c:strCache>
                <c:ptCount val="20"/>
                <c:pt idx="0">
                  <c:v>Advance Romance</c:v>
                </c:pt>
                <c:pt idx="1">
                  <c:v>Book Of Thel</c:v>
                </c:pt>
                <c:pt idx="2">
                  <c:v>Computadores Fazem Arte</c:v>
                </c:pt>
                <c:pt idx="3">
                  <c:v>Dazed and Confused</c:v>
                </c:pt>
                <c:pt idx="4">
                  <c:v>How Many More Times</c:v>
                </c:pt>
                <c:pt idx="5">
                  <c:v>Jerusalem</c:v>
                </c:pt>
                <c:pt idx="6">
                  <c:v>Master Of Puppets</c:v>
                </c:pt>
                <c:pt idx="7">
                  <c:v>No More Tears</c:v>
                </c:pt>
                <c:pt idx="8">
                  <c:v>Sleeping Village</c:v>
                </c:pt>
                <c:pt idx="9">
                  <c:v>Snoopy's search-Red baron</c:v>
                </c:pt>
                <c:pt idx="10">
                  <c:v>Snowblind</c:v>
                </c:pt>
                <c:pt idx="11">
                  <c:v>Sozinho (Hitmakers Classic Mix)</c:v>
                </c:pt>
                <c:pt idx="12">
                  <c:v>Stone Crazy</c:v>
                </c:pt>
                <c:pt idx="13">
                  <c:v>Stratus</c:v>
                </c:pt>
                <c:pt idx="14">
                  <c:v>Talkin' 'Bout Women Obviously</c:v>
                </c:pt>
                <c:pt idx="15">
                  <c:v>Terra</c:v>
                </c:pt>
                <c:pt idx="16">
                  <c:v>The Alchemist</c:v>
                </c:pt>
                <c:pt idx="17">
                  <c:v>Wheels Of Confusion / The Straightener</c:v>
                </c:pt>
                <c:pt idx="18">
                  <c:v>You Oughta Know (Alternate)</c:v>
                </c:pt>
                <c:pt idx="19">
                  <c:v>You Shook Me(2)</c:v>
                </c:pt>
              </c:strCache>
            </c:strRef>
          </c:cat>
          <c:val>
            <c:numRef>
              <c:f>result8!$K$5:$K$25</c:f>
              <c:numCache>
                <c:formatCode>General</c:formatCode>
                <c:ptCount val="20"/>
                <c:pt idx="0">
                  <c:v>677694</c:v>
                </c:pt>
                <c:pt idx="1">
                  <c:v>494393</c:v>
                </c:pt>
                <c:pt idx="2">
                  <c:v>404323</c:v>
                </c:pt>
                <c:pt idx="3">
                  <c:v>401920</c:v>
                </c:pt>
                <c:pt idx="4">
                  <c:v>711836</c:v>
                </c:pt>
                <c:pt idx="5">
                  <c:v>402390</c:v>
                </c:pt>
                <c:pt idx="6">
                  <c:v>436453</c:v>
                </c:pt>
                <c:pt idx="7">
                  <c:v>555075</c:v>
                </c:pt>
                <c:pt idx="8">
                  <c:v>644571</c:v>
                </c:pt>
                <c:pt idx="9">
                  <c:v>456071</c:v>
                </c:pt>
                <c:pt idx="10">
                  <c:v>420022</c:v>
                </c:pt>
                <c:pt idx="11">
                  <c:v>436636</c:v>
                </c:pt>
                <c:pt idx="12">
                  <c:v>433397</c:v>
                </c:pt>
                <c:pt idx="13">
                  <c:v>582086</c:v>
                </c:pt>
                <c:pt idx="14">
                  <c:v>589531</c:v>
                </c:pt>
                <c:pt idx="15">
                  <c:v>482429</c:v>
                </c:pt>
                <c:pt idx="16">
                  <c:v>509413</c:v>
                </c:pt>
                <c:pt idx="17">
                  <c:v>494524</c:v>
                </c:pt>
                <c:pt idx="18">
                  <c:v>491885</c:v>
                </c:pt>
                <c:pt idx="19">
                  <c:v>619467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4F-4969-89A1-43DDB7DA223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100"/>
        <c:axId val="125290095"/>
        <c:axId val="125292495"/>
      </c:barChart>
      <c:catAx>
        <c:axId val="12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92495"/>
        <c:crosses val="autoZero"/>
        <c:auto val="1"/>
        <c:lblAlgn val="ctr"/>
        <c:lblOffset val="100"/>
        <c:noMultiLvlLbl val="0"/>
      </c:catAx>
      <c:valAx>
        <c:axId val="12529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9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40000"/>
        <a:lumOff val="60000"/>
      </a:schemeClr>
    </a:solidFill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[result9.csv]result9!PivotTable9</c:name>
    <c:fmtId val="5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result9!$K$7:$K$9</c:f>
              <c:strCache>
                <c:ptCount val="1"/>
                <c:pt idx="0">
                  <c:v>Edward Francis - 12.87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result9!$J$10:$J$17</c:f>
              <c:strCache>
                <c:ptCount val="7"/>
                <c:pt idx="0">
                  <c:v>AC/DC</c:v>
                </c:pt>
                <c:pt idx="1">
                  <c:v>Alice In Chains</c:v>
                </c:pt>
                <c:pt idx="2">
                  <c:v>AntÃƒÂ´nio Carlos Jobim</c:v>
                </c:pt>
                <c:pt idx="3">
                  <c:v>Apocalyptica</c:v>
                </c:pt>
                <c:pt idx="4">
                  <c:v>Audioslave</c:v>
                </c:pt>
                <c:pt idx="5">
                  <c:v>Billy Cobham</c:v>
                </c:pt>
                <c:pt idx="6">
                  <c:v>ClÃƒÂ¡udio Zoli</c:v>
                </c:pt>
              </c:strCache>
            </c:strRef>
          </c:cat>
          <c:val>
            <c:numRef>
              <c:f>result9!$K$10:$K$17</c:f>
              <c:numCache>
                <c:formatCode>General</c:formatCode>
                <c:ptCount val="7"/>
                <c:pt idx="2">
                  <c:v>12.87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91-44C8-B704-16BB652CA450}"/>
            </c:ext>
          </c:extLst>
        </c:ser>
        <c:ser>
          <c:idx val="1"/>
          <c:order val="1"/>
          <c:tx>
            <c:strRef>
              <c:f>result9!$M$7:$M$9</c:f>
              <c:strCache>
                <c:ptCount val="1"/>
                <c:pt idx="0">
                  <c:v>Emma Jones - 12.87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result9!$J$10:$J$17</c:f>
              <c:strCache>
                <c:ptCount val="7"/>
                <c:pt idx="0">
                  <c:v>AC/DC</c:v>
                </c:pt>
                <c:pt idx="1">
                  <c:v>Alice In Chains</c:v>
                </c:pt>
                <c:pt idx="2">
                  <c:v>AntÃƒÂ´nio Carlos Jobim</c:v>
                </c:pt>
                <c:pt idx="3">
                  <c:v>Apocalyptica</c:v>
                </c:pt>
                <c:pt idx="4">
                  <c:v>Audioslave</c:v>
                </c:pt>
                <c:pt idx="5">
                  <c:v>Billy Cobham</c:v>
                </c:pt>
                <c:pt idx="6">
                  <c:v>ClÃƒÂ¡udio Zoli</c:v>
                </c:pt>
              </c:strCache>
            </c:strRef>
          </c:cat>
          <c:val>
            <c:numRef>
              <c:f>result9!$M$10:$M$17</c:f>
              <c:numCache>
                <c:formatCode>General</c:formatCode>
                <c:ptCount val="7"/>
                <c:pt idx="2">
                  <c:v>12.87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91-44C8-B704-16BB652CA450}"/>
            </c:ext>
          </c:extLst>
        </c:ser>
        <c:ser>
          <c:idx val="2"/>
          <c:order val="2"/>
          <c:tx>
            <c:strRef>
              <c:f>result9!$O$7:$O$9</c:f>
              <c:strCache>
                <c:ptCount val="1"/>
                <c:pt idx="0">
                  <c:v>Fernanda Ramos - 13.86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result9!$J$10:$J$17</c:f>
              <c:strCache>
                <c:ptCount val="7"/>
                <c:pt idx="0">
                  <c:v>AC/DC</c:v>
                </c:pt>
                <c:pt idx="1">
                  <c:v>Alice In Chains</c:v>
                </c:pt>
                <c:pt idx="2">
                  <c:v>AntÃƒÂ´nio Carlos Jobim</c:v>
                </c:pt>
                <c:pt idx="3">
                  <c:v>Apocalyptica</c:v>
                </c:pt>
                <c:pt idx="4">
                  <c:v>Audioslave</c:v>
                </c:pt>
                <c:pt idx="5">
                  <c:v>Billy Cobham</c:v>
                </c:pt>
                <c:pt idx="6">
                  <c:v>ClÃƒÂ¡udio Zoli</c:v>
                </c:pt>
              </c:strCache>
            </c:strRef>
          </c:cat>
          <c:val>
            <c:numRef>
              <c:f>result9!$O$10:$O$17</c:f>
              <c:numCache>
                <c:formatCode>General</c:formatCode>
                <c:ptCount val="7"/>
                <c:pt idx="4">
                  <c:v>13.86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91-44C8-B704-16BB652CA450}"/>
            </c:ext>
          </c:extLst>
        </c:ser>
        <c:ser>
          <c:idx val="3"/>
          <c:order val="3"/>
          <c:tx>
            <c:strRef>
              <c:f>result9!$Q$7:$Q$9</c:f>
              <c:strCache>
                <c:ptCount val="1"/>
                <c:pt idx="0">
                  <c:v>Jennifer Peterson - 14.85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result9!$J$10:$J$17</c:f>
              <c:strCache>
                <c:ptCount val="7"/>
                <c:pt idx="0">
                  <c:v>AC/DC</c:v>
                </c:pt>
                <c:pt idx="1">
                  <c:v>Alice In Chains</c:v>
                </c:pt>
                <c:pt idx="2">
                  <c:v>AntÃƒÂ´nio Carlos Jobim</c:v>
                </c:pt>
                <c:pt idx="3">
                  <c:v>Apocalyptica</c:v>
                </c:pt>
                <c:pt idx="4">
                  <c:v>Audioslave</c:v>
                </c:pt>
                <c:pt idx="5">
                  <c:v>Billy Cobham</c:v>
                </c:pt>
                <c:pt idx="6">
                  <c:v>ClÃƒÂ¡udio Zoli</c:v>
                </c:pt>
              </c:strCache>
            </c:strRef>
          </c:cat>
          <c:val>
            <c:numRef>
              <c:f>result9!$Q$10:$Q$17</c:f>
              <c:numCache>
                <c:formatCode>General</c:formatCode>
                <c:ptCount val="7"/>
                <c:pt idx="1">
                  <c:v>14.85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91-44C8-B704-16BB652CA450}"/>
            </c:ext>
          </c:extLst>
        </c:ser>
        <c:ser>
          <c:idx val="4"/>
          <c:order val="4"/>
          <c:tx>
            <c:strRef>
              <c:f>result9!$S$7:$S$9</c:f>
              <c:strCache>
                <c:ptCount val="1"/>
                <c:pt idx="0">
                  <c:v>JoÃƒÂ£o Fernandes - 12.87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result9!$J$10:$J$17</c:f>
              <c:strCache>
                <c:ptCount val="7"/>
                <c:pt idx="0">
                  <c:v>AC/DC</c:v>
                </c:pt>
                <c:pt idx="1">
                  <c:v>Alice In Chains</c:v>
                </c:pt>
                <c:pt idx="2">
                  <c:v>AntÃƒÂ´nio Carlos Jobim</c:v>
                </c:pt>
                <c:pt idx="3">
                  <c:v>Apocalyptica</c:v>
                </c:pt>
                <c:pt idx="4">
                  <c:v>Audioslave</c:v>
                </c:pt>
                <c:pt idx="5">
                  <c:v>Billy Cobham</c:v>
                </c:pt>
                <c:pt idx="6">
                  <c:v>ClÃƒÂ¡udio Zoli</c:v>
                </c:pt>
              </c:strCache>
            </c:strRef>
          </c:cat>
          <c:val>
            <c:numRef>
              <c:f>result9!$S$10:$S$17</c:f>
              <c:numCache>
                <c:formatCode>General</c:formatCode>
                <c:ptCount val="7"/>
                <c:pt idx="2">
                  <c:v>12.87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91-44C8-B704-16BB652CA450}"/>
            </c:ext>
          </c:extLst>
        </c:ser>
        <c:ser>
          <c:idx val="5"/>
          <c:order val="5"/>
          <c:tx>
            <c:strRef>
              <c:f>result9!$U$7:$U$9</c:f>
              <c:strCache>
                <c:ptCount val="1"/>
                <c:pt idx="0">
                  <c:v>Leonie KÃƒÂ¶hler - 13.86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result9!$J$10:$J$17</c:f>
              <c:strCache>
                <c:ptCount val="7"/>
                <c:pt idx="0">
                  <c:v>AC/DC</c:v>
                </c:pt>
                <c:pt idx="1">
                  <c:v>Alice In Chains</c:v>
                </c:pt>
                <c:pt idx="2">
                  <c:v>AntÃƒÂ´nio Carlos Jobim</c:v>
                </c:pt>
                <c:pt idx="3">
                  <c:v>Apocalyptica</c:v>
                </c:pt>
                <c:pt idx="4">
                  <c:v>Audioslave</c:v>
                </c:pt>
                <c:pt idx="5">
                  <c:v>Billy Cobham</c:v>
                </c:pt>
                <c:pt idx="6">
                  <c:v>ClÃƒÂ¡udio Zoli</c:v>
                </c:pt>
              </c:strCache>
            </c:strRef>
          </c:cat>
          <c:val>
            <c:numRef>
              <c:f>result9!$U$10:$U$17</c:f>
              <c:numCache>
                <c:formatCode>General</c:formatCode>
                <c:ptCount val="7"/>
                <c:pt idx="5">
                  <c:v>13.86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91-44C8-B704-16BB652CA450}"/>
            </c:ext>
          </c:extLst>
        </c:ser>
        <c:ser>
          <c:idx val="6"/>
          <c:order val="6"/>
          <c:tx>
            <c:strRef>
              <c:f>result9!$W$7:$W$9</c:f>
              <c:strCache>
                <c:ptCount val="1"/>
                <c:pt idx="0">
                  <c:v>Mark Taylor - 14.85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result9!$J$10:$J$17</c:f>
              <c:strCache>
                <c:ptCount val="7"/>
                <c:pt idx="0">
                  <c:v>AC/DC</c:v>
                </c:pt>
                <c:pt idx="1">
                  <c:v>Alice In Chains</c:v>
                </c:pt>
                <c:pt idx="2">
                  <c:v>AntÃƒÂ´nio Carlos Jobim</c:v>
                </c:pt>
                <c:pt idx="3">
                  <c:v>Apocalyptica</c:v>
                </c:pt>
                <c:pt idx="4">
                  <c:v>Audioslave</c:v>
                </c:pt>
                <c:pt idx="5">
                  <c:v>Billy Cobham</c:v>
                </c:pt>
                <c:pt idx="6">
                  <c:v>ClÃƒÂ¡udio Zoli</c:v>
                </c:pt>
              </c:strCache>
            </c:strRef>
          </c:cat>
          <c:val>
            <c:numRef>
              <c:f>result9!$W$10:$W$17</c:f>
              <c:numCache>
                <c:formatCode>General</c:formatCode>
                <c:ptCount val="7"/>
                <c:pt idx="1">
                  <c:v>14.85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91-44C8-B704-16BB652CA450}"/>
            </c:ext>
          </c:extLst>
        </c:ser>
        <c:ser>
          <c:idx val="7"/>
          <c:order val="7"/>
          <c:tx>
            <c:strRef>
              <c:f>result9!$Y$7:$Y$9</c:f>
              <c:strCache>
                <c:ptCount val="1"/>
                <c:pt idx="0">
                  <c:v>Phil Hughes - 9.9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result9!$J$10:$J$17</c:f>
              <c:strCache>
                <c:ptCount val="7"/>
                <c:pt idx="0">
                  <c:v>AC/DC</c:v>
                </c:pt>
                <c:pt idx="1">
                  <c:v>Alice In Chains</c:v>
                </c:pt>
                <c:pt idx="2">
                  <c:v>AntÃƒÂ´nio Carlos Jobim</c:v>
                </c:pt>
                <c:pt idx="3">
                  <c:v>Apocalyptica</c:v>
                </c:pt>
                <c:pt idx="4">
                  <c:v>Audioslave</c:v>
                </c:pt>
                <c:pt idx="5">
                  <c:v>Billy Cobham</c:v>
                </c:pt>
                <c:pt idx="6">
                  <c:v>ClÃƒÂ¡udio Zoli</c:v>
                </c:pt>
              </c:strCache>
            </c:strRef>
          </c:cat>
          <c:val>
            <c:numRef>
              <c:f>result9!$Y$10:$Y$17</c:f>
              <c:numCache>
                <c:formatCode>General</c:formatCode>
                <c:ptCount val="7"/>
                <c:pt idx="0">
                  <c:v>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291-44C8-B704-16BB652CA450}"/>
            </c:ext>
          </c:extLst>
        </c:ser>
        <c:ser>
          <c:idx val="8"/>
          <c:order val="8"/>
          <c:tx>
            <c:strRef>
              <c:f>result9!$AA$7:$AA$9</c:f>
              <c:strCache>
                <c:ptCount val="1"/>
                <c:pt idx="0">
                  <c:v>StanisÃ…â€šaw WÃƒÂ³jcik - 10.89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result9!$J$10:$J$17</c:f>
              <c:strCache>
                <c:ptCount val="7"/>
                <c:pt idx="0">
                  <c:v>AC/DC</c:v>
                </c:pt>
                <c:pt idx="1">
                  <c:v>Alice In Chains</c:v>
                </c:pt>
                <c:pt idx="2">
                  <c:v>AntÃƒÂ´nio Carlos Jobim</c:v>
                </c:pt>
                <c:pt idx="3">
                  <c:v>Apocalyptica</c:v>
                </c:pt>
                <c:pt idx="4">
                  <c:v>Audioslave</c:v>
                </c:pt>
                <c:pt idx="5">
                  <c:v>Billy Cobham</c:v>
                </c:pt>
                <c:pt idx="6">
                  <c:v>ClÃƒÂ¡udio Zoli</c:v>
                </c:pt>
              </c:strCache>
            </c:strRef>
          </c:cat>
          <c:val>
            <c:numRef>
              <c:f>result9!$AA$10:$AA$17</c:f>
              <c:numCache>
                <c:formatCode>General</c:formatCode>
                <c:ptCount val="7"/>
                <c:pt idx="6">
                  <c:v>10.89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91-44C8-B704-16BB652CA450}"/>
            </c:ext>
          </c:extLst>
        </c:ser>
        <c:ser>
          <c:idx val="9"/>
          <c:order val="9"/>
          <c:tx>
            <c:strRef>
              <c:f>result9!$AC$7:$AC$9</c:f>
              <c:strCache>
                <c:ptCount val="1"/>
                <c:pt idx="0">
                  <c:v>Victor Stevens - 11.88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result9!$J$10:$J$17</c:f>
              <c:strCache>
                <c:ptCount val="7"/>
                <c:pt idx="0">
                  <c:v>AC/DC</c:v>
                </c:pt>
                <c:pt idx="1">
                  <c:v>Alice In Chains</c:v>
                </c:pt>
                <c:pt idx="2">
                  <c:v>AntÃƒÂ´nio Carlos Jobim</c:v>
                </c:pt>
                <c:pt idx="3">
                  <c:v>Apocalyptica</c:v>
                </c:pt>
                <c:pt idx="4">
                  <c:v>Audioslave</c:v>
                </c:pt>
                <c:pt idx="5">
                  <c:v>Billy Cobham</c:v>
                </c:pt>
                <c:pt idx="6">
                  <c:v>ClÃƒÂ¡udio Zoli</c:v>
                </c:pt>
              </c:strCache>
            </c:strRef>
          </c:cat>
          <c:val>
            <c:numRef>
              <c:f>result9!$AC$10:$AC$17</c:f>
              <c:numCache>
                <c:formatCode>General</c:formatCode>
                <c:ptCount val="7"/>
                <c:pt idx="3">
                  <c:v>11.88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291-44C8-B704-16BB652CA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9366815"/>
        <c:axId val="169362495"/>
      </c:barChart>
      <c:catAx>
        <c:axId val="169366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62495"/>
        <c:crosses val="autoZero"/>
        <c:auto val="1"/>
        <c:lblAlgn val="ctr"/>
        <c:lblOffset val="100"/>
        <c:noMultiLvlLbl val="0"/>
      </c:catAx>
      <c:valAx>
        <c:axId val="16936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66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40000"/>
        <a:lumOff val="60000"/>
      </a:schemeClr>
    </a:solidFill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[result10.csv]result10!PivotTable6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result10!$K$5:$K$6</c:f>
              <c:strCache>
                <c:ptCount val="1"/>
                <c:pt idx="0">
                  <c:v>Metal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result10!$J$7:$J$31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result10!$K$7:$K$31</c:f>
              <c:numCache>
                <c:formatCode>General</c:formatCode>
                <c:ptCount val="24"/>
                <c:pt idx="17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12-4354-AC9A-BAAE8F66C6C0}"/>
            </c:ext>
          </c:extLst>
        </c:ser>
        <c:ser>
          <c:idx val="1"/>
          <c:order val="1"/>
          <c:tx>
            <c:strRef>
              <c:f>result10!$L$5:$L$6</c:f>
              <c:strCache>
                <c:ptCount val="1"/>
                <c:pt idx="0">
                  <c:v>Rock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result10!$J$7:$J$31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result10!$L$7:$L$31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8">
                  <c:v>1</c:v>
                </c:pt>
                <c:pt idx="19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12-4354-AC9A-BAAE8F66C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4293839"/>
        <c:axId val="1844294319"/>
      </c:barChart>
      <c:catAx>
        <c:axId val="184429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294319"/>
        <c:crosses val="autoZero"/>
        <c:auto val="1"/>
        <c:lblAlgn val="ctr"/>
        <c:lblOffset val="100"/>
        <c:noMultiLvlLbl val="0"/>
      </c:catAx>
      <c:valAx>
        <c:axId val="184429431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4429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40000"/>
        <a:lumOff val="60000"/>
      </a:schemeClr>
    </a:solidFill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MUSIC STORE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33590"/>
            <a:ext cx="9144000" cy="1655762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 ANALYSIS</a:t>
            </a: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4FC15-164B-2525-C398-00A371F6C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3942-95BD-FC1D-7F62-143278BA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Tracks Longer than Average Song Length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92671F-043B-B5D2-95B6-BA25E677C9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6303128"/>
              </p:ext>
            </p:extLst>
          </p:nvPr>
        </p:nvGraphicFramePr>
        <p:xfrm>
          <a:off x="838200" y="18351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5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59A00-E448-A2C8-6F65-ACF3D8946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AC55-A250-24CD-3764-21B09B5F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Top 10 Customer Spendings on Artists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ACE6E9-B61F-65FC-3D59-00B7EF23CD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6563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369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1F206-B771-8498-EA09-9A4215228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4ED6-7DA7-2E2D-59F2-A39B5F4E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Most Popular Music Genre by Country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9D4036-1D26-7971-9E67-2FC9EED704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5507931"/>
              </p:ext>
            </p:extLst>
          </p:nvPr>
        </p:nvGraphicFramePr>
        <p:xfrm>
          <a:off x="4491770" y="5167312"/>
          <a:ext cx="3208456" cy="1127760"/>
        </p:xfrm>
        <a:graphic>
          <a:graphicData uri="http://schemas.openxmlformats.org/drawingml/2006/table">
            <a:tbl>
              <a:tblPr/>
              <a:tblGrid>
                <a:gridCol w="1444868">
                  <a:extLst>
                    <a:ext uri="{9D8B030D-6E8A-4147-A177-3AD203B41FA5}">
                      <a16:colId xmlns:a16="http://schemas.microsoft.com/office/drawing/2014/main" val="2665085118"/>
                    </a:ext>
                  </a:extLst>
                </a:gridCol>
                <a:gridCol w="1763588">
                  <a:extLst>
                    <a:ext uri="{9D8B030D-6E8A-4147-A177-3AD203B41FA5}">
                      <a16:colId xmlns:a16="http://schemas.microsoft.com/office/drawing/2014/main" val="3766938953"/>
                    </a:ext>
                  </a:extLst>
                </a:gridCol>
              </a:tblGrid>
              <a:tr h="20330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451238"/>
                  </a:ext>
                </a:extLst>
              </a:tr>
              <a:tr h="1329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19066"/>
                  </a:ext>
                </a:extLst>
              </a:tr>
              <a:tr h="135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16998"/>
                  </a:ext>
                </a:extLst>
              </a:tr>
              <a:tr h="21214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31336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719A284-805A-A61D-19B6-32D34FB51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097362"/>
              </p:ext>
            </p:extLst>
          </p:nvPr>
        </p:nvGraphicFramePr>
        <p:xfrm>
          <a:off x="838199" y="2057400"/>
          <a:ext cx="105155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2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CE4E1-C473-E189-7D90-E9BD5B34A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1C90-A52D-BF81-7B16-C3EC84F5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Top Spending Customers by Country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4690981-06F7-9781-E85A-D015037B72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3712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16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Presentation Outline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700" dirty="0"/>
              <a:t>Employee Role Distribution by Levels</a:t>
            </a:r>
          </a:p>
          <a:p>
            <a:pPr lvl="0"/>
            <a:r>
              <a:rPr lang="en-US" sz="2700" dirty="0"/>
              <a:t>Invoice Distribution by Billing Country</a:t>
            </a:r>
          </a:p>
          <a:p>
            <a:pPr lvl="0"/>
            <a:r>
              <a:rPr lang="en-US" sz="2700" dirty="0"/>
              <a:t>Top 3 Values of Total Invoice</a:t>
            </a:r>
          </a:p>
          <a:p>
            <a:pPr lvl="0"/>
            <a:r>
              <a:rPr lang="en-US" sz="2700" dirty="0"/>
              <a:t>The City with the Best Customers</a:t>
            </a:r>
          </a:p>
          <a:p>
            <a:pPr lvl="0"/>
            <a:r>
              <a:rPr lang="en-US" sz="2700" dirty="0"/>
              <a:t>Top 5 Customers by Spending</a:t>
            </a:r>
          </a:p>
          <a:p>
            <a:pPr lvl="0"/>
            <a:r>
              <a:rPr lang="en-US" sz="2700" dirty="0"/>
              <a:t>Most Purchased Music Genre by Country</a:t>
            </a:r>
          </a:p>
          <a:p>
            <a:pPr lvl="0"/>
            <a:r>
              <a:rPr lang="en-US" sz="2700" dirty="0"/>
              <a:t>Top Rock Music Artists by Song Count</a:t>
            </a:r>
          </a:p>
          <a:p>
            <a:pPr lvl="0"/>
            <a:r>
              <a:rPr lang="en-US" sz="2700" dirty="0"/>
              <a:t>Tracks Longer than Average Song Length</a:t>
            </a:r>
          </a:p>
          <a:p>
            <a:pPr lvl="0"/>
            <a:r>
              <a:rPr lang="en-US" sz="2700" dirty="0"/>
              <a:t>Top 10 Customer Spendings on Artists</a:t>
            </a:r>
          </a:p>
          <a:p>
            <a:pPr lvl="0"/>
            <a:r>
              <a:rPr lang="en-US" sz="2700" dirty="0"/>
              <a:t>Most Popular Music Genre by Country</a:t>
            </a:r>
          </a:p>
          <a:p>
            <a:pPr lvl="0"/>
            <a:r>
              <a:rPr lang="en-US" sz="2700" dirty="0"/>
              <a:t>Top Spending Customers by Country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Employee Role Distribution by Levels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3"/>
            <a:ext cx="5181600" cy="4667251"/>
          </a:xfrm>
        </p:spPr>
        <p:txBody>
          <a:bodyPr>
            <a:normAutofit/>
          </a:bodyPr>
          <a:lstStyle/>
          <a:p>
            <a:r>
              <a:rPr lang="en-US" sz="2000" dirty="0"/>
              <a:t>Most employees are at Level L1 (Sales Support Agents) and Level L2 (IT Staff). Higher levels (L3 and above) have fewer employees.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Senior most employee is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Adams Andrew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General Manager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329EC05-3C2D-7964-E328-E550A48DEB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990102"/>
              </p:ext>
            </p:extLst>
          </p:nvPr>
        </p:nvGraphicFramePr>
        <p:xfrm>
          <a:off x="6096000" y="1825624"/>
          <a:ext cx="5181600" cy="22631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89363">
                  <a:extLst>
                    <a:ext uri="{9D8B030D-6E8A-4147-A177-3AD203B41FA5}">
                      <a16:colId xmlns:a16="http://schemas.microsoft.com/office/drawing/2014/main" val="1121631169"/>
                    </a:ext>
                  </a:extLst>
                </a:gridCol>
                <a:gridCol w="2368494">
                  <a:extLst>
                    <a:ext uri="{9D8B030D-6E8A-4147-A177-3AD203B41FA5}">
                      <a16:colId xmlns:a16="http://schemas.microsoft.com/office/drawing/2014/main" val="2359320699"/>
                    </a:ext>
                  </a:extLst>
                </a:gridCol>
                <a:gridCol w="823743">
                  <a:extLst>
                    <a:ext uri="{9D8B030D-6E8A-4147-A177-3AD203B41FA5}">
                      <a16:colId xmlns:a16="http://schemas.microsoft.com/office/drawing/2014/main" val="1030009128"/>
                    </a:ext>
                  </a:extLst>
                </a:gridCol>
              </a:tblGrid>
              <a:tr h="2392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Title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Levels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11844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Adams Andrew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Manager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07653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Edwards Nancy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Manager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524033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Mitchell Michael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Manager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66682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Robert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Staff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028205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Callahan Laura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Staff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15357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Peacock Jane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Support Agent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239071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 Margaret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Support Agent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82260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Johnson Steve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Support Agent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34331"/>
                  </a:ext>
                </a:extLst>
              </a:tr>
            </a:tbl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1E2008F-7277-3F8F-B095-177F5C373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630782"/>
              </p:ext>
            </p:extLst>
          </p:nvPr>
        </p:nvGraphicFramePr>
        <p:xfrm>
          <a:off x="6172202" y="4225891"/>
          <a:ext cx="5037664" cy="226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1EF0-9232-C0D0-13C4-F6EA87E7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1B4D-5A23-417C-6B38-E18BB7A9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Invoice Distribution by Billing Country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D6D0F1-B11A-2757-CFB7-9677698B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0"/>
            <a:ext cx="5181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USA</a:t>
            </a:r>
            <a:r>
              <a:rPr lang="en-US" sz="1800" dirty="0"/>
              <a:t> leads with 131 invoices, followed by </a:t>
            </a:r>
            <a:r>
              <a:rPr lang="en-US" sz="1800" b="1" dirty="0"/>
              <a:t>Canada</a:t>
            </a:r>
            <a:r>
              <a:rPr lang="en-US" sz="1800" dirty="0"/>
              <a:t> with 76 and </a:t>
            </a:r>
            <a:r>
              <a:rPr lang="en-US" sz="1800" b="1" dirty="0"/>
              <a:t>Brazil</a:t>
            </a:r>
            <a:r>
              <a:rPr lang="en-US" sz="1800" dirty="0"/>
              <a:t> with 61, indicating these countries are the primary sources of business.</a:t>
            </a:r>
          </a:p>
          <a:p>
            <a:r>
              <a:rPr lang="en-US" sz="1800" dirty="0"/>
              <a:t>Countries like </a:t>
            </a:r>
            <a:r>
              <a:rPr lang="en-US" sz="1800" b="1" dirty="0"/>
              <a:t>France</a:t>
            </a:r>
            <a:r>
              <a:rPr lang="en-US" sz="1800" dirty="0"/>
              <a:t> (50), </a:t>
            </a:r>
            <a:r>
              <a:rPr lang="en-US" sz="1800" b="1" dirty="0"/>
              <a:t>Germany</a:t>
            </a:r>
            <a:r>
              <a:rPr lang="en-US" sz="1800" dirty="0"/>
              <a:t> (41), and </a:t>
            </a:r>
            <a:r>
              <a:rPr lang="en-US" sz="1800" b="1" dirty="0"/>
              <a:t>Czech Republic</a:t>
            </a:r>
            <a:r>
              <a:rPr lang="en-US" sz="1800" dirty="0"/>
              <a:t> (30) contribute moderately to the total invoice count.</a:t>
            </a:r>
          </a:p>
          <a:p>
            <a:r>
              <a:rPr lang="en-US" sz="1800" dirty="0"/>
              <a:t>Countries like </a:t>
            </a:r>
            <a:r>
              <a:rPr lang="en-US" sz="1800" b="1" dirty="0"/>
              <a:t>Argentina</a:t>
            </a:r>
            <a:r>
              <a:rPr lang="en-US" sz="1800" dirty="0"/>
              <a:t> (5), </a:t>
            </a:r>
            <a:r>
              <a:rPr lang="en-US" sz="1800" b="1" dirty="0"/>
              <a:t>Belgium</a:t>
            </a:r>
            <a:r>
              <a:rPr lang="en-US" sz="1800" dirty="0"/>
              <a:t> (7), and </a:t>
            </a:r>
            <a:r>
              <a:rPr lang="en-US" sz="1800" b="1" dirty="0"/>
              <a:t>Austria</a:t>
            </a:r>
            <a:r>
              <a:rPr lang="en-US" sz="1800" dirty="0"/>
              <a:t> (7) have the lowest invoice counts, suggesting less business activity in these regions.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Conclusion</a:t>
            </a:r>
            <a:r>
              <a:rPr lang="en-US" sz="1800" dirty="0"/>
              <a:t>: The USA dominates the business, while Europe and South America contribute moderately, and some countries show potential for growth in invoice generation.</a:t>
            </a:r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F5908B98-C0A7-F13A-6F7C-3CA1986B55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5422309"/>
              </p:ext>
            </p:extLst>
          </p:nvPr>
        </p:nvGraphicFramePr>
        <p:xfrm>
          <a:off x="6877050" y="1820858"/>
          <a:ext cx="3743325" cy="4753300"/>
        </p:xfrm>
        <a:graphic>
          <a:graphicData uri="http://schemas.openxmlformats.org/drawingml/2006/table">
            <a:tbl>
              <a:tblPr/>
              <a:tblGrid>
                <a:gridCol w="1837215">
                  <a:extLst>
                    <a:ext uri="{9D8B030D-6E8A-4147-A177-3AD203B41FA5}">
                      <a16:colId xmlns:a16="http://schemas.microsoft.com/office/drawing/2014/main" val="915392039"/>
                    </a:ext>
                  </a:extLst>
                </a:gridCol>
                <a:gridCol w="1906110">
                  <a:extLst>
                    <a:ext uri="{9D8B030D-6E8A-4147-A177-3AD203B41FA5}">
                      <a16:colId xmlns:a16="http://schemas.microsoft.com/office/drawing/2014/main" val="2004545060"/>
                    </a:ext>
                  </a:extLst>
                </a:gridCol>
              </a:tblGrid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Invoice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 Country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32677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21251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82208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31749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43701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118450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Czech Republic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79812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424407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64155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087787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064171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Chile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09164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75235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482902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133140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Denmark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865168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246776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Hungary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31526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2511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18584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Norway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01411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19464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Austria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71199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16282"/>
                  </a:ext>
                </a:extLst>
              </a:tr>
              <a:tr h="186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4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3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7DEDF-B2C7-B6B7-BBB5-07319FA6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3BAF-4D18-4716-C716-FBA011E2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Top 3 Values of Total Invoice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AF20C9C-FB06-1EEB-9B1E-264E1D5661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8658426"/>
              </p:ext>
            </p:extLst>
          </p:nvPr>
        </p:nvGraphicFramePr>
        <p:xfrm>
          <a:off x="838199" y="1871663"/>
          <a:ext cx="1051559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67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The City with the Best Customers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These are the cities having in terms of maximum total invoice.</a:t>
            </a:r>
          </a:p>
          <a:p>
            <a:r>
              <a:rPr lang="en-US" sz="2000" dirty="0"/>
              <a:t>Prague not only leads with the highest invoice total (30%) but is also home to the top two customers (as highlighted in the next graph).</a:t>
            </a:r>
          </a:p>
          <a:p>
            <a:r>
              <a:rPr lang="en-US" sz="2000" dirty="0"/>
              <a:t>This indicates that Prague has loyal and high-value customers, making it an excellent choice for targeted marketing and promotional events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388400-56A6-625C-3E69-B792335EE1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141488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782F9-00DC-D9C9-538A-237707174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58EA-9989-AC29-A84C-9E7163C8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Top 5 Customers by Spending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9899BF-DC94-277F-5073-BCE1AA259A0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7080404"/>
              </p:ext>
            </p:extLst>
          </p:nvPr>
        </p:nvGraphicFramePr>
        <p:xfrm>
          <a:off x="1266826" y="1825625"/>
          <a:ext cx="9362026" cy="443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DEA25-1B8A-36DA-4309-9A5E5A5A2A12}"/>
              </a:ext>
            </a:extLst>
          </p:cNvPr>
          <p:cNvCxnSpPr>
            <a:cxnSpLocks/>
          </p:cNvCxnSpPr>
          <p:nvPr/>
        </p:nvCxnSpPr>
        <p:spPr>
          <a:xfrm flipV="1">
            <a:off x="10262962" y="5246874"/>
            <a:ext cx="823847" cy="3567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401191-E549-ABB9-0471-9AF742414BF6}"/>
              </a:ext>
            </a:extLst>
          </p:cNvPr>
          <p:cNvSpPr/>
          <p:nvPr/>
        </p:nvSpPr>
        <p:spPr>
          <a:xfrm>
            <a:off x="10712985" y="4762612"/>
            <a:ext cx="1364715" cy="654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Aharoni" panose="02010803020104030203" pitchFamily="2" charset="-79"/>
              </a:rPr>
              <a:t>CUSTOMER</a:t>
            </a:r>
            <a:endParaRPr lang="en-IN" sz="1600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07CCB-3AE0-6669-6011-5B1335A4D3BD}"/>
              </a:ext>
            </a:extLst>
          </p:cNvPr>
          <p:cNvSpPr/>
          <p:nvPr/>
        </p:nvSpPr>
        <p:spPr>
          <a:xfrm>
            <a:off x="10983193" y="5914606"/>
            <a:ext cx="961157" cy="500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City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FECDBB-DD0F-D866-480A-999198F1F950}"/>
              </a:ext>
            </a:extLst>
          </p:cNvPr>
          <p:cNvCxnSpPr>
            <a:cxnSpLocks/>
          </p:cNvCxnSpPr>
          <p:nvPr/>
        </p:nvCxnSpPr>
        <p:spPr>
          <a:xfrm>
            <a:off x="10423215" y="6029580"/>
            <a:ext cx="663594" cy="3854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3CE18-8214-6749-4519-625B94059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6130-FCD2-B4FC-B1C1-25898624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lgerian" panose="04020705040A02060702" pitchFamily="82" charset="0"/>
              </a:rPr>
              <a:t>Most Purchased Music Genre by Country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DCC737-60A2-0187-8748-31DCA663A0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4182089"/>
              </p:ext>
            </p:extLst>
          </p:nvPr>
        </p:nvGraphicFramePr>
        <p:xfrm>
          <a:off x="942975" y="1816100"/>
          <a:ext cx="1030605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383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5687C-C136-612A-B54A-99416062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77E9-FB40-70A3-CBA9-AB401C2E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Top Rock Music Artists by Song Count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F1B415-4214-30CF-9F54-AF139EAE9B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3772955"/>
              </p:ext>
            </p:extLst>
          </p:nvPr>
        </p:nvGraphicFramePr>
        <p:xfrm>
          <a:off x="838201" y="1873250"/>
          <a:ext cx="1020127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85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452</TotalTime>
  <Words>479</Words>
  <Application>Microsoft Office PowerPoint</Application>
  <PresentationFormat>Widescreen</PresentationFormat>
  <Paragraphs>131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Algerian</vt:lpstr>
      <vt:lpstr>Arial</vt:lpstr>
      <vt:lpstr>Calibri</vt:lpstr>
      <vt:lpstr>Sheet music design template</vt:lpstr>
      <vt:lpstr>MUSIC STORE </vt:lpstr>
      <vt:lpstr>Presentation Outline</vt:lpstr>
      <vt:lpstr>Employee Role Distribution by Levels</vt:lpstr>
      <vt:lpstr>Invoice Distribution by Billing Country</vt:lpstr>
      <vt:lpstr>Top 3 Values of Total Invoice </vt:lpstr>
      <vt:lpstr>The City with the Best Customers</vt:lpstr>
      <vt:lpstr>Top 5 Customers by Spending</vt:lpstr>
      <vt:lpstr>Most Purchased Music Genre by Country</vt:lpstr>
      <vt:lpstr>Top Rock Music Artists by Song Count</vt:lpstr>
      <vt:lpstr>Tracks Longer than Average Song Length</vt:lpstr>
      <vt:lpstr>Top 10 Customer Spendings on Artists</vt:lpstr>
      <vt:lpstr>Most Popular Music Genre by Country</vt:lpstr>
      <vt:lpstr>Top Spending Customers by 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918790143422</dc:creator>
  <cp:lastModifiedBy>918790143422</cp:lastModifiedBy>
  <cp:revision>2</cp:revision>
  <dcterms:created xsi:type="dcterms:W3CDTF">2024-11-20T12:37:04Z</dcterms:created>
  <dcterms:modified xsi:type="dcterms:W3CDTF">2024-11-21T09:28:33Z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