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8" d="100"/>
          <a:sy n="108" d="100"/>
        </p:scale>
        <p:origin x="738" y="7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4/27/2024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9.png"/><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1010986" y="1030514"/>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b="1" i="0" u="none" strike="noStrike" cap="none" dirty="0">
                <a:solidFill>
                  <a:schemeClr val="tx1"/>
                </a:solidFill>
                <a:latin typeface="Arial"/>
                <a:ea typeface="Arial"/>
                <a:cs typeface="Arial"/>
                <a:sym typeface="Arial"/>
              </a:rPr>
              <a:t>Rahul B</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1" i="0" u="none" strike="noStrike" cap="none" dirty="0">
                <a:solidFill>
                  <a:schemeClr val="tx1"/>
                </a:solidFill>
                <a:latin typeface="Arial"/>
                <a:ea typeface="Arial"/>
                <a:cs typeface="Arial"/>
                <a:sym typeface="Arial"/>
              </a:rPr>
              <a:t>au951221104034</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JP College Of Engineering</a:t>
            </a:r>
            <a:endParaRPr lang="en-US" sz="1100" dirty="0">
              <a:solidFill>
                <a:schemeClr val="tx1"/>
              </a:solidFil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Modelling &amp; Results</a:t>
            </a:r>
            <a:br>
              <a:rPr lang="en-IN" sz="2000" b="1" dirty="0">
                <a:solidFill>
                  <a:srgbClr val="213163"/>
                </a:solidFill>
              </a:rPr>
            </a:br>
            <a:r>
              <a:rPr lang="en-IN" sz="2000" b="1" dirty="0">
                <a:solidFill>
                  <a:srgbClr val="213163"/>
                </a:solidFill>
              </a:rPr>
              <a:t>                       </a:t>
            </a:r>
            <a:endParaRPr lang="en-IN" sz="20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25DFC7D9-4EA2-DEB3-0D9F-54FC3D9F2AF2}"/>
              </a:ext>
            </a:extLst>
          </p:cNvPr>
          <p:cNvSpPr txBox="1"/>
          <p:nvPr/>
        </p:nvSpPr>
        <p:spPr>
          <a:xfrm>
            <a:off x="429494" y="1334112"/>
            <a:ext cx="8427535" cy="3231654"/>
          </a:xfrm>
          <a:prstGeom prst="rect">
            <a:avLst/>
          </a:prstGeom>
          <a:noFill/>
        </p:spPr>
        <p:txBody>
          <a:bodyPr wrap="square">
            <a:spAutoFit/>
          </a:bodyPr>
          <a:lstStyle/>
          <a:p>
            <a:pPr marL="342900" indent="-342900">
              <a:buFont typeface="Arial" panose="020B0604020202020204" pitchFamily="34" charset="0"/>
              <a:buChar char="•"/>
            </a:pPr>
            <a:r>
              <a:rPr lang="en-US" sz="1200" dirty="0"/>
              <a:t> </a:t>
            </a:r>
            <a:r>
              <a:rPr lang="en-US" sz="1200" b="1" dirty="0"/>
              <a:t>Data Modeling</a:t>
            </a:r>
            <a:r>
              <a:rPr lang="en-US" sz="1200" dirty="0"/>
              <a:t>: Implementing a robust data model to efficiently capture and manage voting-related information, including user profiles, voting options, ballot configurations, and voting results. This involves designing database schemas, relationships, and constraints to ensure data integrity and optimize performance.</a:t>
            </a:r>
          </a:p>
          <a:p>
            <a:pPr marL="342900" indent="-342900">
              <a:buFont typeface="Arial" panose="020B0604020202020204" pitchFamily="34" charset="0"/>
              <a:buChar char="•"/>
            </a:pPr>
            <a:endParaRPr lang="en-US" sz="1200" dirty="0"/>
          </a:p>
          <a:p>
            <a:pPr marL="342900" indent="-342900">
              <a:buFont typeface="Arial" panose="020B0604020202020204" pitchFamily="34" charset="0"/>
              <a:buChar char="•"/>
            </a:pPr>
            <a:r>
              <a:rPr lang="en-US" sz="1200" b="1" dirty="0"/>
              <a:t>    Analytics and Reporting</a:t>
            </a:r>
            <a:r>
              <a:rPr lang="en-US" sz="1200" dirty="0"/>
              <a:t>: Integrating analytical tools and reporting mechanisms to analyze voting trends, patterns, and demographics, providing valuable insights to administrators and stakeholders. This includes generating visualizations, charts, and reports to summarize voting outcomes and identify areas for improvement or further investigation.</a:t>
            </a:r>
          </a:p>
          <a:p>
            <a:pPr marL="342900" indent="-342900">
              <a:buFont typeface="Arial" panose="020B0604020202020204" pitchFamily="34" charset="0"/>
              <a:buChar char="•"/>
            </a:pPr>
            <a:endParaRPr lang="en-US" sz="1200" dirty="0"/>
          </a:p>
          <a:p>
            <a:pPr marL="342900" indent="-342900">
              <a:buFont typeface="Arial" panose="020B0604020202020204" pitchFamily="34" charset="0"/>
              <a:buChar char="•"/>
            </a:pPr>
            <a:r>
              <a:rPr lang="en-US" sz="1200" dirty="0"/>
              <a:t>    </a:t>
            </a:r>
            <a:r>
              <a:rPr lang="en-US" sz="1200" b="1" dirty="0"/>
              <a:t>Audit Trails</a:t>
            </a:r>
            <a:r>
              <a:rPr lang="en-US" sz="1200" dirty="0"/>
              <a:t>: Implementing audit trail mechanisms to track and record all voting activities and changes to ensure transparency and accountability. This involves logging user actions, timestamps, and system events to facilitate auditing and forensic analysis in case of disputes or irregularities.</a:t>
            </a:r>
          </a:p>
          <a:p>
            <a:pPr marL="342900" indent="-342900">
              <a:buFont typeface="Arial" panose="020B0604020202020204" pitchFamily="34" charset="0"/>
              <a:buChar char="•"/>
            </a:pPr>
            <a:endParaRPr lang="en-US" sz="1200" dirty="0"/>
          </a:p>
          <a:p>
            <a:pPr marL="342900" indent="-342900">
              <a:buFont typeface="Arial" panose="020B0604020202020204" pitchFamily="34" charset="0"/>
              <a:buChar char="•"/>
            </a:pPr>
            <a:r>
              <a:rPr lang="en-US" sz="1200" b="1" dirty="0"/>
              <a:t>    Result Verification</a:t>
            </a:r>
            <a:r>
              <a:rPr lang="en-US" sz="1200" dirty="0"/>
              <a:t>: Implementing mechanisms for result verification and integrity checking to validate the accuracy and legitimacy of voting outcomes. This may involve cryptographic techniques, digital signatures, or third-party auditing to verify that the recorded votes match the actual preferences of participants and detect any tampering or manipulation attempts.</a:t>
            </a:r>
            <a:endParaRPr lang="en-IN" sz="1200" dirty="0"/>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03701" cy="3525300"/>
          </a:xfrm>
        </p:spPr>
        <p:txBody>
          <a:bodyPr/>
          <a:lstStyle/>
          <a:p>
            <a:pPr marL="152396" indent="0">
              <a:buNone/>
            </a:pPr>
            <a:r>
              <a:rPr lang="en-US" dirty="0"/>
              <a:t> </a:t>
            </a:r>
          </a:p>
        </p:txBody>
      </p:sp>
      <p:pic>
        <p:nvPicPr>
          <p:cNvPr id="4" name="Picture 3">
            <a:extLst>
              <a:ext uri="{FF2B5EF4-FFF2-40B4-BE49-F238E27FC236}">
                <a16:creationId xmlns:a16="http://schemas.microsoft.com/office/drawing/2014/main" id="{0ED560AC-75B8-E5A9-BB37-BD8E6EE46E19}"/>
              </a:ext>
            </a:extLst>
          </p:cNvPr>
          <p:cNvPicPr>
            <a:picLocks noChangeAspect="1"/>
          </p:cNvPicPr>
          <p:nvPr/>
        </p:nvPicPr>
        <p:blipFill>
          <a:blip r:embed="rId2"/>
          <a:stretch>
            <a:fillRect/>
          </a:stretch>
        </p:blipFill>
        <p:spPr>
          <a:xfrm>
            <a:off x="796151" y="1131156"/>
            <a:ext cx="7634796" cy="31041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Polling questions page</a:t>
            </a:r>
          </a:p>
        </p:txBody>
      </p:sp>
      <p:pic>
        <p:nvPicPr>
          <p:cNvPr id="5" name="Picture 4">
            <a:extLst>
              <a:ext uri="{FF2B5EF4-FFF2-40B4-BE49-F238E27FC236}">
                <a16:creationId xmlns:a16="http://schemas.microsoft.com/office/drawing/2014/main" id="{A5CD6276-B8A4-5DB5-BE55-529BD5D8BD84}"/>
              </a:ext>
            </a:extLst>
          </p:cNvPr>
          <p:cNvPicPr>
            <a:picLocks noChangeAspect="1"/>
          </p:cNvPicPr>
          <p:nvPr/>
        </p:nvPicPr>
        <p:blipFill>
          <a:blip r:embed="rId2"/>
          <a:stretch>
            <a:fillRect/>
          </a:stretch>
        </p:blipFill>
        <p:spPr>
          <a:xfrm>
            <a:off x="1087289" y="1267649"/>
            <a:ext cx="6968971" cy="27479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785" y="398068"/>
            <a:ext cx="7886430" cy="993870"/>
          </a:xfrm>
        </p:spPr>
        <p:txBody>
          <a:bodyPr anchor="ctr">
            <a:normAutofit/>
          </a:bodyPr>
          <a:lstStyle/>
          <a:p>
            <a:pPr algn="ctr"/>
            <a:r>
              <a:rPr lang="en-US" sz="2000" b="1" dirty="0"/>
              <a:t>Voting page</a:t>
            </a:r>
          </a:p>
        </p:txBody>
      </p:sp>
      <p:sp>
        <p:nvSpPr>
          <p:cNvPr id="9" name="Subtitle 2">
            <a:extLst>
              <a:ext uri="{FF2B5EF4-FFF2-40B4-BE49-F238E27FC236}">
                <a16:creationId xmlns:a16="http://schemas.microsoft.com/office/drawing/2014/main" id="{43B7CBA8-8C43-FF85-EB08-2C10D2C7F421}"/>
              </a:ext>
            </a:extLst>
          </p:cNvPr>
          <p:cNvSpPr>
            <a:spLocks noGrp="1"/>
          </p:cNvSpPr>
          <p:nvPr>
            <p:ph type="subTitle"/>
          </p:nvPr>
        </p:nvSpPr>
        <p:spPr>
          <a:xfrm>
            <a:off x="1516380" y="1775460"/>
            <a:ext cx="5524500" cy="2057400"/>
          </a:xfrm>
        </p:spPr>
        <p:txBody>
          <a:bodyPr/>
          <a:lstStyle/>
          <a:p>
            <a:endParaRPr lang="en-US" b="1" dirty="0"/>
          </a:p>
        </p:txBody>
      </p:sp>
      <p:pic>
        <p:nvPicPr>
          <p:cNvPr id="6" name="Picture 5">
            <a:extLst>
              <a:ext uri="{FF2B5EF4-FFF2-40B4-BE49-F238E27FC236}">
                <a16:creationId xmlns:a16="http://schemas.microsoft.com/office/drawing/2014/main" id="{5C48230C-CC41-FF4D-5405-D5BD03D1F60A}"/>
              </a:ext>
            </a:extLst>
          </p:cNvPr>
          <p:cNvPicPr>
            <a:picLocks noChangeAspect="1"/>
          </p:cNvPicPr>
          <p:nvPr/>
        </p:nvPicPr>
        <p:blipFill>
          <a:blip r:embed="rId2"/>
          <a:stretch>
            <a:fillRect/>
          </a:stretch>
        </p:blipFill>
        <p:spPr>
          <a:xfrm>
            <a:off x="488048" y="1267650"/>
            <a:ext cx="7655828" cy="32107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3250209" y="574500"/>
            <a:ext cx="2808000" cy="755700"/>
          </a:xfrm>
        </p:spPr>
        <p:txBody>
          <a:bodyPr wrap="square" anchor="b">
            <a:normAutofit/>
          </a:bodyPr>
          <a:lstStyle/>
          <a:p>
            <a:r>
              <a:rPr lang="en-US" sz="2200" b="1" dirty="0"/>
              <a:t>Admin Page</a:t>
            </a:r>
          </a:p>
        </p:txBody>
      </p:sp>
      <p:sp>
        <p:nvSpPr>
          <p:cNvPr id="7" name="Text Placeholder 2">
            <a:extLst>
              <a:ext uri="{FF2B5EF4-FFF2-40B4-BE49-F238E27FC236}">
                <a16:creationId xmlns:a16="http://schemas.microsoft.com/office/drawing/2014/main" id="{53D9ADDF-4652-E6A9-200A-CC5ADAE10D7C}"/>
              </a:ext>
            </a:extLst>
          </p:cNvPr>
          <p:cNvSpPr>
            <a:spLocks noGrp="1"/>
          </p:cNvSpPr>
          <p:nvPr>
            <p:ph type="body" idx="1"/>
          </p:nvPr>
        </p:nvSpPr>
        <p:spPr>
          <a:xfrm flipH="1">
            <a:off x="7810499" y="4481722"/>
            <a:ext cx="161647" cy="87277"/>
          </a:xfrm>
        </p:spPr>
        <p:txBody>
          <a:bodyPr/>
          <a:lstStyle/>
          <a:p>
            <a:endParaRPr lang="en-US" sz="1800" dirty="0"/>
          </a:p>
        </p:txBody>
      </p:sp>
      <p:pic>
        <p:nvPicPr>
          <p:cNvPr id="4" name="Picture 3">
            <a:extLst>
              <a:ext uri="{FF2B5EF4-FFF2-40B4-BE49-F238E27FC236}">
                <a16:creationId xmlns:a16="http://schemas.microsoft.com/office/drawing/2014/main" id="{547117CA-03EF-FCF4-916D-32FEE9E68357}"/>
              </a:ext>
            </a:extLst>
          </p:cNvPr>
          <p:cNvPicPr>
            <a:picLocks noChangeAspect="1"/>
          </p:cNvPicPr>
          <p:nvPr/>
        </p:nvPicPr>
        <p:blipFill>
          <a:blip r:embed="rId2"/>
          <a:stretch>
            <a:fillRect/>
          </a:stretch>
        </p:blipFill>
        <p:spPr>
          <a:xfrm>
            <a:off x="696704" y="1485753"/>
            <a:ext cx="7915010" cy="3210534"/>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2000" b="1" dirty="0">
                <a:solidFill>
                  <a:srgbClr val="213163"/>
                </a:solidFill>
                <a:latin typeface="+mj-lt"/>
              </a:rPr>
              <a:t>Future </a:t>
            </a:r>
            <a:r>
              <a:rPr lang="en-US" sz="2000" b="1" dirty="0">
                <a:solidFill>
                  <a:srgbClr val="213163"/>
                </a:solidFill>
                <a:latin typeface="+mj-lt"/>
              </a:rPr>
              <a:t>Enhancements</a:t>
            </a:r>
            <a:r>
              <a:rPr lang="en-US" sz="2000" b="1" dirty="0">
                <a:solidFill>
                  <a:srgbClr val="374151"/>
                </a:solidFill>
                <a:latin typeface="+mj-lt"/>
                <a:cs typeface="Times New Roman" panose="02020603050405020304" pitchFamily="18" charset="0"/>
              </a:rPr>
              <a:t>:</a:t>
            </a:r>
            <a:br>
              <a:rPr lang="en-US" sz="2000" b="0" i="0" dirty="0">
                <a:solidFill>
                  <a:srgbClr val="374151"/>
                </a:solidFill>
                <a:effectLst/>
                <a:latin typeface="Söhne"/>
              </a:rPr>
            </a:br>
            <a:endParaRPr lang="en-US" sz="2000" dirty="0"/>
          </a:p>
        </p:txBody>
      </p:sp>
      <p:sp>
        <p:nvSpPr>
          <p:cNvPr id="4" name="TextBox 3">
            <a:extLst>
              <a:ext uri="{FF2B5EF4-FFF2-40B4-BE49-F238E27FC236}">
                <a16:creationId xmlns:a16="http://schemas.microsoft.com/office/drawing/2014/main" id="{9F8BEC68-596F-A18E-55F8-BEEC8DA5498E}"/>
              </a:ext>
            </a:extLst>
          </p:cNvPr>
          <p:cNvSpPr txBox="1"/>
          <p:nvPr/>
        </p:nvSpPr>
        <p:spPr>
          <a:xfrm>
            <a:off x="987812" y="1119251"/>
            <a:ext cx="7168375" cy="3539430"/>
          </a:xfrm>
          <a:prstGeom prst="rect">
            <a:avLst/>
          </a:prstGeom>
          <a:noFill/>
        </p:spPr>
        <p:txBody>
          <a:bodyPr wrap="square">
            <a:spAutoFit/>
          </a:bodyPr>
          <a:lstStyle/>
          <a:p>
            <a:pPr marL="285750" indent="-285750">
              <a:buFont typeface="Arial" panose="020B0604020202020204" pitchFamily="34" charset="0"/>
              <a:buChar char="•"/>
            </a:pPr>
            <a:r>
              <a:rPr lang="en-US" dirty="0"/>
              <a:t> Blockchain Integration: Explore integrating blockchain technology to enhance transparency, security, and immutability of voting records, providing a decentralized and tamper-proof ledger for storing and verifying voting transactions.</a:t>
            </a:r>
          </a:p>
          <a:p>
            <a:pPr marL="285750" indent="-285750">
              <a:buFont typeface="Arial" panose="020B0604020202020204" pitchFamily="34" charset="0"/>
              <a:buChar char="•"/>
            </a:pPr>
            <a:r>
              <a:rPr lang="en-US" dirty="0"/>
              <a:t>Enhanced Accessibility Features: Implement additional accessibility features such as screen reader compatibility, keyboard navigation, and language translation support to ensure inclusivity and accessibility for users with diverse needs and preferences.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Advanced Authentication Methods: Integrate biometric authentication methods such as fingerprint or facial recognition to enhance the security and user experience of the voting platform, reducing reliance on traditional password-based authentication.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Mobile Application Development: Develop dedicated mobile applications for iOS and Android platforms to offer a seamless and native voting experience on mobile devices, leveraging device-specific features and enhancing user engagement and convenience.</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Conclusion</a:t>
            </a:r>
            <a:endParaRPr lang="en-IN" sz="20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F57B8798-22F0-8C78-AE14-0113EA68044A}"/>
              </a:ext>
            </a:extLst>
          </p:cNvPr>
          <p:cNvSpPr txBox="1"/>
          <p:nvPr/>
        </p:nvSpPr>
        <p:spPr>
          <a:xfrm>
            <a:off x="912728" y="1378533"/>
            <a:ext cx="7666278" cy="2637710"/>
          </a:xfrm>
          <a:prstGeom prst="rect">
            <a:avLst/>
          </a:prstGeom>
          <a:noFill/>
        </p:spPr>
        <p:txBody>
          <a:bodyPr wrap="square">
            <a:spAutoFit/>
          </a:bodyPr>
          <a:lstStyle/>
          <a:p>
            <a:pPr>
              <a:lnSpc>
                <a:spcPct val="150000"/>
              </a:lnSpc>
            </a:pPr>
            <a:r>
              <a:rPr lang="en-US" dirty="0"/>
              <a:t>In conclusion, the development of a voting web application using the Django framework offers a promising solution to modernize and streamline the voting process. With its user-centric design, robust security measures, and scalability, the application aims to enhance accessibility, transparency, and efficiency in democratic practices. While challenges such as security risks and the digital divide remain, ongoing advancements in technology and continuous improvement efforts can address these concerns. By prioritizing user trust, technological innovation, and inclusivity, the voting web application holds significant potential to revolutionize democratic participation and decision-making processes in the digital age.</a:t>
            </a: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Voting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213163"/>
                </a:solidFill>
              </a:rPr>
              <a:t>Abstract</a:t>
            </a:r>
            <a:endParaRPr lang="en-IN" sz="24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800D7B0-45E5-4FE2-F95E-5DDE9DB148F4}"/>
              </a:ext>
            </a:extLst>
          </p:cNvPr>
          <p:cNvSpPr txBox="1"/>
          <p:nvPr/>
        </p:nvSpPr>
        <p:spPr>
          <a:xfrm>
            <a:off x="845820" y="1544448"/>
            <a:ext cx="7529376" cy="2637710"/>
          </a:xfrm>
          <a:prstGeom prst="rect">
            <a:avLst/>
          </a:prstGeom>
          <a:noFill/>
        </p:spPr>
        <p:txBody>
          <a:bodyPr wrap="square">
            <a:spAutoFit/>
          </a:bodyPr>
          <a:lstStyle/>
          <a:p>
            <a:pPr>
              <a:lnSpc>
                <a:spcPct val="150000"/>
              </a:lnSpc>
            </a:pPr>
            <a:r>
              <a:rPr lang="en-US" dirty="0"/>
              <a:t>Developing a voting web application using the Django framework, aiming to provide a secure and user-friendly platform for conducting polls and surveys. Leveraging Django's robust features for authentication, data modeling, and template rendering to ensure scalability and efficiency. Implementing intuitive user interfaces for both administrators and participants, with features such as real-time result updates and data visualization. Integrating responsive design principles to ensure seamless usability across devices and browsers. Employing best practices for testing, deployment, and maintenance to deliver a reliable and sustainable voting solution.</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2567563" cy="52962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Problem Statement</a:t>
            </a:r>
            <a:endParaRPr lang="en-IN" sz="18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D408C8ED-B9F3-CAC6-FDA7-7CBF4FD3EAE7}"/>
              </a:ext>
            </a:extLst>
          </p:cNvPr>
          <p:cNvSpPr txBox="1"/>
          <p:nvPr/>
        </p:nvSpPr>
        <p:spPr>
          <a:xfrm>
            <a:off x="845820" y="1248958"/>
            <a:ext cx="6824546" cy="2893100"/>
          </a:xfrm>
          <a:prstGeom prst="rect">
            <a:avLst/>
          </a:prstGeom>
          <a:noFill/>
        </p:spPr>
        <p:txBody>
          <a:bodyPr wrap="square">
            <a:spAutoFit/>
          </a:bodyPr>
          <a:lstStyle/>
          <a:p>
            <a:pPr marL="285750" indent="-285750">
              <a:buFont typeface="Arial" panose="020B0604020202020204" pitchFamily="34" charset="0"/>
              <a:buChar char="•"/>
            </a:pPr>
            <a:r>
              <a:rPr lang="en-US" b="1" dirty="0"/>
              <a:t>Accessibility:</a:t>
            </a:r>
            <a:r>
              <a:rPr lang="en-US" dirty="0"/>
              <a:t> Ensuring the platform is accessible to diverse user demographics, including those with disabilities or limited technological literacy.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Trustworthiness: </a:t>
            </a:r>
            <a:r>
              <a:rPr lang="en-US" dirty="0"/>
              <a:t>Establishing transparent and verifiable voting processes to foster trust among users and stakeholders, mitigating concerns about fraud or manipulation.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Community Engagement</a:t>
            </a:r>
            <a:r>
              <a:rPr lang="en-US" dirty="0"/>
              <a:t>: Facilitating community involvement through interactive features such as discussion forums or feedback mechanisms, enhancing the democratic nature of the voting experience.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Data Privacy</a:t>
            </a:r>
            <a:r>
              <a:rPr lang="en-US" dirty="0"/>
              <a:t>: Implementing stringent data privacy measures to protect user anonymity and confidentiality, complying with relevant regulations and standards.</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22011" y="704433"/>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Project Overview</a:t>
            </a:r>
            <a:endParaRPr lang="en-IN" sz="20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1AB11B2-4A1C-6A94-515E-31FA57758CCF}"/>
              </a:ext>
            </a:extLst>
          </p:cNvPr>
          <p:cNvSpPr txBox="1"/>
          <p:nvPr/>
        </p:nvSpPr>
        <p:spPr>
          <a:xfrm>
            <a:off x="931769" y="1330524"/>
            <a:ext cx="7149148" cy="2893100"/>
          </a:xfrm>
          <a:prstGeom prst="rect">
            <a:avLst/>
          </a:prstGeom>
          <a:noFill/>
        </p:spPr>
        <p:txBody>
          <a:bodyPr wrap="square">
            <a:spAutoFit/>
          </a:bodyPr>
          <a:lstStyle/>
          <a:p>
            <a:pPr marL="285750" indent="-285750">
              <a:buFont typeface="Arial" panose="020B0604020202020204" pitchFamily="34" charset="0"/>
              <a:buChar char="•"/>
            </a:pPr>
            <a:r>
              <a:rPr lang="en-US" dirty="0"/>
              <a:t>The project aims to develop a secure and user-friendly platform for conducting online voting and surveys, utilizing the Django framework.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Key features include user authentication, intuitive interfaces for administrators and participants, real-time result updates, and data visualization.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project leverages Django's robust features for backend development, HTML/CSS/JavaScript for frontend design, and possibly additional libraries or frameworks for enhanced functionality.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Upon completion, the project will deliver a scalable and reliable voting solution, prioritizing security, usability, and accessibility, suitable for various use cases such as elections, opinion polls, or feedback collection</a:t>
            </a:r>
            <a:endParaRPr lang="en-IN"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Proposed Solution</a:t>
            </a:r>
            <a:endParaRPr lang="en-IN" sz="20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6867BF95-1312-044E-EBE3-1140D022082A}"/>
              </a:ext>
            </a:extLst>
          </p:cNvPr>
          <p:cNvSpPr txBox="1"/>
          <p:nvPr/>
        </p:nvSpPr>
        <p:spPr>
          <a:xfrm>
            <a:off x="1733587" y="1070436"/>
            <a:ext cx="6036527" cy="3539430"/>
          </a:xfrm>
          <a:prstGeom prst="rect">
            <a:avLst/>
          </a:prstGeom>
          <a:noFill/>
        </p:spPr>
        <p:txBody>
          <a:bodyPr wrap="square">
            <a:spAutoFit/>
          </a:bodyPr>
          <a:lstStyle/>
          <a:p>
            <a:pPr>
              <a:buFont typeface="+mj-lt"/>
              <a:buAutoNum type="arabicPeriod"/>
            </a:pPr>
            <a:r>
              <a:rPr lang="en-US" b="1" dirty="0"/>
              <a:t>User-Centric Design:</a:t>
            </a:r>
            <a:r>
              <a:rPr lang="en-US" dirty="0"/>
              <a:t> Implementing a responsive and intuitive user interface to enhance engagement and ease of use, ensuring accessibility across various devices and screen sizes.</a:t>
            </a:r>
          </a:p>
          <a:p>
            <a:pPr>
              <a:buFont typeface="+mj-lt"/>
              <a:buAutoNum type="arabicPeriod"/>
            </a:pPr>
            <a:endParaRPr lang="en-US" dirty="0"/>
          </a:p>
          <a:p>
            <a:pPr>
              <a:buFont typeface="+mj-lt"/>
              <a:buAutoNum type="arabicPeriod"/>
            </a:pPr>
            <a:r>
              <a:rPr lang="en-US" b="1" dirty="0"/>
              <a:t>Robust Security Measures:</a:t>
            </a:r>
            <a:r>
              <a:rPr lang="en-US" dirty="0"/>
              <a:t> Employing encryption techniques, secure authentication methods, and stringent data validation to safeguard user information and voting integrity, adhering to industry best practices and compliance standards.</a:t>
            </a:r>
          </a:p>
          <a:p>
            <a:pPr>
              <a:buFont typeface="+mj-lt"/>
              <a:buAutoNum type="arabicPeriod"/>
            </a:pPr>
            <a:endParaRPr lang="en-US" dirty="0"/>
          </a:p>
          <a:p>
            <a:pPr>
              <a:buFont typeface="+mj-lt"/>
              <a:buAutoNum type="arabicPeriod"/>
            </a:pPr>
            <a:r>
              <a:rPr lang="en-US" b="1" dirty="0"/>
              <a:t>Scalable Architecture:</a:t>
            </a:r>
            <a:r>
              <a:rPr lang="en-US" dirty="0"/>
              <a:t> Designing a scalable backend architecture capable of handling increasing user traffic and data volume, utilizing cloud infrastructure and load balancing techniques to ensure optimal performance under varying loads.</a:t>
            </a:r>
          </a:p>
          <a:p>
            <a:pPr>
              <a:buFont typeface="+mj-lt"/>
              <a:buAutoNum type="arabicPeriod"/>
            </a:pPr>
            <a:endParaRPr lang="en-US" dirty="0"/>
          </a:p>
          <a:p>
            <a:pPr>
              <a:buFont typeface="+mj-lt"/>
              <a:buAutoNum type="arabicPeriod"/>
            </a:pPr>
            <a:r>
              <a:rPr lang="en-US" b="1" dirty="0"/>
              <a:t>Continuous Monitoring and Maintenance:</a:t>
            </a:r>
            <a:r>
              <a:rPr lang="en-US" dirty="0"/>
              <a:t> Establishing a comprehensive monitoring system to track application performance.</a:t>
            </a:r>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307290" y="1469328"/>
            <a:ext cx="8017933" cy="2677656"/>
          </a:xfrm>
          <a:prstGeom prst="rect">
            <a:avLst/>
          </a:prstGeom>
          <a:noFill/>
        </p:spPr>
        <p:txBody>
          <a:bodyPr wrap="square">
            <a:spAutoFit/>
          </a:bodyPr>
          <a:lstStyle/>
          <a:p>
            <a:pPr marL="628650" lvl="1" indent="-171450" algn="l">
              <a:buFont typeface="Arial" panose="020B0604020202020204" pitchFamily="34" charset="0"/>
              <a:buChar char="•"/>
            </a:pPr>
            <a:r>
              <a:rPr lang="en-US" sz="1200" b="1" dirty="0">
                <a:solidFill>
                  <a:srgbClr val="374151"/>
                </a:solidFill>
                <a:latin typeface="+mn-lt"/>
                <a:cs typeface="Times New Roman" panose="02020603050405020304" pitchFamily="18" charset="0"/>
              </a:rPr>
              <a:t>Enhanced Accessibility</a:t>
            </a:r>
            <a:r>
              <a:rPr lang="en-US" sz="1200" dirty="0">
                <a:solidFill>
                  <a:srgbClr val="374151"/>
                </a:solidFill>
                <a:latin typeface="+mn-lt"/>
                <a:cs typeface="Times New Roman" panose="02020603050405020304" pitchFamily="18" charset="0"/>
              </a:rPr>
              <a:t>: By providing an online platform for voting, the application increases accessibility for individuals who may face barriers to physical polling stations, such as those with disabilities or mobility limitations.</a:t>
            </a:r>
          </a:p>
          <a:p>
            <a:pPr marL="628650" lvl="1" indent="-171450" algn="l">
              <a:buFont typeface="Arial" panose="020B0604020202020204" pitchFamily="34" charset="0"/>
              <a:buChar char="•"/>
            </a:pPr>
            <a:endParaRPr lang="en-US" sz="1200" dirty="0">
              <a:solidFill>
                <a:srgbClr val="374151"/>
              </a:solidFill>
              <a:latin typeface="+mn-lt"/>
              <a:cs typeface="Times New Roman" panose="02020603050405020304" pitchFamily="18" charset="0"/>
            </a:endParaRPr>
          </a:p>
          <a:p>
            <a:pPr marL="628650" lvl="1" indent="-171450" algn="l">
              <a:buFont typeface="Arial" panose="020B0604020202020204" pitchFamily="34" charset="0"/>
              <a:buChar char="•"/>
            </a:pPr>
            <a:r>
              <a:rPr lang="en-US" sz="1200" b="1" dirty="0">
                <a:solidFill>
                  <a:srgbClr val="374151"/>
                </a:solidFill>
                <a:latin typeface="+mn-lt"/>
                <a:cs typeface="Times New Roman" panose="02020603050405020304" pitchFamily="18" charset="0"/>
              </a:rPr>
              <a:t>Convenience and Efficiency</a:t>
            </a:r>
            <a:r>
              <a:rPr lang="en-US" sz="1200" dirty="0">
                <a:solidFill>
                  <a:srgbClr val="374151"/>
                </a:solidFill>
                <a:latin typeface="+mn-lt"/>
                <a:cs typeface="Times New Roman" panose="02020603050405020304" pitchFamily="18" charset="0"/>
              </a:rPr>
              <a:t>: Users can conveniently participate in the voting process from anywhere with internet access, saving time and resources compared to traditional in-person voting methods.</a:t>
            </a:r>
          </a:p>
          <a:p>
            <a:pPr marL="628650" lvl="1" indent="-171450" algn="l">
              <a:buFont typeface="Arial" panose="020B0604020202020204" pitchFamily="34" charset="0"/>
              <a:buChar char="•"/>
            </a:pPr>
            <a:endParaRPr lang="en-US" sz="1200" dirty="0">
              <a:solidFill>
                <a:srgbClr val="374151"/>
              </a:solidFill>
              <a:latin typeface="+mn-lt"/>
              <a:cs typeface="Times New Roman" panose="02020603050405020304" pitchFamily="18" charset="0"/>
            </a:endParaRPr>
          </a:p>
          <a:p>
            <a:pPr marL="628650" lvl="1" indent="-171450" algn="l">
              <a:buFont typeface="Arial" panose="020B0604020202020204" pitchFamily="34" charset="0"/>
              <a:buChar char="•"/>
            </a:pPr>
            <a:r>
              <a:rPr lang="en-US" sz="1200" b="1" dirty="0">
                <a:solidFill>
                  <a:srgbClr val="374151"/>
                </a:solidFill>
                <a:latin typeface="+mn-lt"/>
                <a:cs typeface="Times New Roman" panose="02020603050405020304" pitchFamily="18" charset="0"/>
              </a:rPr>
              <a:t>Improved Transparency</a:t>
            </a:r>
            <a:r>
              <a:rPr lang="en-US" sz="1200" dirty="0">
                <a:solidFill>
                  <a:srgbClr val="374151"/>
                </a:solidFill>
                <a:latin typeface="+mn-lt"/>
                <a:cs typeface="Times New Roman" panose="02020603050405020304" pitchFamily="18" charset="0"/>
              </a:rPr>
              <a:t>: The application fosters transparency in the voting process by providing real-time result updates and ensuring the integrity of the voting data, thereby enhancing trust and confidence among participants and stakeholders.</a:t>
            </a:r>
          </a:p>
          <a:p>
            <a:pPr marL="628650" lvl="1" indent="-171450" algn="l">
              <a:buFont typeface="Arial" panose="020B0604020202020204" pitchFamily="34" charset="0"/>
              <a:buChar char="•"/>
            </a:pPr>
            <a:endParaRPr lang="en-US" sz="1200" dirty="0">
              <a:solidFill>
                <a:srgbClr val="374151"/>
              </a:solidFill>
              <a:latin typeface="+mn-lt"/>
              <a:cs typeface="Times New Roman" panose="02020603050405020304" pitchFamily="18" charset="0"/>
            </a:endParaRPr>
          </a:p>
          <a:p>
            <a:pPr marL="628650" lvl="1" indent="-171450" algn="l">
              <a:buFont typeface="Arial" panose="020B0604020202020204" pitchFamily="34" charset="0"/>
              <a:buChar char="•"/>
            </a:pPr>
            <a:r>
              <a:rPr lang="en-US" sz="1200" b="1" dirty="0">
                <a:solidFill>
                  <a:srgbClr val="374151"/>
                </a:solidFill>
                <a:latin typeface="+mn-lt"/>
                <a:cs typeface="Times New Roman" panose="02020603050405020304" pitchFamily="18" charset="0"/>
              </a:rPr>
              <a:t>Scalability and Cost-Effectiveness</a:t>
            </a:r>
            <a:r>
              <a:rPr lang="en-US" sz="1200" dirty="0">
                <a:solidFill>
                  <a:srgbClr val="374151"/>
                </a:solidFill>
                <a:latin typeface="+mn-lt"/>
                <a:cs typeface="Times New Roman" panose="02020603050405020304" pitchFamily="18" charset="0"/>
              </a:rPr>
              <a:t>: With a scalable architecture and cloud-based infrastructure, the application can easily accommodate fluctuations in user traffic and data volume, optimizing resource utilization and minimizing operational costs over time</a:t>
            </a:r>
            <a:endParaRPr lang="en-GB" sz="1200" dirty="0">
              <a:solidFill>
                <a:srgbClr val="374151"/>
              </a:solidFill>
              <a:latin typeface="+mn-lt"/>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35511" y="46404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03141" y="467760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B8E5BC2D-BA19-A3C2-EDBD-756317D0975D}"/>
              </a:ext>
            </a:extLst>
          </p:cNvPr>
          <p:cNvSpPr txBox="1"/>
          <p:nvPr/>
        </p:nvSpPr>
        <p:spPr>
          <a:xfrm>
            <a:off x="456725" y="822023"/>
            <a:ext cx="4580878" cy="307777"/>
          </a:xfrm>
          <a:prstGeom prst="rect">
            <a:avLst/>
          </a:prstGeom>
          <a:noFill/>
        </p:spPr>
        <p:txBody>
          <a:bodyPr wrap="square">
            <a:spAutoFit/>
          </a:bodyPr>
          <a:lstStyle/>
          <a:p>
            <a:r>
              <a:rPr lang="en-US" b="1" dirty="0"/>
              <a:t>Advantages</a:t>
            </a:r>
            <a:endParaRPr lang="en-IN" b="1" dirty="0"/>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3854710"/>
          </a:xfrm>
          <a:prstGeom prst="rect">
            <a:avLst/>
          </a:prstGeom>
          <a:noFill/>
        </p:spPr>
        <p:txBody>
          <a:bodyPr wrap="square">
            <a:spAutoFit/>
          </a:bodyPr>
          <a:lstStyle/>
          <a:p>
            <a:pPr marL="457200" lvl="1" algn="l">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Disadvantages:</a:t>
            </a:r>
          </a:p>
          <a:p>
            <a:pPr>
              <a:buFont typeface="+mj-lt"/>
              <a:buAutoNum type="arabicPeriod"/>
            </a:pPr>
            <a:r>
              <a:rPr lang="en-US" b="1" dirty="0"/>
              <a:t>Security Risks:</a:t>
            </a:r>
            <a:r>
              <a:rPr lang="en-US" dirty="0"/>
              <a:t> Despite implementing robust security measures, online voting systems are vulnerable to cyberattacks, hacking attempts, and data breaches, potentially compromising the integrity and confidentiality of voting data.</a:t>
            </a:r>
          </a:p>
          <a:p>
            <a:pPr>
              <a:buFont typeface="+mj-lt"/>
              <a:buAutoNum type="arabicPeriod"/>
            </a:pPr>
            <a:endParaRPr lang="en-US" dirty="0"/>
          </a:p>
          <a:p>
            <a:pPr>
              <a:buFont typeface="+mj-lt"/>
              <a:buAutoNum type="arabicPeriod"/>
            </a:pPr>
            <a:r>
              <a:rPr lang="en-US" b="1" dirty="0"/>
              <a:t>Digital Divide:</a:t>
            </a:r>
            <a:r>
              <a:rPr lang="en-US" dirty="0"/>
              <a:t> Not all individuals have equal access to the internet or digital devices, leading to disparities in participation and potentially excluding certain demographics from the voting process.</a:t>
            </a:r>
          </a:p>
          <a:p>
            <a:pPr>
              <a:buFont typeface="+mj-lt"/>
              <a:buAutoNum type="arabicPeriod"/>
            </a:pPr>
            <a:endParaRPr lang="en-US" dirty="0"/>
          </a:p>
          <a:p>
            <a:pPr>
              <a:buFont typeface="+mj-lt"/>
              <a:buAutoNum type="arabicPeriod"/>
            </a:pPr>
            <a:r>
              <a:rPr lang="en-US" b="1" dirty="0"/>
              <a:t>Trust Issues:</a:t>
            </a:r>
            <a:r>
              <a:rPr lang="en-US" dirty="0"/>
              <a:t> Some users may have concerns about the reliability and trustworthiness of online voting systems, especially if they perceive the technology as unfamiliar or susceptible to manipulation, leading to skepticism and reluctance to participate.</a:t>
            </a:r>
          </a:p>
          <a:p>
            <a:pPr>
              <a:buFont typeface="+mj-lt"/>
              <a:buAutoNum type="arabicPeriod"/>
            </a:pPr>
            <a:endParaRPr lang="en-US" dirty="0"/>
          </a:p>
          <a:p>
            <a:pPr>
              <a:buFont typeface="+mj-lt"/>
              <a:buAutoNum type="arabicPeriod"/>
            </a:pPr>
            <a:r>
              <a:rPr lang="en-US" b="1" dirty="0"/>
              <a:t>Technical Challenges:</a:t>
            </a:r>
            <a:r>
              <a:rPr lang="en-US" dirty="0"/>
              <a:t> Maintaining and updating the voting web application requires technical expertise and resources, including server maintenance, software updates, and troubleshooting, which can pose challenges for organizations with limited IT capabilities or budget constraints.</a:t>
            </a:r>
          </a:p>
          <a:p>
            <a:pPr marL="742950" lvl="1" indent="-285750" algn="l">
              <a:lnSpc>
                <a:spcPct val="150000"/>
              </a:lnSpc>
              <a:buFont typeface="Arial" panose="020B0604020202020204" pitchFamily="34" charset="0"/>
              <a:buChar char="•"/>
            </a:pPr>
            <a:r>
              <a:rPr lang="en-GB" b="1" i="0" dirty="0">
                <a:solidFill>
                  <a:srgbClr val="374151"/>
                </a:solidFill>
                <a:effectLst/>
                <a:latin typeface="Times New Roman" panose="02020603050405020304" pitchFamily="18" charset="0"/>
                <a:cs typeface="Times New Roman" panose="02020603050405020304" pitchFamily="18" charset="0"/>
              </a:rPr>
              <a:t>.</a:t>
            </a:r>
            <a:endParaRPr lang="en-US" b="1"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1215112389"/>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38554"/>
          </a:xfrm>
          <a:prstGeom prst="rect">
            <a:avLst/>
          </a:prstGeom>
          <a:noFill/>
        </p:spPr>
        <p:txBody>
          <a:bodyPr wrap="square" rtlCol="0">
            <a:spAutoFit/>
          </a:bodyPr>
          <a:lstStyle/>
          <a:p>
            <a:pPr algn="ctr"/>
            <a:r>
              <a:rPr lang="en-US" sz="1600" b="1" dirty="0"/>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38554"/>
          </a:xfrm>
          <a:prstGeom prst="rect">
            <a:avLst/>
          </a:prstGeom>
          <a:noFill/>
        </p:spPr>
        <p:txBody>
          <a:bodyPr wrap="square" rtlCol="0">
            <a:spAutoFit/>
          </a:bodyPr>
          <a:lstStyle/>
          <a:p>
            <a:pPr algn="ctr"/>
            <a:r>
              <a:rPr lang="en-US" sz="1600" b="1" dirty="0"/>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10" name="Picture 9">
            <a:extLst>
              <a:ext uri="{FF2B5EF4-FFF2-40B4-BE49-F238E27FC236}">
                <a16:creationId xmlns:a16="http://schemas.microsoft.com/office/drawing/2014/main" id="{919F193C-91AD-3A72-73FB-CDF55DD13900}"/>
              </a:ext>
            </a:extLst>
          </p:cNvPr>
          <p:cNvPicPr>
            <a:picLocks noChangeAspect="1"/>
          </p:cNvPicPr>
          <p:nvPr/>
        </p:nvPicPr>
        <p:blipFill>
          <a:blip r:embed="rId8"/>
          <a:stretch>
            <a:fillRect/>
          </a:stretch>
        </p:blipFill>
        <p:spPr>
          <a:xfrm>
            <a:off x="1199696" y="1876659"/>
            <a:ext cx="2386091" cy="2386091"/>
          </a:xfrm>
          <a:prstGeom prst="rect">
            <a:avLst/>
          </a:prstGeom>
        </p:spPr>
      </p:pic>
      <p:pic>
        <p:nvPicPr>
          <p:cNvPr id="14" name="Picture 13">
            <a:extLst>
              <a:ext uri="{FF2B5EF4-FFF2-40B4-BE49-F238E27FC236}">
                <a16:creationId xmlns:a16="http://schemas.microsoft.com/office/drawing/2014/main" id="{A390995B-B683-0B4A-D822-D90FE5564BD5}"/>
              </a:ext>
            </a:extLst>
          </p:cNvPr>
          <p:cNvPicPr>
            <a:picLocks noChangeAspect="1"/>
          </p:cNvPicPr>
          <p:nvPr/>
        </p:nvPicPr>
        <p:blipFill>
          <a:blip r:embed="rId9"/>
          <a:stretch>
            <a:fillRect/>
          </a:stretch>
        </p:blipFill>
        <p:spPr>
          <a:xfrm>
            <a:off x="5034026" y="1785145"/>
            <a:ext cx="2960113" cy="1983581"/>
          </a:xfrm>
          <a:prstGeom prst="rect">
            <a:avLst/>
          </a:prstGeom>
        </p:spPr>
      </p:pic>
      <p:pic>
        <p:nvPicPr>
          <p:cNvPr id="15" name="Picture 14">
            <a:extLst>
              <a:ext uri="{FF2B5EF4-FFF2-40B4-BE49-F238E27FC236}">
                <a16:creationId xmlns:a16="http://schemas.microsoft.com/office/drawing/2014/main" id="{BEE28A7F-B435-AB37-7EAA-CE1AB50FDF94}"/>
              </a:ext>
            </a:extLst>
          </p:cNvPr>
          <p:cNvPicPr>
            <a:picLocks noChangeAspect="1"/>
          </p:cNvPicPr>
          <p:nvPr/>
        </p:nvPicPr>
        <p:blipFill>
          <a:blip r:embed="rId10"/>
          <a:stretch>
            <a:fillRect/>
          </a:stretch>
        </p:blipFill>
        <p:spPr>
          <a:xfrm>
            <a:off x="5903651" y="3571313"/>
            <a:ext cx="1427484" cy="1071437"/>
          </a:xfrm>
          <a:prstGeom prst="rect">
            <a:avLst/>
          </a:prstGeom>
        </p:spPr>
      </p:pic>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290</TotalTime>
  <Words>1243</Words>
  <Application>Microsoft Office PowerPoint</Application>
  <PresentationFormat>On-screen Show (16:9)</PresentationFormat>
  <Paragraphs>93</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                        </vt:lpstr>
      <vt:lpstr>Homepage</vt:lpstr>
      <vt:lpstr>Polling questions page</vt:lpstr>
      <vt:lpstr>Voting page</vt:lpstr>
      <vt:lpstr>Admin 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16</cp:revision>
  <dcterms:modified xsi:type="dcterms:W3CDTF">2024-04-27T07:23:58Z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