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5" r:id="rId4"/>
    <p:sldId id="272" r:id="rId5"/>
    <p:sldId id="275" r:id="rId6"/>
    <p:sldId id="274" r:id="rId7"/>
    <p:sldId id="278" r:id="rId8"/>
    <p:sldId id="279" r:id="rId9"/>
    <p:sldId id="280" r:id="rId10"/>
    <p:sldId id="277" r:id="rId11"/>
    <p:sldId id="266" r:id="rId12"/>
    <p:sldId id="276" r:id="rId13"/>
    <p:sldId id="281" r:id="rId14"/>
    <p:sldId id="282" r:id="rId15"/>
    <p:sldId id="283" r:id="rId16"/>
    <p:sldId id="285" r:id="rId17"/>
    <p:sldId id="286" r:id="rId18"/>
    <p:sldId id="287" r:id="rId19"/>
    <p:sldId id="288" r:id="rId20"/>
    <p:sldId id="261" r:id="rId21"/>
    <p:sldId id="259" r:id="rId22"/>
    <p:sldId id="273" r:id="rId23"/>
    <p:sldId id="260" r:id="rId24"/>
    <p:sldId id="257" r:id="rId25"/>
    <p:sldId id="267" r:id="rId26"/>
    <p:sldId id="263" r:id="rId27"/>
    <p:sldId id="270" r:id="rId28"/>
    <p:sldId id="262" r:id="rId29"/>
    <p:sldId id="264" r:id="rId30"/>
    <p:sldId id="284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F8F38BC-6A79-4120-9605-B52544E37F3B}">
          <p14:sldIdLst>
            <p14:sldId id="256"/>
            <p14:sldId id="258"/>
          </p14:sldIdLst>
        </p14:section>
        <p14:section name="1 Kế hoạch" id="{437A1CCF-EAF3-491E-B778-1174D6A8D58C}">
          <p14:sldIdLst>
            <p14:sldId id="265"/>
            <p14:sldId id="272"/>
            <p14:sldId id="275"/>
            <p14:sldId id="274"/>
            <p14:sldId id="278"/>
            <p14:sldId id="279"/>
            <p14:sldId id="280"/>
            <p14:sldId id="277"/>
          </p14:sldIdLst>
        </p14:section>
        <p14:section name="2 Triển khai" id="{D650977E-B4CC-44C2-BFB3-D53EA97D9894}">
          <p14:sldIdLst>
            <p14:sldId id="266"/>
            <p14:sldId id="276"/>
            <p14:sldId id="281"/>
            <p14:sldId id="282"/>
            <p14:sldId id="283"/>
          </p14:sldIdLst>
        </p14:section>
        <p14:section name="2 Tổng kết" id="{919726AE-4BDE-4BBD-AFBF-63B1BCD077B1}">
          <p14:sldIdLst>
            <p14:sldId id="285"/>
            <p14:sldId id="286"/>
            <p14:sldId id="287"/>
            <p14:sldId id="288"/>
          </p14:sldIdLst>
        </p14:section>
        <p14:section name="3 PL1" id="{36FF910A-12E7-4294-8678-AB9A3F1F3BBC}">
          <p14:sldIdLst>
            <p14:sldId id="261"/>
            <p14:sldId id="259"/>
            <p14:sldId id="273"/>
            <p14:sldId id="260"/>
            <p14:sldId id="257"/>
            <p14:sldId id="267"/>
            <p14:sldId id="263"/>
            <p14:sldId id="270"/>
            <p14:sldId id="262"/>
            <p14:sldId id="264"/>
          </p14:sldIdLst>
        </p14:section>
        <p14:section name="4 PL2" id="{DD36F921-58FA-4E50-8597-607F6D48B1C8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AB8B8"/>
    <a:srgbClr val="3762AF"/>
    <a:srgbClr val="3C6ABE"/>
    <a:srgbClr val="F79393"/>
    <a:srgbClr val="8B0B0B"/>
    <a:srgbClr val="B54B1B"/>
    <a:srgbClr val="B8181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197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530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43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32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541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93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26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091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11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18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7889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6F90-AB4C-47BA-B42F-7BA801B8D120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CC8AB-46AE-46D4-BDCE-BCE37A707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80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hjxlhrnlqqn.sg.larksuite.com/drive/folder/LNyofC6illN20YdYOf4lHsrsgNc" TargetMode="External"/><Relationship Id="rId2" Type="http://schemas.openxmlformats.org/officeDocument/2006/relationships/hyperlink" Target="https://hjxlhrnlqqn.sg.larksuite.com/docx/GB2Rd8HEioCuCtxdYtIl5Jt3g6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jxlhrnlqqn.sg.larksuite.com/wiki/AjmLwBEnLiTEIzkAzGBloyP6gwc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2880" y="2370830"/>
            <a:ext cx="9347200" cy="1505528"/>
          </a:xfrm>
        </p:spPr>
        <p:txBody>
          <a:bodyPr>
            <a:normAutofit/>
          </a:bodyPr>
          <a:lstStyle/>
          <a:p>
            <a:r>
              <a:rPr lang="en-US" sz="9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Báo</a:t>
            </a:r>
            <a:r>
              <a:rPr lang="en-US" sz="9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9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cáo</a:t>
            </a:r>
            <a:r>
              <a:rPr lang="en-US" sz="9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9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hoạt</a:t>
            </a:r>
            <a:r>
              <a:rPr lang="en-US" sz="9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9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động</a:t>
            </a:r>
            <a:r>
              <a:rPr lang="en-US" sz="9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endParaRPr lang="en-US" sz="9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52880" y="4880350"/>
            <a:ext cx="9144000" cy="1655762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US" sz="5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Ban </a:t>
            </a:r>
            <a:r>
              <a:rPr lang="en-US" sz="5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5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endParaRPr lang="en-US" sz="54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1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351280" y="3279262"/>
            <a:ext cx="9347200" cy="150552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9600" b="1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08/2023</a:t>
            </a:r>
            <a:endParaRPr lang="en-US" sz="9600" b="1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3666" y="429134"/>
            <a:ext cx="2822428" cy="2509520"/>
          </a:xfrm>
          <a:prstGeom prst="rect">
            <a:avLst/>
          </a:prstGeom>
          <a:effectLst>
            <a:glow>
              <a:schemeClr val="accent1">
                <a:alpha val="0"/>
              </a:schemeClr>
            </a:glow>
            <a:innerShdw blurRad="63500" dist="50800" dir="13500000">
              <a:prstClr val="black">
                <a:alpha val="50000"/>
              </a:prstClr>
            </a:innerShdw>
          </a:effectLst>
        </p:spPr>
      </p:pic>
    </p:spTree>
    <p:extLst>
      <p:ext uri="{BB962C8B-B14F-4D97-AF65-F5344CB8AC3E}">
        <p14:creationId xmlns:p14="http://schemas.microsoft.com/office/powerpoint/2010/main" val="122685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 Timeline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9792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0413" y="636413"/>
            <a:ext cx="969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b="1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</a:t>
            </a:r>
            <a:endParaRPr lang="en-US" sz="18000" b="1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9512" y="1690688"/>
            <a:ext cx="8981439" cy="204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0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Tình</a:t>
            </a:r>
            <a:r>
              <a:rPr lang="en-US" sz="80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80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hình</a:t>
            </a:r>
            <a:r>
              <a:rPr lang="en-US" sz="80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80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triển</a:t>
            </a:r>
            <a:r>
              <a:rPr lang="en-US" sz="80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80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khai</a:t>
            </a:r>
            <a:endParaRPr lang="en-US" sz="80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78100" y="3559047"/>
            <a:ext cx="7453746" cy="2062103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1.0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1</a:t>
            </a:r>
          </a:p>
          <a:p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1.1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2</a:t>
            </a:r>
          </a:p>
          <a:p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1.2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phụ</a:t>
            </a:r>
            <a:endParaRPr lang="en-US" sz="3200" b="1" spc="-150" dirty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1.3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Biên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bản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cuộc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họp</a:t>
            </a:r>
            <a:endParaRPr lang="en-US" sz="3200" b="1" spc="-150" dirty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110428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.0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(1)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67883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(2)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32298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phụ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98504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.3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Biên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bản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cuộc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họp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210356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5510413" y="636413"/>
            <a:ext cx="969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b="1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</a:t>
            </a:r>
            <a:endParaRPr kumimoji="0" lang="en-US" sz="18000" b="1" i="0" u="none" strike="noStrike" kern="1200" cap="none" spc="0" normalizeH="0" baseline="0" noProof="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uLnTx/>
              <a:uFillTx/>
              <a:latin typeface="SVN-Coder's Crux" panose="00000400000000000000" pitchFamily="50" charset="-79"/>
              <a:ea typeface="+mj-ea"/>
              <a:cs typeface="SVN-Coder's Crux" panose="00000400000000000000" pitchFamily="50" charset="-79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9512" y="1660208"/>
            <a:ext cx="8981439" cy="20421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0" b="1" i="0" u="none" strike="noStrike" kern="1200" cap="none" spc="-150" normalizeH="0" baseline="0" noProof="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Tổng</a:t>
            </a:r>
            <a:r>
              <a:rPr kumimoji="0" lang="en-US" sz="8000" b="1" i="0" u="none" strike="noStrike" kern="1200" cap="none" spc="-150" normalizeH="0" noProof="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 </a:t>
            </a:r>
            <a:r>
              <a:rPr kumimoji="0" lang="en-US" sz="8000" b="1" i="0" u="none" strike="noStrike" kern="1200" cap="none" spc="-150" normalizeH="0" noProof="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kết</a:t>
            </a:r>
            <a:r>
              <a:rPr kumimoji="0" lang="en-US" sz="8000" b="1" i="0" u="none" strike="noStrike" kern="1200" cap="none" spc="-150" normalizeH="0" noProof="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 </a:t>
            </a:r>
            <a:r>
              <a:rPr kumimoji="0" lang="en-US" sz="8000" b="1" i="0" u="none" strike="noStrike" kern="1200" cap="none" spc="-150" normalizeH="0" noProof="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và</a:t>
            </a:r>
            <a:r>
              <a:rPr kumimoji="0" lang="en-US" sz="8000" b="1" i="0" u="none" strike="noStrike" kern="1200" cap="none" spc="-150" normalizeH="0" noProof="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 </a:t>
            </a:r>
            <a:r>
              <a:rPr kumimoji="0" lang="en-US" sz="8000" b="1" i="0" u="none" strike="noStrike" kern="1200" cap="none" spc="-150" normalizeH="0" noProof="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nhận</a:t>
            </a:r>
            <a:r>
              <a:rPr kumimoji="0" lang="en-US" sz="8000" b="1" i="0" u="none" strike="noStrike" kern="1200" cap="none" spc="-150" normalizeH="0" noProof="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 </a:t>
            </a:r>
            <a:r>
              <a:rPr kumimoji="0" lang="en-US" sz="8000" b="1" i="0" u="none" strike="noStrike" kern="1200" cap="none" spc="-150" normalizeH="0" noProof="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xét</a:t>
            </a:r>
            <a:endParaRPr kumimoji="0" lang="en-US" sz="8000" b="1" i="0" u="none" strike="noStrike" kern="1200" cap="none" spc="-150" normalizeH="0" baseline="0" noProof="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uLnTx/>
              <a:uFillTx/>
              <a:latin typeface="SVN-Coder's Crux" panose="00000400000000000000" pitchFamily="50" charset="-79"/>
              <a:ea typeface="+mj-ea"/>
              <a:cs typeface="SVN-Coder's Crux" panose="00000400000000000000" pitchFamily="50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17205" y="3702368"/>
            <a:ext cx="7453746" cy="1569660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</a:t>
            </a:r>
            <a:r>
              <a:rPr kumimoji="0" lang="en-US" sz="3200" b="1" i="0" u="none" strike="noStrike" kern="1200" cap="none" spc="-150" normalizeH="0" baseline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.0 </a:t>
            </a:r>
            <a:r>
              <a:rPr kumimoji="0" lang="en-US" sz="3200" b="1" i="0" u="none" strike="noStrike" kern="1200" cap="none" spc="-150" normalizeH="0" baseline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Những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thành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tựu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đã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đạt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được</a:t>
            </a:r>
            <a:endParaRPr kumimoji="0" lang="en-US" sz="3200" b="1" i="0" u="none" strike="noStrike" kern="1200" cap="none" spc="-150" normalizeH="0" baseline="0" noProof="0" dirty="0">
              <a:ln w="6600">
                <a:solidFill>
                  <a:srgbClr val="4472C4">
                    <a:lumMod val="40000"/>
                    <a:lumOff val="60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4472C4">
                    <a:lumMod val="50000"/>
                  </a:srgbClr>
                </a:outerShdw>
              </a:effectLst>
              <a:uLnTx/>
              <a:uFillTx/>
              <a:latin typeface="SVN-Coder's Crux" panose="00000400000000000000" pitchFamily="50" charset="-79"/>
              <a:ea typeface="+mn-ea"/>
              <a:cs typeface="SVN-Coder's Crux" panose="00000400000000000000" pitchFamily="50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</a:t>
            </a:r>
            <a:r>
              <a:rPr kumimoji="0" lang="en-US" sz="3200" b="1" i="0" u="none" strike="noStrike" kern="1200" cap="none" spc="-150" normalizeH="0" baseline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.1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Cột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mốc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phát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triển</a:t>
            </a: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từng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nhóm</a:t>
            </a:r>
            <a:endParaRPr kumimoji="0" lang="en-US" sz="3200" b="1" i="0" u="none" strike="noStrike" kern="1200" cap="none" spc="-150" normalizeH="0" baseline="0" noProof="0" dirty="0">
              <a:ln w="6600">
                <a:solidFill>
                  <a:srgbClr val="4472C4">
                    <a:lumMod val="40000"/>
                    <a:lumOff val="60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4472C4">
                    <a:lumMod val="50000"/>
                  </a:srgbClr>
                </a:outerShdw>
              </a:effectLst>
              <a:uLnTx/>
              <a:uFillTx/>
              <a:latin typeface="SVN-Coder's Crux" panose="00000400000000000000" pitchFamily="50" charset="-79"/>
              <a:ea typeface="+mn-ea"/>
              <a:cs typeface="SVN-Coder's Crux" panose="00000400000000000000" pitchFamily="50" charset="-79"/>
            </a:endParaRPr>
          </a:p>
          <a:p>
            <a:pPr lvl="0"/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2.2 </a:t>
            </a:r>
            <a:r>
              <a:rPr lang="en-US" sz="3200" b="1" spc="-150" dirty="0" err="1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lỗi</a:t>
            </a: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cần</a:t>
            </a: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rút</a:t>
            </a: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kinh</a:t>
            </a: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nghiệm</a:t>
            </a:r>
            <a:endParaRPr kumimoji="0" lang="en-US" sz="3200" b="1" i="0" u="none" strike="noStrike" kern="1200" cap="none" spc="-150" normalizeH="0" baseline="0" noProof="0" dirty="0">
              <a:ln w="6600">
                <a:solidFill>
                  <a:srgbClr val="4472C4">
                    <a:lumMod val="40000"/>
                    <a:lumOff val="60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4472C4">
                    <a:lumMod val="50000"/>
                  </a:srgbClr>
                </a:outerShdw>
              </a:effectLst>
              <a:uLnTx/>
              <a:uFillTx/>
              <a:latin typeface="SVN-Coder's Crux" panose="00000400000000000000" pitchFamily="50" charset="-79"/>
              <a:ea typeface="+mn-ea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14280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</a:t>
            </a:r>
            <a:r>
              <a:rPr kumimoji="0" lang="en-US" sz="6600" b="1" i="0" u="none" strike="noStrike" kern="1200" cap="none" spc="-150" normalizeH="0" baseline="0" noProof="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.0 </a:t>
            </a:r>
            <a:r>
              <a:rPr lang="vi-VN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Những thành tựu đã đạt được</a:t>
            </a:r>
            <a:endParaRPr kumimoji="0" lang="en-US" sz="6600" b="1" i="0" u="none" strike="noStrike" kern="1200" cap="none" spc="-150" normalizeH="0" baseline="0" noProof="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uLnTx/>
              <a:uFillTx/>
              <a:latin typeface="SVN-Coder's Crux" panose="00000400000000000000" pitchFamily="50" charset="-79"/>
              <a:ea typeface="+mj-ea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907932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</a:t>
            </a:r>
            <a:r>
              <a:rPr kumimoji="0" lang="en-US" sz="6600" b="1" i="0" u="none" strike="noStrike" kern="1200" cap="none" spc="-150" normalizeH="0" baseline="0" noProof="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.1 </a:t>
            </a:r>
            <a:r>
              <a:rPr lang="vi-VN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Cột mốc phát triển của từng nhóm</a:t>
            </a:r>
            <a:endParaRPr kumimoji="0" lang="en-US" sz="6600" b="1" i="0" u="none" strike="noStrike" kern="1200" cap="none" spc="-150" normalizeH="0" baseline="0" noProof="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uLnTx/>
              <a:uFillTx/>
              <a:latin typeface="SVN-Coder's Crux" panose="00000400000000000000" pitchFamily="50" charset="-79"/>
              <a:ea typeface="+mj-ea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9349899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</a:t>
            </a:r>
            <a:r>
              <a:rPr kumimoji="0" lang="en-US" sz="6600" b="1" i="0" u="none" strike="noStrike" kern="1200" cap="none" spc="-150" normalizeH="0" baseline="0" noProof="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uLnTx/>
                <a:uFillTx/>
                <a:latin typeface="SVN-Coder's Crux" panose="00000400000000000000" pitchFamily="50" charset="-79"/>
                <a:ea typeface="+mj-ea"/>
                <a:cs typeface="SVN-Coder's Crux" panose="00000400000000000000" pitchFamily="50" charset="-79"/>
              </a:rPr>
              <a:t>.2 </a:t>
            </a:r>
            <a:r>
              <a:rPr lang="vi-VN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 lỗi cần rút kinh nghiệm</a:t>
            </a:r>
          </a:p>
        </p:txBody>
      </p:sp>
    </p:spTree>
    <p:extLst>
      <p:ext uri="{BB962C8B-B14F-4D97-AF65-F5344CB8AC3E}">
        <p14:creationId xmlns:p14="http://schemas.microsoft.com/office/powerpoint/2010/main" val="3581155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80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Mục</a:t>
            </a:r>
            <a:r>
              <a:rPr lang="en-US" sz="80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80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lục</a:t>
            </a:r>
            <a:endParaRPr lang="en-US" sz="80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Nội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dung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kế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hoạch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tháng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08/2023</a:t>
            </a:r>
            <a:endParaRPr lang="en-US" sz="44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4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1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Tình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hình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triển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khai</a:t>
            </a:r>
            <a:endParaRPr lang="en-US" sz="44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4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Tổng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kết</a:t>
            </a:r>
            <a:r>
              <a:rPr lang="en-US" sz="44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nhận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xét</a:t>
            </a:r>
            <a:endParaRPr lang="en-US" sz="44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4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Phụ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lục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1: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Tổng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quan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về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BK Robotics</a:t>
            </a:r>
            <a:endParaRPr lang="en-US" sz="44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4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Phụ</a:t>
            </a:r>
            <a:r>
              <a:rPr lang="en-US" sz="44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lục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2: [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ko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biết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nên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đặt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tên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là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gì</a:t>
            </a:r>
            <a:r>
              <a:rPr lang="en-US" sz="44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]</a:t>
            </a:r>
            <a:endParaRPr lang="en-US" sz="4400" b="1" spc="-150" dirty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760309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8941" y="1672612"/>
            <a:ext cx="12552361" cy="1325563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 err="1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Tổng</a:t>
            </a:r>
            <a:r>
              <a:rPr lang="en-US" sz="6600" b="1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dirty="0" err="1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quan</a:t>
            </a:r>
            <a:r>
              <a:rPr lang="en-US" sz="6600" b="1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dirty="0" err="1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về</a:t>
            </a:r>
            <a:r>
              <a:rPr lang="en-US" sz="6600" b="1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dirty="0" err="1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6600" b="1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endParaRPr lang="en-US" sz="6600" b="1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" name="TextBox 3"/>
          <p:cNvSpPr txBox="1"/>
          <p:nvPr/>
        </p:nvSpPr>
        <p:spPr>
          <a:xfrm rot="20998106">
            <a:off x="369653" y="500008"/>
            <a:ext cx="426129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(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Trong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phần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này</a:t>
            </a:r>
            <a:r>
              <a:rPr lang="en-US" sz="2000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2000" dirty="0" err="1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em</a:t>
            </a:r>
            <a:r>
              <a:rPr lang="en-US" sz="2000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/</a:t>
            </a:r>
            <a:r>
              <a:rPr lang="en-US" sz="2000" dirty="0" err="1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mình</a:t>
            </a:r>
            <a:r>
              <a:rPr lang="en-US" sz="2000" dirty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nói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qua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một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số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vấn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đề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liên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quan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đến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khía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cạnh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điều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hành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chung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nhằm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giúp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mọi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người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nắm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xác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2000" dirty="0" err="1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thông</a:t>
            </a:r>
            <a:r>
              <a:rPr lang="en-US" sz="2000" dirty="0" smtClean="0">
                <a:ln w="6350">
                  <a:solidFill>
                    <a:schemeClr val="accent4">
                      <a:lumMod val="40000"/>
                      <a:lumOff val="60000"/>
                    </a:schemeClr>
                  </a:solidFill>
                </a:ln>
                <a:solidFill>
                  <a:schemeClr val="bg1"/>
                </a:solidFill>
                <a:effectLst>
                  <a:outerShdw blurRad="50800" dist="50800" dir="5400000" algn="ctr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tin.)</a:t>
            </a:r>
            <a:endParaRPr lang="en-US" sz="2000" dirty="0">
              <a:ln w="6350">
                <a:solidFill>
                  <a:schemeClr val="accent4">
                    <a:lumMod val="40000"/>
                    <a:lumOff val="60000"/>
                  </a:schemeClr>
                </a:solidFill>
              </a:ln>
              <a:solidFill>
                <a:schemeClr val="bg1"/>
              </a:solidFill>
              <a:effectLst>
                <a:outerShdw blurRad="50800" dist="50800" dir="5400000" algn="ctr" rotWithShape="0">
                  <a:schemeClr val="accent1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75279" y="3619441"/>
            <a:ext cx="7453746" cy="2554545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.0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Mục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tiêu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endParaRPr lang="en-US" sz="32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Cơ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cấu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endParaRPr lang="en-US" sz="32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vai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trò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trong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endParaRPr lang="en-US" sz="32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.3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Danh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sách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thành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viên</a:t>
            </a:r>
            <a:endParaRPr lang="en-US" sz="32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.4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Đội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ngũ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điều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hành</a:t>
            </a:r>
            <a:endParaRPr lang="en-US" sz="3200" b="1" spc="-150" dirty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3613" y="416327"/>
            <a:ext cx="969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b="1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endParaRPr lang="en-US" sz="18000" b="1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-158941" y="2293878"/>
            <a:ext cx="1255236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b="1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BK Robotics</a:t>
            </a:r>
            <a:endParaRPr lang="en-US" sz="6600" b="1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229692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388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.0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Mục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tiêu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1234123"/>
            <a:ext cx="11394440" cy="4351338"/>
          </a:xfrm>
        </p:spPr>
        <p:txBody>
          <a:bodyPr>
            <a:noAutofit/>
          </a:bodyPr>
          <a:lstStyle/>
          <a:p>
            <a:pPr>
              <a:buFont typeface="SVN-Coder's Crux" panose="00000400000000000000" pitchFamily="50" charset="-79"/>
              <a:buChar char="•"/>
            </a:pP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Động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lực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Mối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quan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tâm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sâu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sắc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</a:t>
            </a:r>
            <a:r>
              <a:rPr lang="en-US" sz="3600" b="1" spc="-150" dirty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niềm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yêu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thích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nghiên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cứu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tiếp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nhận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tri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thức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trong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lĩnh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vực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robotics.</a:t>
            </a:r>
          </a:p>
          <a:p>
            <a:pPr>
              <a:buFont typeface="SVN-Coder's Crux" panose="00000400000000000000" pitchFamily="50" charset="-79"/>
              <a:buChar char="•"/>
            </a:pP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Đối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tượng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Sinh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viên</a:t>
            </a:r>
            <a:r>
              <a:rPr lang="en-US" sz="3600" b="1" spc="-150" dirty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khối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ngành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có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định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hướng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robotics</a:t>
            </a:r>
            <a:endParaRPr lang="en-US" sz="3600" b="1" spc="-150" dirty="0">
              <a:ln w="3175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1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>
              <a:buFont typeface="SVN-Coder's Crux" panose="00000400000000000000" pitchFamily="50" charset="-79"/>
              <a:buChar char="•"/>
            </a:pP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Mục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tiêu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ngắn</a:t>
            </a:r>
            <a:r>
              <a:rPr lang="en-US" sz="3600" b="1" spc="-150" dirty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hạn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ABU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Robocon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2024</a:t>
            </a:r>
          </a:p>
          <a:p>
            <a:pPr>
              <a:buFont typeface="SVN-Coder's Crux" panose="00000400000000000000" pitchFamily="50" charset="-79"/>
              <a:buChar char="•"/>
            </a:pP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Mục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tiêu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dài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hạn</a:t>
            </a:r>
            <a:r>
              <a:rPr lang="en-US" sz="3600" b="1" spc="-150" dirty="0" smtClean="0">
                <a:ln w="3175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-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Em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chưa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rõ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là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1 hay 2,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cần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xác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nhận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</a:t>
            </a:r>
          </a:p>
          <a:p>
            <a:pPr marL="971550" lvl="1" indent="-514350">
              <a:buAutoNum type="arabicParenBoth"/>
            </a:pP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Tham</a:t>
            </a:r>
            <a:r>
              <a:rPr lang="en-US" sz="35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gia</a:t>
            </a:r>
            <a:r>
              <a:rPr lang="en-US" sz="35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thị</a:t>
            </a:r>
            <a:r>
              <a:rPr lang="en-US" sz="35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trường</a:t>
            </a:r>
            <a:r>
              <a:rPr lang="en-US" sz="3500" b="1" i="1" spc="-150" dirty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chuyên</a:t>
            </a:r>
            <a:r>
              <a:rPr lang="en-US" sz="35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môn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Kiến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tạo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một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môi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trường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nghiên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cứu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phát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triển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dự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án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/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sản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phẩm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robot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một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cách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khoa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học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bài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bản</a:t>
            </a:r>
            <a:r>
              <a:rPr lang="en-US" sz="3500" b="1" i="1" spc="-150" dirty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</a:t>
            </a:r>
            <a:endParaRPr lang="en-US" sz="3500" b="1" i="1" spc="-150" dirty="0" smtClean="0">
              <a:ln w="3175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1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marL="971550" lvl="1" indent="-514350">
              <a:buAutoNum type="arabicParenBoth"/>
            </a:pP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Luyện</a:t>
            </a:r>
            <a:r>
              <a:rPr lang="en-US" sz="35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gà</a:t>
            </a:r>
            <a:r>
              <a:rPr lang="en-US" sz="3500" b="1" i="1" spc="-150" dirty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Đào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tạo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nhân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lực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để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thi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đấu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tại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giải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robot </a:t>
            </a:r>
            <a:r>
              <a:rPr lang="en-US" sz="35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lớn</a:t>
            </a:r>
            <a:r>
              <a:rPr lang="en-US" sz="35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</a:t>
            </a:r>
            <a:endParaRPr lang="en-US" sz="3500" b="1" i="1" spc="-150" dirty="0" smtClean="0">
              <a:ln w="3175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1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833430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Cơ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cấu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6120" y="1690688"/>
            <a:ext cx="1096772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Một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nghiên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cứu</a:t>
            </a:r>
            <a:r>
              <a:rPr lang="en-US" sz="36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về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robotics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đào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tạo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đội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tuyển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đấu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giải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robot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thường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sẽ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chia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thành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2 ban (department)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với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2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luồng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hoạt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động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song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song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là</a:t>
            </a:r>
            <a:endParaRPr lang="en-US" sz="36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1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Clr>
                <a:schemeClr val="accent5">
                  <a:lumMod val="60000"/>
                  <a:lumOff val="40000"/>
                </a:schemeClr>
              </a:buClr>
              <a:buFont typeface="SVN-Coder's Crux" panose="00000400000000000000" pitchFamily="50" charset="-79"/>
              <a:buChar char="•"/>
            </a:pP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r>
              <a:rPr lang="en-US" sz="3600" b="1" spc="-150" dirty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(Engineering) 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Clr>
                <a:schemeClr val="accent5">
                  <a:lumMod val="60000"/>
                  <a:lumOff val="40000"/>
                </a:schemeClr>
              </a:buClr>
              <a:buFont typeface="SVN-Coder's Crux" panose="00000400000000000000" pitchFamily="50" charset="-79"/>
              <a:buChar char="•"/>
            </a:pP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Truyền</a:t>
            </a:r>
            <a:r>
              <a:rPr lang="en-US" sz="3600" b="1" spc="-150" dirty="0" smtClean="0">
                <a:ln w="66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thông</a:t>
            </a:r>
            <a:r>
              <a:rPr lang="en-US" sz="3600" b="1" spc="-150" dirty="0">
                <a:ln w="6600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20000"/>
                    <a:lumOff val="8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(Relations)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Tùy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vào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tính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chất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khối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lượng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công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việc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mỗi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ban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có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thể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chia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tiếp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thành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một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số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nhóm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nhỏ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1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38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9978" y="238599"/>
            <a:ext cx="11648440" cy="1437298"/>
          </a:xfrm>
        </p:spPr>
        <p:txBody>
          <a:bodyPr>
            <a:norm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Theo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đó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sơ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đồ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BK Robotics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tính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tới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thời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điểm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hiện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tại</a:t>
            </a:r>
            <a:endParaRPr lang="en-US" sz="3600" b="1" spc="-150" dirty="0">
              <a:ln w="3175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marL="0" indent="0" algn="ctr">
              <a:spcBef>
                <a:spcPts val="0"/>
              </a:spcBef>
              <a:buNone/>
            </a:pP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có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thể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biểu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diễn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như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sau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</a:t>
            </a:r>
            <a:endParaRPr lang="en-US" sz="3600" b="1" spc="-150" dirty="0">
              <a:ln w="3175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118517" y="1668306"/>
            <a:ext cx="2115127" cy="5171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Chủ</a:t>
            </a:r>
            <a:r>
              <a:rPr lang="en-US" dirty="0" smtClean="0"/>
              <a:t> </a:t>
            </a:r>
            <a:r>
              <a:rPr lang="en-US" dirty="0" err="1" smtClean="0"/>
              <a:t>nhiệm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15359" y="2678074"/>
            <a:ext cx="2593399" cy="8147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Trưởng</a:t>
            </a:r>
            <a:r>
              <a:rPr lang="en-US" dirty="0" smtClean="0"/>
              <a:t> ban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233644" y="2695076"/>
            <a:ext cx="2772064" cy="7281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Trưởng</a:t>
            </a:r>
            <a:r>
              <a:rPr lang="en-US" dirty="0" smtClean="0"/>
              <a:t> ban </a:t>
            </a:r>
            <a:r>
              <a:rPr lang="en-US" dirty="0" err="1" smtClean="0"/>
              <a:t>Truyền</a:t>
            </a:r>
            <a:r>
              <a:rPr lang="en-US" dirty="0" smtClean="0"/>
              <a:t> </a:t>
            </a:r>
            <a:r>
              <a:rPr lang="en-US" dirty="0" err="1" smtClean="0"/>
              <a:t>thông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662147" y="4138325"/>
            <a:ext cx="1744862" cy="66598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828474" y="4156923"/>
            <a:ext cx="1733951" cy="6761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974198" y="4138325"/>
            <a:ext cx="1602847" cy="6170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Trưởng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662147" y="5449800"/>
            <a:ext cx="1638182" cy="561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Cơ</a:t>
            </a:r>
            <a:r>
              <a:rPr lang="en-US" dirty="0" smtClean="0"/>
              <a:t> </a:t>
            </a:r>
            <a:r>
              <a:rPr lang="en-US" dirty="0" err="1" smtClean="0"/>
              <a:t>khí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832741" y="5440748"/>
            <a:ext cx="1729684" cy="5799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Điện</a:t>
            </a:r>
            <a:r>
              <a:rPr lang="en-US" dirty="0" smtClean="0"/>
              <a:t> </a:t>
            </a:r>
            <a:r>
              <a:rPr lang="en-US" dirty="0" err="1" smtClean="0"/>
              <a:t>tử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5974198" y="5434945"/>
            <a:ext cx="1864132" cy="5766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Thành</a:t>
            </a:r>
            <a:r>
              <a:rPr lang="en-US" dirty="0" smtClean="0"/>
              <a:t> </a:t>
            </a:r>
            <a:r>
              <a:rPr lang="en-US" dirty="0" err="1" smtClean="0"/>
              <a:t>viên</a:t>
            </a:r>
            <a:r>
              <a:rPr lang="en-US" dirty="0" smtClean="0"/>
              <a:t> </a:t>
            </a:r>
            <a:r>
              <a:rPr lang="en-US" dirty="0" err="1" smtClean="0"/>
              <a:t>nhóm</a:t>
            </a:r>
            <a:r>
              <a:rPr lang="en-US" dirty="0" smtClean="0"/>
              <a:t> </a:t>
            </a:r>
            <a:r>
              <a:rPr lang="en-US" dirty="0" err="1" smtClean="0"/>
              <a:t>Phần</a:t>
            </a:r>
            <a:r>
              <a:rPr lang="en-US" dirty="0" smtClean="0"/>
              <a:t> </a:t>
            </a:r>
            <a:r>
              <a:rPr lang="en-US" dirty="0" err="1" smtClean="0"/>
              <a:t>mềm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412160" y="2321391"/>
            <a:ext cx="2022763" cy="895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cố</a:t>
            </a:r>
            <a:r>
              <a:rPr lang="en-US" dirty="0" smtClean="0"/>
              <a:t> </a:t>
            </a:r>
            <a:r>
              <a:rPr lang="en-US" dirty="0" err="1" smtClean="0"/>
              <a:t>vấn</a:t>
            </a:r>
            <a:r>
              <a:rPr lang="en-US" dirty="0" smtClean="0"/>
              <a:t> </a:t>
            </a:r>
            <a:r>
              <a:rPr lang="en-US" dirty="0" err="1" smtClean="0"/>
              <a:t>kỹ</a:t>
            </a:r>
            <a:r>
              <a:rPr lang="en-US" dirty="0" smtClean="0"/>
              <a:t> </a:t>
            </a:r>
            <a:r>
              <a:rPr lang="en-US" dirty="0" err="1" smtClean="0"/>
              <a:t>thuật</a:t>
            </a:r>
            <a:endParaRPr lang="en-US" dirty="0"/>
          </a:p>
        </p:txBody>
      </p:sp>
      <p:cxnSp>
        <p:nvCxnSpPr>
          <p:cNvPr id="17" name="Straight Connector 16"/>
          <p:cNvCxnSpPr>
            <a:stCxn id="4" idx="2"/>
            <a:endCxn id="6" idx="0"/>
          </p:cNvCxnSpPr>
          <p:nvPr/>
        </p:nvCxnSpPr>
        <p:spPr>
          <a:xfrm>
            <a:off x="7176081" y="2185486"/>
            <a:ext cx="2443595" cy="5095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4" idx="2"/>
            <a:endCxn id="5" idx="0"/>
          </p:cNvCxnSpPr>
          <p:nvPr/>
        </p:nvCxnSpPr>
        <p:spPr>
          <a:xfrm flipH="1">
            <a:off x="4812059" y="2185486"/>
            <a:ext cx="2364022" cy="492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5" idx="2"/>
            <a:endCxn id="7" idx="0"/>
          </p:cNvCxnSpPr>
          <p:nvPr/>
        </p:nvCxnSpPr>
        <p:spPr>
          <a:xfrm flipH="1">
            <a:off x="2534578" y="3492831"/>
            <a:ext cx="2277481" cy="64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5" idx="2"/>
            <a:endCxn id="8" idx="0"/>
          </p:cNvCxnSpPr>
          <p:nvPr/>
        </p:nvCxnSpPr>
        <p:spPr>
          <a:xfrm flipH="1">
            <a:off x="4695450" y="3492831"/>
            <a:ext cx="116609" cy="664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5" idx="2"/>
            <a:endCxn id="9" idx="0"/>
          </p:cNvCxnSpPr>
          <p:nvPr/>
        </p:nvCxnSpPr>
        <p:spPr>
          <a:xfrm>
            <a:off x="4812059" y="3492831"/>
            <a:ext cx="1963563" cy="64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7" idx="2"/>
            <a:endCxn id="10" idx="0"/>
          </p:cNvCxnSpPr>
          <p:nvPr/>
        </p:nvCxnSpPr>
        <p:spPr>
          <a:xfrm flipH="1">
            <a:off x="2481238" y="4804306"/>
            <a:ext cx="53340" cy="6454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8" idx="2"/>
            <a:endCxn id="11" idx="0"/>
          </p:cNvCxnSpPr>
          <p:nvPr/>
        </p:nvCxnSpPr>
        <p:spPr>
          <a:xfrm>
            <a:off x="4695450" y="4833092"/>
            <a:ext cx="2133" cy="6076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stCxn id="9" idx="2"/>
            <a:endCxn id="12" idx="0"/>
          </p:cNvCxnSpPr>
          <p:nvPr/>
        </p:nvCxnSpPr>
        <p:spPr>
          <a:xfrm>
            <a:off x="6775622" y="4755396"/>
            <a:ext cx="130642" cy="6795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4" idx="3"/>
            <a:endCxn id="5" idx="1"/>
          </p:cNvCxnSpPr>
          <p:nvPr/>
        </p:nvCxnSpPr>
        <p:spPr>
          <a:xfrm>
            <a:off x="2434923" y="2769340"/>
            <a:ext cx="1080436" cy="316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8867028" y="1802432"/>
            <a:ext cx="4277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solidFill>
                  <a:srgbClr val="FF0000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?</a:t>
            </a:r>
            <a:endParaRPr lang="en-US" sz="30000" dirty="0">
              <a:solidFill>
                <a:srgbClr val="FF0000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0583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2120" y="0"/>
            <a:ext cx="11648440" cy="1053465"/>
          </a:xfrm>
        </p:spPr>
        <p:txBody>
          <a:bodyPr>
            <a:noAutofit/>
          </a:bodyPr>
          <a:lstStyle/>
          <a:p>
            <a:r>
              <a:rPr lang="en-US" sz="5400" b="1" spc="-150" dirty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vai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trò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trong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chức</a:t>
            </a:r>
            <a:endParaRPr lang="en-US" sz="5400" b="1" spc="-150" dirty="0">
              <a:ln w="635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982345"/>
            <a:ext cx="10515600" cy="836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.2.0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vai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trò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điều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hành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tổng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quát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039802"/>
              </p:ext>
            </p:extLst>
          </p:nvPr>
        </p:nvGraphicFramePr>
        <p:xfrm>
          <a:off x="525780" y="1995170"/>
          <a:ext cx="11056620" cy="398272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1953260">
                  <a:extLst>
                    <a:ext uri="{9D8B030D-6E8A-4147-A177-3AD203B41FA5}">
                      <a16:colId xmlns:a16="http://schemas.microsoft.com/office/drawing/2014/main" val="3175062030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757052266"/>
                    </a:ext>
                  </a:extLst>
                </a:gridCol>
                <a:gridCol w="6543040">
                  <a:extLst>
                    <a:ext uri="{9D8B030D-6E8A-4147-A177-3AD203B41FA5}">
                      <a16:colId xmlns:a16="http://schemas.microsoft.com/office/drawing/2014/main" val="4163798878"/>
                    </a:ext>
                  </a:extLst>
                </a:gridCol>
              </a:tblGrid>
              <a:tr h="787765"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Chủ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nhiệm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(President)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Em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chưa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biết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ghi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gì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:&lt;</a:t>
                      </a:r>
                      <a:endParaRPr lang="en-US" sz="2400" b="1" cap="none" spc="0" dirty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799647"/>
                  </a:ext>
                </a:extLst>
              </a:tr>
              <a:tr h="1457595"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Trưởng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ban (Department leaders)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Truyền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thông</a:t>
                      </a: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(Relations)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Bảo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đảm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các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yêu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cầu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về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mặt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hậu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cần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algn="l"/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Là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người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ại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diện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tổ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chức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để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làm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việc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với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các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bên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thứ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ba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: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nhà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tài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trợ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, mentor,...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65422"/>
                  </a:ext>
                </a:extLst>
              </a:tr>
              <a:tr h="1721828">
                <a:tc vMerge="1">
                  <a:txBody>
                    <a:bodyPr/>
                    <a:lstStyle/>
                    <a:p>
                      <a:endParaRPr lang="en-US" dirty="0"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Kỹ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thuật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(Engineering)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Lập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kế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hoạch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triển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khai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các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hoạt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động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kỹ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thuật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: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dự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án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,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nhiệm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vụ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,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bài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tập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, workshop...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Phối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hợp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với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trưởng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các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nhóm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nhỏ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để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theo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dõi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và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bảo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đảm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tiến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độ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của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toàn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bộ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thành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viên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.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9002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961880" y="-60732"/>
            <a:ext cx="4277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FF0000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?</a:t>
            </a:r>
            <a:endParaRPr lang="en-US" sz="20000" dirty="0">
              <a:solidFill>
                <a:srgbClr val="FF0000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000364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solidFill>
                  <a:schemeClr val="accent2"/>
                </a:solidFill>
              </a:rPr>
              <a:t>Trưởng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nhóm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Phần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mềm</a:t>
            </a:r>
            <a:r>
              <a:rPr lang="en-US" dirty="0" smtClean="0">
                <a:solidFill>
                  <a:schemeClr val="accent2"/>
                </a:solidFill>
              </a:rPr>
              <a:t> (Software leader):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Trưởng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nhóm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Điện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tử</a:t>
            </a:r>
            <a:r>
              <a:rPr lang="en-US" dirty="0" smtClean="0">
                <a:solidFill>
                  <a:schemeClr val="accent2"/>
                </a:solidFill>
              </a:rPr>
              <a:t> (Electronics leader):</a:t>
            </a:r>
          </a:p>
          <a:p>
            <a:r>
              <a:rPr lang="en-US" dirty="0" err="1" smtClean="0">
                <a:solidFill>
                  <a:schemeClr val="accent2"/>
                </a:solidFill>
              </a:rPr>
              <a:t>Trưởng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nhóm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Cơ</a:t>
            </a:r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dirty="0" err="1" smtClean="0">
                <a:solidFill>
                  <a:schemeClr val="accent2"/>
                </a:solidFill>
              </a:rPr>
              <a:t>khí</a:t>
            </a:r>
            <a:r>
              <a:rPr lang="en-US" dirty="0" smtClean="0">
                <a:solidFill>
                  <a:schemeClr val="accent2"/>
                </a:solidFill>
              </a:rPr>
              <a:t> (Mechanics leader):</a:t>
            </a:r>
          </a:p>
          <a:p>
            <a:pPr marL="0" indent="0">
              <a:buNone/>
            </a:pP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492760" y="311785"/>
            <a:ext cx="10515600" cy="83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.2.1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vai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trò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điều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hành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thuộc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ban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3649261"/>
              </p:ext>
            </p:extLst>
          </p:nvPr>
        </p:nvGraphicFramePr>
        <p:xfrm>
          <a:off x="492760" y="1349862"/>
          <a:ext cx="11056620" cy="4901251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17506203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757052266"/>
                    </a:ext>
                  </a:extLst>
                </a:gridCol>
                <a:gridCol w="6662420">
                  <a:extLst>
                    <a:ext uri="{9D8B030D-6E8A-4147-A177-3AD203B41FA5}">
                      <a16:colId xmlns:a16="http://schemas.microsoft.com/office/drawing/2014/main" val="4163798878"/>
                    </a:ext>
                  </a:extLst>
                </a:gridCol>
              </a:tblGrid>
              <a:tr h="1457595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Nhóm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trưởng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kỹ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thuật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(Engineering team leaders)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Phần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mềm</a:t>
                      </a: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(Software)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help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algn="l"/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toi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ko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biet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ghi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j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65422"/>
                  </a:ext>
                </a:extLst>
              </a:tr>
              <a:tr h="1721828">
                <a:tc vMerge="1">
                  <a:txBody>
                    <a:bodyPr/>
                    <a:lstStyle/>
                    <a:p>
                      <a:endParaRPr lang="en-US" dirty="0"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Điện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tử</a:t>
                      </a: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(Electronics)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lmao</a:t>
                      </a: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huhu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90025"/>
                  </a:ext>
                </a:extLst>
              </a:tr>
              <a:tr h="172182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Cơ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khí</a:t>
                      </a:r>
                      <a:endParaRPr lang="en-US" sz="28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(Mechanics)</a:t>
                      </a: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10344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14640" y="873760"/>
            <a:ext cx="4277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solidFill>
                  <a:srgbClr val="FF0000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?</a:t>
            </a:r>
            <a:endParaRPr lang="en-US" sz="30000" dirty="0">
              <a:solidFill>
                <a:srgbClr val="FF0000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884126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 txBox="1">
            <a:spLocks/>
          </p:cNvSpPr>
          <p:nvPr/>
        </p:nvSpPr>
        <p:spPr>
          <a:xfrm>
            <a:off x="492760" y="311785"/>
            <a:ext cx="10515600" cy="83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.2.2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nhóm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thành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viên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thuộc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ban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4741092"/>
              </p:ext>
            </p:extLst>
          </p:nvPr>
        </p:nvGraphicFramePr>
        <p:xfrm>
          <a:off x="492760" y="1299062"/>
          <a:ext cx="11056620" cy="4901251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2044700">
                  <a:extLst>
                    <a:ext uri="{9D8B030D-6E8A-4147-A177-3AD203B41FA5}">
                      <a16:colId xmlns:a16="http://schemas.microsoft.com/office/drawing/2014/main" val="3175062030"/>
                    </a:ext>
                  </a:extLst>
                </a:gridCol>
                <a:gridCol w="2349500">
                  <a:extLst>
                    <a:ext uri="{9D8B030D-6E8A-4147-A177-3AD203B41FA5}">
                      <a16:colId xmlns:a16="http://schemas.microsoft.com/office/drawing/2014/main" val="2757052266"/>
                    </a:ext>
                  </a:extLst>
                </a:gridCol>
                <a:gridCol w="6662420">
                  <a:extLst>
                    <a:ext uri="{9D8B030D-6E8A-4147-A177-3AD203B41FA5}">
                      <a16:colId xmlns:a16="http://schemas.microsoft.com/office/drawing/2014/main" val="4163798878"/>
                    </a:ext>
                  </a:extLst>
                </a:gridCol>
              </a:tblGrid>
              <a:tr h="1457595">
                <a:tc row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Thành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viên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kỹ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thuật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(Engineering team members)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Phần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mềm</a:t>
                      </a: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(Software)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help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algn="l"/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toi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van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ko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biet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ghi</a:t>
                      </a:r>
                      <a:r>
                        <a:rPr lang="en-US" sz="24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j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65422"/>
                  </a:ext>
                </a:extLst>
              </a:tr>
              <a:tr h="1721828">
                <a:tc vMerge="1">
                  <a:txBody>
                    <a:bodyPr/>
                    <a:lstStyle/>
                    <a:p>
                      <a:endParaRPr lang="en-US" dirty="0"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Điện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tử</a:t>
                      </a: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(Electronics)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lmao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lmao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indent="0" algn="l">
                        <a:buFontTx/>
                        <a:buNone/>
                      </a:pP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-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hmu</a:t>
                      </a:r>
                      <a:r>
                        <a:rPr lang="en-US" sz="24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hmu</a:t>
                      </a: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90025"/>
                  </a:ext>
                </a:extLst>
              </a:tr>
              <a:tr h="1721828">
                <a:tc v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Cơ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khí</a:t>
                      </a:r>
                      <a:endParaRPr lang="en-US" sz="28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(Mechanics)</a:t>
                      </a:r>
                      <a:endParaRPr lang="en-US" sz="28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>
                        <a:buFontTx/>
                        <a:buNone/>
                      </a:pPr>
                      <a:endParaRPr lang="en-US" sz="24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9110344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115300" y="985520"/>
            <a:ext cx="4277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solidFill>
                  <a:srgbClr val="FF0000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?</a:t>
            </a:r>
            <a:endParaRPr lang="en-US" sz="30000" dirty="0">
              <a:solidFill>
                <a:srgbClr val="FF0000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46464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>
          <a:xfrm>
            <a:off x="452120" y="0"/>
            <a:ext cx="11648440" cy="1053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50" dirty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.3 </a:t>
            </a:r>
            <a:r>
              <a:rPr lang="en-US" sz="5400" b="1" spc="-150" dirty="0" err="1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Danh</a:t>
            </a:r>
            <a:r>
              <a:rPr lang="en-US" sz="5400" b="1" spc="-150" dirty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sách</a:t>
            </a:r>
            <a:r>
              <a:rPr lang="en-US" sz="5400" b="1" spc="-150" dirty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thành</a:t>
            </a:r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viên</a:t>
            </a:r>
            <a:endParaRPr lang="en-US" sz="5400" b="1" spc="-150" dirty="0">
              <a:ln w="635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2120" y="972185"/>
            <a:ext cx="10515600" cy="8362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3.3.0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Chủ</a:t>
            </a: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ban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Truyền</a:t>
            </a: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thông</a:t>
            </a: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</a:t>
            </a: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cố</a:t>
            </a: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vấn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209540" y="690880"/>
            <a:ext cx="42773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0" dirty="0" smtClean="0">
                <a:solidFill>
                  <a:srgbClr val="FF0000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?</a:t>
            </a:r>
            <a:endParaRPr lang="en-US" sz="30000" dirty="0">
              <a:solidFill>
                <a:srgbClr val="FF0000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92590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781" y="1686666"/>
            <a:ext cx="11841019" cy="4628411"/>
          </a:xfr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431800" y="514985"/>
            <a:ext cx="10515600" cy="83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.3.1 Ban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9272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2120" y="0"/>
            <a:ext cx="11648440" cy="1053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b="1" spc="-150" dirty="0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3.4 </a:t>
            </a:r>
            <a:r>
              <a:rPr lang="en-US" sz="5400" b="1" spc="-150" dirty="0" err="1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Đội</a:t>
            </a:r>
            <a:r>
              <a:rPr lang="en-US" sz="5400" b="1" spc="-150" dirty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ngũ</a:t>
            </a:r>
            <a:r>
              <a:rPr lang="en-US" sz="5400" b="1" spc="-150" dirty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điều</a:t>
            </a:r>
            <a:r>
              <a:rPr lang="en-US" sz="5400" b="1" spc="-150" dirty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5400" b="1" spc="-150" dirty="0" err="1" smtClean="0">
                <a:ln w="635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hành</a:t>
            </a:r>
            <a:endParaRPr lang="en-US" sz="5400" b="1" spc="-150" dirty="0">
              <a:ln w="635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057122"/>
              </p:ext>
            </p:extLst>
          </p:nvPr>
        </p:nvGraphicFramePr>
        <p:xfrm>
          <a:off x="523240" y="1053465"/>
          <a:ext cx="11228070" cy="545592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4928870">
                  <a:extLst>
                    <a:ext uri="{9D8B030D-6E8A-4147-A177-3AD203B41FA5}">
                      <a16:colId xmlns:a16="http://schemas.microsoft.com/office/drawing/2014/main" val="1437381641"/>
                    </a:ext>
                  </a:extLst>
                </a:gridCol>
                <a:gridCol w="6299200">
                  <a:extLst>
                    <a:ext uri="{9D8B030D-6E8A-4147-A177-3AD203B41FA5}">
                      <a16:colId xmlns:a16="http://schemas.microsoft.com/office/drawing/2014/main" val="4163798878"/>
                    </a:ext>
                  </a:extLst>
                </a:gridCol>
              </a:tblGrid>
              <a:tr h="12833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Chủ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nhiệm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(President)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Nguyễn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Minh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Thành</a:t>
                      </a:r>
                      <a:endParaRPr lang="en-US" sz="23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algn="ctr"/>
                      <a:endParaRPr lang="en-US" sz="2300" b="1" cap="none" spc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algn="ctr"/>
                      <a:r>
                        <a:rPr lang="en-US" sz="23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Lương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Bình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Nguyên</a:t>
                      </a:r>
                      <a:endParaRPr lang="en-US" sz="23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algn="ctr"/>
                      <a:r>
                        <a:rPr lang="en-US" sz="23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nguyenbku1999</a:t>
                      </a:r>
                      <a:r>
                        <a:rPr lang="en-US" sz="23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23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gmail.com</a:t>
                      </a:r>
                      <a:endParaRPr lang="en-US" sz="2300" b="1" cap="none" spc="0" dirty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799647"/>
                  </a:ext>
                </a:extLst>
              </a:tr>
              <a:tr h="31813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Ban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ruyền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thông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(Relations)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Cũng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là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Nguyên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?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6265422"/>
                  </a:ext>
                </a:extLst>
              </a:tr>
              <a:tr h="172182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Ban</a:t>
                      </a:r>
                      <a:r>
                        <a:rPr lang="en-US" sz="28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ỹ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thuật</a:t>
                      </a:r>
                      <a:r>
                        <a:rPr lang="en-US" sz="2800" b="1" cap="none" spc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(Engineering)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Lê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Thị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Thúy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Hằng</a:t>
                      </a:r>
                      <a:endParaRPr lang="en-US" sz="2300" b="1" cap="none" spc="0" baseline="0" dirty="0" smtClean="0">
                        <a:ln w="3175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rgbClr val="FFFFFF"/>
                        </a:solidFill>
                        <a:effectLst>
                          <a:outerShdw dist="38100" dir="2700000" algn="tl" rotWithShape="0">
                            <a:schemeClr val="tx1">
                              <a:lumMod val="95000"/>
                              <a:lumOff val="5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hang.le2911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hcmut.edu.vn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Dương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Đức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Trí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(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trưởng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nhóm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Phần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mềm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)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tri.duongduc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hcmut.edu.vn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Võ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Huy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Quang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(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trưởng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nhóm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Điện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tử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)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quang.vohuyktmt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hcmut.edu.vn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Trần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Tuấn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Thành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(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trưởng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nhóm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Cơ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300" b="1" cap="none" spc="0" baseline="0" dirty="0" err="1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khí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)</a:t>
                      </a:r>
                    </a:p>
                    <a:p>
                      <a:pPr marL="0" indent="0" algn="ctr">
                        <a:buFontTx/>
                        <a:buNone/>
                      </a:pP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thanh.trancdtk21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</a:t>
                      </a:r>
                      <a:r>
                        <a:rPr lang="en-US" sz="2300" b="1" cap="none" spc="0" baseline="0" dirty="0" smtClean="0">
                          <a:ln w="3175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rgbClr val="FFFFFF"/>
                          </a:solidFill>
                          <a:effectLst>
                            <a:outerShdw dist="38100" dir="2700000" algn="tl" rotWithShape="0">
                              <a:schemeClr val="tx1">
                                <a:lumMod val="95000"/>
                                <a:lumOff val="5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hcmut.edu.vn</a:t>
                      </a: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379002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10136505" y="-162560"/>
            <a:ext cx="42773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0" dirty="0" smtClean="0">
                <a:solidFill>
                  <a:srgbClr val="FF0000"/>
                </a:solidFill>
                <a:latin typeface="SVN-Coder's Crux" panose="00000400000000000000" pitchFamily="50" charset="-79"/>
                <a:cs typeface="SVN-Coder's Crux" panose="00000400000000000000" pitchFamily="50" charset="-79"/>
              </a:rPr>
              <a:t>?</a:t>
            </a:r>
            <a:endParaRPr lang="en-US" sz="20000" dirty="0">
              <a:solidFill>
                <a:srgbClr val="FF0000"/>
              </a:solidFill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4263555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487631" y="1633926"/>
            <a:ext cx="10775489" cy="21844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Nội</a:t>
            </a:r>
            <a:r>
              <a:rPr lang="en-US" sz="72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dung </a:t>
            </a:r>
            <a:r>
              <a:rPr lang="en-US" sz="72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kế</a:t>
            </a:r>
            <a:r>
              <a:rPr lang="en-US" sz="72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72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hoạch</a:t>
            </a:r>
            <a:r>
              <a:rPr lang="en-US" sz="72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T8/2023</a:t>
            </a:r>
            <a:endParaRPr lang="en-US" sz="80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510413" y="636413"/>
            <a:ext cx="969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0" b="1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endParaRPr lang="en-US" sz="18000" b="1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943300" y="3816494"/>
            <a:ext cx="7453746" cy="1569660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0.0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Mô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tả</a:t>
            </a:r>
            <a:endParaRPr lang="en-US" sz="3200" b="1" spc="-150" dirty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 </a:t>
            </a:r>
            <a:r>
              <a:rPr lang="en-US" sz="3200" b="1" spc="-150" dirty="0" err="1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endParaRPr lang="en-US" sz="32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r>
              <a:rPr lang="en-US" sz="3200" b="1" spc="-150" dirty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32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.2 Timeline</a:t>
            </a:r>
            <a:endParaRPr lang="en-US" sz="3200" b="1" spc="-150" dirty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15889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77659" y="1964016"/>
            <a:ext cx="12552361" cy="1325563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Phụ</a:t>
            </a:r>
            <a:r>
              <a:rPr lang="en-US" sz="7200" b="1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7200" b="1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lục</a:t>
            </a:r>
            <a:r>
              <a:rPr lang="en-US" sz="7200" b="1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2</a:t>
            </a:r>
            <a:endParaRPr lang="en-US" sz="7200" b="1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611119" y="3510033"/>
            <a:ext cx="7453746" cy="1569660"/>
          </a:xfrm>
          <a:prstGeom prst="rect">
            <a:avLst/>
          </a:prstGeom>
          <a:noFill/>
          <a:effectLst>
            <a:reflection stA="45000" endPos="0" dist="50800" dir="5400000" sy="-100000" algn="bl" rotWithShape="0"/>
          </a:effectLst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150" dirty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4</a:t>
            </a:r>
            <a:r>
              <a:rPr kumimoji="0" lang="en-US" sz="3200" b="1" i="0" u="none" strike="noStrike" kern="1200" cap="none" spc="-150" normalizeH="0" baseline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.0 Ý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tưởng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về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kế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hoạch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cho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giai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đoạn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tiếp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theo</a:t>
            </a:r>
            <a:endParaRPr kumimoji="0" lang="en-US" sz="3200" b="1" i="0" u="none" strike="noStrike" kern="1200" cap="none" spc="-150" normalizeH="0" noProof="0" dirty="0" smtClean="0">
              <a:ln w="6600">
                <a:solidFill>
                  <a:srgbClr val="4472C4">
                    <a:lumMod val="40000"/>
                    <a:lumOff val="60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4472C4">
                    <a:lumMod val="50000"/>
                  </a:srgbClr>
                </a:outerShdw>
              </a:effectLst>
              <a:uLnTx/>
              <a:uFillTx/>
              <a:latin typeface="SVN-Coder's Crux" panose="00000400000000000000" pitchFamily="50" charset="-79"/>
              <a:ea typeface="+mn-ea"/>
              <a:cs typeface="SVN-Coder's Crux" panose="00000400000000000000" pitchFamily="50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spc="-150" baseline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4.1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quy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tắc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vận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hành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ban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3200" b="1" spc="-15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200" b="1" spc="-15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endParaRPr lang="en-US" sz="3200" b="1" spc="-150" dirty="0" smtClean="0">
              <a:ln w="6600">
                <a:solidFill>
                  <a:srgbClr val="4472C4">
                    <a:lumMod val="40000"/>
                    <a:lumOff val="60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4472C4">
                    <a:lumMod val="50000"/>
                  </a:srgb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-150" normalizeH="0" baseline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4.2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Góp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ý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và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đề</a:t>
            </a:r>
            <a:r>
              <a:rPr kumimoji="0" lang="en-US" sz="3200" b="1" i="0" u="none" strike="noStrike" kern="1200" cap="none" spc="-150" normalizeH="0" noProof="0" dirty="0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 </a:t>
            </a:r>
            <a:r>
              <a:rPr kumimoji="0" lang="en-US" sz="3200" b="1" i="0" u="none" strike="noStrike" kern="1200" cap="none" spc="-150" normalizeH="0" noProof="0" dirty="0" err="1" smtClean="0">
                <a:ln w="6600">
                  <a:solidFill>
                    <a:srgbClr val="4472C4">
                      <a:lumMod val="40000"/>
                      <a:lumOff val="60000"/>
                    </a:srgbClr>
                  </a:solidFill>
                  <a:prstDash val="solid"/>
                </a:ln>
                <a:solidFill>
                  <a:prstClr val="white"/>
                </a:solidFill>
                <a:effectLst>
                  <a:outerShdw dist="38100" dir="2700000" algn="tl" rotWithShape="0">
                    <a:srgbClr val="4472C4">
                      <a:lumMod val="50000"/>
                    </a:srgbClr>
                  </a:outerShdw>
                </a:effectLst>
                <a:uLnTx/>
                <a:uFillTx/>
                <a:latin typeface="SVN-Coder's Crux" panose="00000400000000000000" pitchFamily="50" charset="-79"/>
                <a:ea typeface="+mn-ea"/>
                <a:cs typeface="SVN-Coder's Crux" panose="00000400000000000000" pitchFamily="50" charset="-79"/>
              </a:rPr>
              <a:t>nghị</a:t>
            </a:r>
            <a:endParaRPr kumimoji="0" lang="en-US" sz="3200" b="1" i="0" u="none" strike="noStrike" kern="1200" cap="none" spc="-150" normalizeH="0" baseline="0" noProof="0" dirty="0" smtClean="0">
              <a:ln w="6600">
                <a:solidFill>
                  <a:srgbClr val="4472C4">
                    <a:lumMod val="40000"/>
                    <a:lumOff val="60000"/>
                  </a:srgbClr>
                </a:solidFill>
                <a:prstDash val="solid"/>
              </a:ln>
              <a:solidFill>
                <a:prstClr val="white"/>
              </a:solidFill>
              <a:effectLst>
                <a:outerShdw dist="38100" dir="2700000" algn="tl" rotWithShape="0">
                  <a:srgbClr val="4472C4">
                    <a:lumMod val="50000"/>
                  </a:srgbClr>
                </a:outerShdw>
              </a:effectLst>
              <a:uLnTx/>
              <a:uFillTx/>
              <a:latin typeface="SVN-Coder's Crux" panose="00000400000000000000" pitchFamily="50" charset="-79"/>
              <a:ea typeface="+mn-ea"/>
              <a:cs typeface="SVN-Coder's Crux" panose="00000400000000000000" pitchFamily="50" charset="-79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5713613" y="638453"/>
            <a:ext cx="96981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0" b="1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4</a:t>
            </a:r>
            <a:endParaRPr kumimoji="0" lang="en-US" sz="18000" b="1" i="0" u="none" strike="noStrike" kern="1200" cap="none" spc="0" normalizeH="0" baseline="0" noProof="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uLnTx/>
              <a:uFillTx/>
              <a:latin typeface="SVN-Coder's Crux" panose="00000400000000000000" pitchFamily="50" charset="-79"/>
              <a:ea typeface="+mj-ea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753224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0" y="1217352"/>
            <a:ext cx="11196320" cy="50615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Tất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cả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hoạt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động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ban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Kỹ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thuật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phân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bố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vào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2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luồng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</a:t>
            </a:r>
          </a:p>
          <a:p>
            <a:pPr marL="514350" indent="-5143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AutoNum type="alphaLcParenR"/>
            </a:pPr>
            <a:r>
              <a:rPr lang="en-US" sz="36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(Main quests)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Đây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là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luôn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phải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ưu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tiên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làm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trước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có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tính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bắt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buộc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ràng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buộc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nghiêm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khắc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về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mặt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thời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gian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Có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2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loại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</a:t>
            </a:r>
          </a:p>
          <a:p>
            <a:pPr lvl="1" indent="-252000">
              <a:lnSpc>
                <a:spcPct val="80000"/>
              </a:lnSpc>
              <a:spcBef>
                <a:spcPts val="1000"/>
              </a:spcBef>
              <a:buFont typeface="SVN-Coder's Crux" panose="00000400000000000000" pitchFamily="50" charset="-79"/>
              <a:buChar char="•"/>
            </a:pPr>
            <a:r>
              <a:rPr lang="en-US" sz="36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</a:t>
            </a:r>
            <a:r>
              <a:rPr lang="en-US" sz="36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ự</a:t>
            </a:r>
            <a:r>
              <a:rPr lang="en-US" sz="36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án</a:t>
            </a:r>
            <a:r>
              <a:rPr lang="en-US" sz="36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(project) 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–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yêu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cầu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đầu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ra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tối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thiểu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là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một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MVP (minimum viable 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product: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sản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phẩm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dùng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)</a:t>
            </a:r>
          </a:p>
          <a:p>
            <a:pPr lvl="1" indent="-252000">
              <a:lnSpc>
                <a:spcPct val="80000"/>
              </a:lnSpc>
              <a:spcBef>
                <a:spcPts val="1000"/>
              </a:spcBef>
              <a:buFont typeface="SVN-Coder's Crux" panose="00000400000000000000" pitchFamily="50" charset="-79"/>
              <a:buChar char="•"/>
            </a:pPr>
            <a:r>
              <a:rPr lang="en-US" sz="36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</a:t>
            </a:r>
            <a:r>
              <a:rPr lang="en-US" sz="36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ài</a:t>
            </a:r>
            <a:r>
              <a:rPr lang="en-US" sz="36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tập</a:t>
            </a:r>
            <a:r>
              <a:rPr lang="en-US" sz="3600" b="1" i="1" spc="-150" dirty="0" smtClean="0">
                <a:ln w="3175">
                  <a:solidFill>
                    <a:schemeClr val="accent6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6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(homework) 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–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thường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là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tìm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hiểu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một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vấn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đề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nào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đó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trên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phương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diện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lý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thuyết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yêu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cầu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mỗi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thành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viên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đều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phải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nộp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bản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trả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lời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của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riêng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mình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</a:t>
            </a:r>
            <a:endParaRPr lang="en-US" sz="3600" b="1" i="1" spc="-150" dirty="0" smtClean="0">
              <a:ln w="3175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0.0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Mô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tả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03287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040" y="1796473"/>
            <a:ext cx="11541760" cy="506152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</a:t>
            </a: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) </a:t>
            </a:r>
            <a:r>
              <a:rPr lang="en-US" sz="36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phụ</a:t>
            </a:r>
            <a:r>
              <a:rPr lang="en-US" sz="36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(Side quests)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này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cũng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cần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giải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quyết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nhưng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mức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ưu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tiên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thấp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hơn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không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có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tính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bắt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buộc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và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có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thể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được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dời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thời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hạn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hoàn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thành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nếu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bị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vướng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với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các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3600" b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</a:t>
            </a:r>
          </a:p>
          <a:p>
            <a:pPr marL="457200" lvl="1" indent="0">
              <a:spcBef>
                <a:spcPts val="600"/>
              </a:spcBef>
              <a:buNone/>
            </a:pP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Ví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dụ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</a:t>
            </a:r>
            <a:r>
              <a:rPr lang="en-US" sz="3600" b="1" i="1" spc="-150" dirty="0" err="1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ửa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chữa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thiết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bị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hỏng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tại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căn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cứ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dịch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tài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liệu</a:t>
            </a:r>
            <a:r>
              <a:rPr lang="en-US" sz="3600" b="1" i="1" spc="-150" dirty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tiếng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nước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i="1" spc="-150" dirty="0" err="1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ngoài</a:t>
            </a:r>
            <a:r>
              <a:rPr lang="en-US" sz="3600" b="1" i="1" spc="-150" dirty="0" smtClean="0">
                <a:ln w="3175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,...</a:t>
            </a:r>
          </a:p>
        </p:txBody>
      </p:sp>
    </p:spTree>
    <p:extLst>
      <p:ext uri="{BB962C8B-B14F-4D97-AF65-F5344CB8AC3E}">
        <p14:creationId xmlns:p14="http://schemas.microsoft.com/office/powerpoint/2010/main" val="1843954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5440" y="457200"/>
            <a:ext cx="11485880" cy="5720079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Bản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kế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hoạch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tháng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08/2023 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(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bản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thức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)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gồm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những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nội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dung </a:t>
            </a:r>
            <a:r>
              <a:rPr lang="en-US" sz="3600" b="1" spc="-150" dirty="0" err="1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sau</a:t>
            </a:r>
            <a:r>
              <a:rPr lang="en-US" sz="3600" b="1" spc="-150" dirty="0" smtClean="0">
                <a:ln w="6600">
                  <a:solidFill>
                    <a:schemeClr val="accent2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2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-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Thời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gian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triển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khai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20/08/2023 – 31/08/2023 (11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ngày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-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Số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lượng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: 3,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trong</a:t>
            </a:r>
            <a:r>
              <a:rPr lang="en-US" sz="3600" b="1" spc="-150" dirty="0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3600" b="1" spc="-150" dirty="0" err="1" smtClean="0">
                <a:ln w="6600">
                  <a:solidFill>
                    <a:schemeClr val="accent5">
                      <a:lumMod val="40000"/>
                      <a:lumOff val="60000"/>
                    </a:schemeClr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5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đó</a:t>
            </a:r>
            <a:endParaRPr lang="en-US" sz="3600" b="1" spc="-150" dirty="0" smtClean="0">
              <a:ln w="6600">
                <a:solidFill>
                  <a:schemeClr val="accent5">
                    <a:lumMod val="40000"/>
                    <a:lumOff val="60000"/>
                  </a:schemeClr>
                </a:solidFill>
                <a:prstDash val="solid"/>
              </a:ln>
              <a:solidFill>
                <a:schemeClr val="bg1"/>
              </a:solidFill>
              <a:effectLst>
                <a:outerShdw dist="38100" dir="2700000" algn="tl" rotWithShape="0">
                  <a:schemeClr val="accent5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081716"/>
              </p:ext>
            </p:extLst>
          </p:nvPr>
        </p:nvGraphicFramePr>
        <p:xfrm>
          <a:off x="1005840" y="2567938"/>
          <a:ext cx="9946641" cy="3263054"/>
        </p:xfrm>
        <a:graphic>
          <a:graphicData uri="http://schemas.openxmlformats.org/drawingml/2006/table">
            <a:tbl>
              <a:tblPr bandRow="1">
                <a:tableStyleId>{F5AB1C69-6EDB-4FF4-983F-18BD219EF322}</a:tableStyleId>
              </a:tblPr>
              <a:tblGrid>
                <a:gridCol w="1899920">
                  <a:extLst>
                    <a:ext uri="{9D8B030D-6E8A-4147-A177-3AD203B41FA5}">
                      <a16:colId xmlns:a16="http://schemas.microsoft.com/office/drawing/2014/main" val="3240313096"/>
                    </a:ext>
                  </a:extLst>
                </a:gridCol>
                <a:gridCol w="4104640">
                  <a:extLst>
                    <a:ext uri="{9D8B030D-6E8A-4147-A177-3AD203B41FA5}">
                      <a16:colId xmlns:a16="http://schemas.microsoft.com/office/drawing/2014/main" val="4137760271"/>
                    </a:ext>
                  </a:extLst>
                </a:gridCol>
                <a:gridCol w="3942081">
                  <a:extLst>
                    <a:ext uri="{9D8B030D-6E8A-4147-A177-3AD203B41FA5}">
                      <a16:colId xmlns:a16="http://schemas.microsoft.com/office/drawing/2014/main" val="461437450"/>
                    </a:ext>
                  </a:extLst>
                </a:gridCol>
              </a:tblGrid>
              <a:tr h="1037167">
                <a:tc rowSpan="2">
                  <a:txBody>
                    <a:bodyPr/>
                    <a:lstStyle/>
                    <a:p>
                      <a:pPr algn="ctr"/>
                      <a:r>
                        <a:rPr lang="en-US" sz="2800" b="1" cap="none" spc="-15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Nhiệm</a:t>
                      </a:r>
                      <a:r>
                        <a:rPr lang="en-US" sz="28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-150" baseline="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vụ</a:t>
                      </a:r>
                      <a:r>
                        <a:rPr lang="en-US" sz="28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-150" baseline="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chính</a:t>
                      </a:r>
                      <a:endParaRPr lang="en-US" sz="2800" b="1" cap="none" spc="-150" baseline="0" dirty="0" smtClean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algn="ctr"/>
                      <a:r>
                        <a:rPr lang="en-US" sz="28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(Main quests)</a:t>
                      </a:r>
                      <a:endParaRPr lang="en-US" sz="2800" b="1" cap="none" spc="-150" dirty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1. </a:t>
                      </a:r>
                      <a:r>
                        <a:rPr lang="en-US" sz="2400" b="1" cap="none" spc="-15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Khung</a:t>
                      </a:r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-15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gầm</a:t>
                      </a:r>
                      <a:r>
                        <a:rPr lang="en-US" sz="24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-150" baseline="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xe</a:t>
                      </a:r>
                      <a:endParaRPr lang="en-US" sz="2400" b="1" cap="none" spc="-150" dirty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u="none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  <a:hlinkClick r:id="rId2"/>
                        </a:rPr>
                        <a:t>https://hjxlhrnlqqn.sg.larksuite.com/docx/GB2Rd8HEioCuCtxdYtIl5Jt3g6g</a:t>
                      </a:r>
                      <a:r>
                        <a:rPr lang="en-US" sz="2400" b="1" u="none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endParaRPr lang="en-US" sz="2400" b="1" u="none" cap="none" spc="-150" dirty="0" smtClean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4150987"/>
                  </a:ext>
                </a:extLst>
              </a:tr>
              <a:tr h="1037167">
                <a:tc vMerge="1">
                  <a:txBody>
                    <a:bodyPr/>
                    <a:lstStyle/>
                    <a:p>
                      <a:pPr algn="ctr"/>
                      <a:endParaRPr lang="en-US" sz="2000" b="1" cap="none" spc="-150" dirty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2. CAN</a:t>
                      </a:r>
                      <a:endParaRPr lang="en-US" sz="2400" b="1" cap="none" spc="-150" dirty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  <a:hlinkClick r:id="rId3"/>
                        </a:rPr>
                        <a:t>https://hjxlhrnlqqn.sg.larksuite.com/drive/folder/LNyofC6illN20YdYOf4lHsrsgNc</a:t>
                      </a:r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endParaRPr lang="en-US" sz="2400" b="1" cap="none" spc="-150" dirty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anchor="ctr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8905605"/>
                  </a:ext>
                </a:extLst>
              </a:tr>
              <a:tr h="103716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-15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Nhiệm</a:t>
                      </a:r>
                      <a:r>
                        <a:rPr lang="en-US" sz="28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-150" baseline="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vụ</a:t>
                      </a:r>
                      <a:r>
                        <a:rPr lang="en-US" sz="28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800" b="1" cap="none" spc="-150" baseline="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phụ</a:t>
                      </a:r>
                      <a:endParaRPr lang="en-US" sz="2800" b="1" cap="none" spc="-150" baseline="0" dirty="0" smtClean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(Side quests)</a:t>
                      </a:r>
                      <a:endParaRPr lang="en-US" sz="2800" b="1" cap="none" spc="-150" dirty="0" smtClean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anchor="ctr">
                    <a:solidFill>
                      <a:schemeClr val="tx1">
                        <a:lumMod val="95000"/>
                        <a:lumOff val="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3. </a:t>
                      </a:r>
                      <a:r>
                        <a:rPr lang="en-US" sz="2400" b="1" cap="none" spc="-15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Dịch</a:t>
                      </a:r>
                      <a:r>
                        <a:rPr lang="en-US" sz="24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-150" baseline="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tài</a:t>
                      </a:r>
                      <a:r>
                        <a:rPr lang="en-US" sz="2400" b="1" cap="none" spc="-150" baseline="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r>
                        <a:rPr lang="en-US" sz="2400" b="1" cap="none" spc="-150" baseline="0" dirty="0" err="1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liệu</a:t>
                      </a:r>
                      <a:endParaRPr lang="en-US" sz="2400" b="1" cap="none" spc="-150" dirty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marL="137160" marR="137160" marT="137160" marB="137160"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  <a:hlinkClick r:id="rId4"/>
                        </a:rPr>
                        <a:t>https://hjxlhrnlqqn.sg.larksuite.com/wiki/AjmLwBEnLiTEIzkAzGBloyP6gwc</a:t>
                      </a:r>
                      <a:r>
                        <a:rPr lang="en-US" sz="2400" b="1" cap="none" spc="-150" dirty="0" smtClean="0">
                          <a:ln w="6600">
                            <a:solidFill>
                              <a:schemeClr val="accent5">
                                <a:lumMod val="40000"/>
                                <a:lumOff val="60000"/>
                              </a:schemeClr>
                            </a:solidFill>
                            <a:prstDash val="solid"/>
                          </a:ln>
                          <a:solidFill>
                            <a:schemeClr val="bg1"/>
                          </a:solidFill>
                          <a:effectLst>
                            <a:outerShdw dist="38100" dir="2700000" algn="tl" rotWithShape="0">
                              <a:schemeClr val="accent5">
                                <a:lumMod val="50000"/>
                              </a:schemeClr>
                            </a:outerShdw>
                          </a:effectLst>
                          <a:latin typeface="SVN-Coder's Crux" panose="00000400000000000000" pitchFamily="50" charset="-79"/>
                          <a:cs typeface="SVN-Coder's Crux" panose="00000400000000000000" pitchFamily="50" charset="-79"/>
                        </a:rPr>
                        <a:t> </a:t>
                      </a:r>
                      <a:endParaRPr lang="en-US" sz="2400" b="1" cap="none" spc="-150" dirty="0">
                        <a:ln w="6600">
                          <a:solidFill>
                            <a:schemeClr val="accent5">
                              <a:lumMod val="40000"/>
                              <a:lumOff val="60000"/>
                            </a:schemeClr>
                          </a:solidFill>
                          <a:prstDash val="solid"/>
                        </a:ln>
                        <a:solidFill>
                          <a:schemeClr val="bg1"/>
                        </a:solidFill>
                        <a:effectLst>
                          <a:outerShdw dist="38100" dir="2700000" algn="tl" rotWithShape="0">
                            <a:schemeClr val="accent5">
                              <a:lumMod val="50000"/>
                            </a:schemeClr>
                          </a:outerShdw>
                        </a:effectLst>
                        <a:latin typeface="SVN-Coder's Crux" panose="00000400000000000000" pitchFamily="50" charset="-79"/>
                        <a:cs typeface="SVN-Coder's Crux" panose="00000400000000000000" pitchFamily="50" charset="-79"/>
                      </a:endParaRPr>
                    </a:p>
                  </a:txBody>
                  <a:tcPr anchor="ctr"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5201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3381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61468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600" b="1" spc="-150" dirty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6600" b="1" spc="-150" dirty="0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6600" b="1" spc="-150" dirty="0" err="1" smtClean="0">
                <a:ln w="6600">
                  <a:solidFill>
                    <a:srgbClr val="F79393"/>
                  </a:solidFill>
                  <a:prstDash val="solid"/>
                </a:ln>
                <a:solidFill>
                  <a:srgbClr val="FAB8B8"/>
                </a:solidFill>
                <a:effectLst>
                  <a:outerShdw dist="38100" dir="2700000" algn="tl" rotWithShape="0">
                    <a:srgbClr val="8B0B0B"/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endParaRPr lang="en-US" sz="6600" b="1" spc="-150" dirty="0">
              <a:ln w="6600">
                <a:solidFill>
                  <a:srgbClr val="F79393"/>
                </a:solidFill>
                <a:prstDash val="solid"/>
              </a:ln>
              <a:solidFill>
                <a:srgbClr val="FAB8B8"/>
              </a:solidFill>
              <a:effectLst>
                <a:outerShdw dist="38100" dir="2700000" algn="tl" rotWithShape="0">
                  <a:srgbClr val="8B0B0B"/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14680" y="989330"/>
            <a:ext cx="10515600" cy="83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.1.0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(1)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503351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720" y="217170"/>
            <a:ext cx="10515600" cy="83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.1.1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chính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(2)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749274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553720" y="217170"/>
            <a:ext cx="10515600" cy="8362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4400" b="1" spc="-150" dirty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0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.1.2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Nhiệm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vụ</a:t>
            </a:r>
            <a:r>
              <a:rPr lang="en-US" sz="4400" b="1" spc="-150" dirty="0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 </a:t>
            </a:r>
            <a:r>
              <a:rPr lang="en-US" sz="4400" b="1" spc="-150" dirty="0" err="1" smtClean="0">
                <a:ln w="3175">
                  <a:solidFill>
                    <a:schemeClr val="accent4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chemeClr val="accent4">
                    <a:lumMod val="40000"/>
                    <a:lumOff val="60000"/>
                  </a:schemeClr>
                </a:solidFill>
                <a:effectLst>
                  <a:outerShdw dist="38100" dir="2700000" algn="tl" rotWithShape="0">
                    <a:schemeClr val="accent4">
                      <a:lumMod val="50000"/>
                    </a:schemeClr>
                  </a:outerShdw>
                </a:effectLst>
                <a:latin typeface="SVN-Coder's Crux" panose="00000400000000000000" pitchFamily="50" charset="-79"/>
                <a:cs typeface="SVN-Coder's Crux" panose="00000400000000000000" pitchFamily="50" charset="-79"/>
              </a:rPr>
              <a:t>phụ</a:t>
            </a:r>
            <a:endParaRPr lang="en-US" sz="4400" b="1" spc="-150" dirty="0" smtClean="0">
              <a:ln w="3175">
                <a:solidFill>
                  <a:schemeClr val="accent4">
                    <a:lumMod val="60000"/>
                    <a:lumOff val="40000"/>
                  </a:schemeClr>
                </a:solidFill>
                <a:prstDash val="solid"/>
              </a:ln>
              <a:solidFill>
                <a:schemeClr val="accent4">
                  <a:lumMod val="40000"/>
                  <a:lumOff val="60000"/>
                </a:schemeClr>
              </a:solidFill>
              <a:effectLst>
                <a:outerShdw dist="38100" dir="2700000" algn="tl" rotWithShape="0">
                  <a:schemeClr val="accent4">
                    <a:lumMod val="50000"/>
                  </a:schemeClr>
                </a:outerShdw>
              </a:effectLst>
              <a:latin typeface="SVN-Coder's Crux" panose="00000400000000000000" pitchFamily="50" charset="-79"/>
              <a:cs typeface="SVN-Coder's Crux" panose="00000400000000000000" pitchFamily="50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571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1148</Words>
  <Application>Microsoft Office PowerPoint</Application>
  <PresentationFormat>Widescreen</PresentationFormat>
  <Paragraphs>163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SVN-Coder's Crux</vt:lpstr>
      <vt:lpstr>Office Theme</vt:lpstr>
      <vt:lpstr>Báo cáo hoạt động </vt:lpstr>
      <vt:lpstr>Mục lục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Tổng quan về tổ chức</vt:lpstr>
      <vt:lpstr>3.0 Mục tiêu của tổ chức</vt:lpstr>
      <vt:lpstr>3.1 Cơ cấu tổ chức</vt:lpstr>
      <vt:lpstr>PowerPoint Presentation</vt:lpstr>
      <vt:lpstr>3.2 Nhiệm vụ của các vai trò trong tổ chức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Phụ lục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Báo cáo hoạt động  tháng 8/2023</dc:title>
  <dc:creator>My Computer</dc:creator>
  <cp:lastModifiedBy>My Computer</cp:lastModifiedBy>
  <cp:revision>55</cp:revision>
  <dcterms:created xsi:type="dcterms:W3CDTF">2023-08-30T13:27:13Z</dcterms:created>
  <dcterms:modified xsi:type="dcterms:W3CDTF">2023-08-30T20:54:42Z</dcterms:modified>
</cp:coreProperties>
</file>